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17" r:id="rId13"/>
    <p:sldId id="326" r:id="rId14"/>
    <p:sldId id="327" r:id="rId15"/>
    <p:sldId id="328" r:id="rId16"/>
    <p:sldId id="270" r:id="rId17"/>
    <p:sldId id="318" r:id="rId18"/>
    <p:sldId id="319" r:id="rId19"/>
    <p:sldId id="267" r:id="rId20"/>
    <p:sldId id="268" r:id="rId21"/>
    <p:sldId id="274" r:id="rId22"/>
    <p:sldId id="320" r:id="rId23"/>
    <p:sldId id="329" r:id="rId24"/>
    <p:sldId id="321" r:id="rId25"/>
    <p:sldId id="330" r:id="rId26"/>
    <p:sldId id="272" r:id="rId27"/>
    <p:sldId id="322" r:id="rId28"/>
    <p:sldId id="263" r:id="rId29"/>
    <p:sldId id="286" r:id="rId30"/>
    <p:sldId id="287" r:id="rId31"/>
    <p:sldId id="32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96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Brake System Components and Performance Standards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SYSTEM CATEGORIES</a:t>
            </a:r>
            <a:endParaRPr lang="en-US" dirty="0">
              <a:latin typeface="+mj-lt"/>
            </a:endParaRPr>
          </a:p>
        </p:txBody>
      </p:sp>
      <p:sp>
        <p:nvSpPr>
          <p:cNvPr id="3" name="Content Placeholder 2"/>
          <p:cNvSpPr>
            <a:spLocks noGrp="1"/>
          </p:cNvSpPr>
          <p:nvPr>
            <p:ph idx="1"/>
          </p:nvPr>
        </p:nvSpPr>
        <p:spPr/>
        <p:txBody>
          <a:bodyPr/>
          <a:lstStyle/>
          <a:p>
            <a:r>
              <a:rPr lang="en-US" dirty="0"/>
              <a:t>Brake system components can be classified and placed into six </a:t>
            </a:r>
            <a:r>
              <a:rPr lang="en-US" dirty="0" smtClean="0"/>
              <a:t>subsystem categories</a:t>
            </a:r>
            <a:r>
              <a:rPr lang="en-US" dirty="0"/>
              <a:t>, depending on their function</a:t>
            </a:r>
            <a:r>
              <a:rPr lang="en-US" dirty="0" smtClean="0"/>
              <a:t>.</a:t>
            </a:r>
          </a:p>
          <a:p>
            <a:pPr lvl="1"/>
            <a:r>
              <a:rPr lang="en-US" dirty="0" smtClean="0"/>
              <a:t>Apply system</a:t>
            </a:r>
          </a:p>
          <a:p>
            <a:pPr lvl="1"/>
            <a:r>
              <a:rPr lang="en-US" dirty="0" smtClean="0"/>
              <a:t>Boost System</a:t>
            </a:r>
          </a:p>
          <a:p>
            <a:pPr lvl="1"/>
            <a:r>
              <a:rPr lang="en-US" dirty="0" smtClean="0"/>
              <a:t>Hydraulic System</a:t>
            </a:r>
          </a:p>
          <a:p>
            <a:pPr lvl="1"/>
            <a:r>
              <a:rPr lang="en-US" dirty="0" smtClean="0"/>
              <a:t>Wheel Brakes</a:t>
            </a:r>
          </a:p>
          <a:p>
            <a:pPr lvl="1"/>
            <a:r>
              <a:rPr lang="en-US" dirty="0" smtClean="0"/>
              <a:t>Brake Balance Control Systems</a:t>
            </a:r>
          </a:p>
          <a:p>
            <a:pPr lvl="1"/>
            <a:r>
              <a:rPr lang="en-US" dirty="0" smtClean="0"/>
              <a:t>Brake Warning Lights</a:t>
            </a:r>
          </a:p>
          <a:p>
            <a:pPr lvl="1"/>
            <a:endParaRPr lang="en-US" dirty="0"/>
          </a:p>
        </p:txBody>
      </p:sp>
    </p:spTree>
    <p:extLst>
      <p:ext uri="{BB962C8B-B14F-4D97-AF65-F5344CB8AC3E}">
        <p14:creationId xmlns:p14="http://schemas.microsoft.com/office/powerpoint/2010/main" val="278419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2800" dirty="0">
                <a:latin typeface="+mj-lt"/>
              </a:rPr>
              <a:t>Figure 96.4 Typical brake system components</a:t>
            </a:r>
            <a:endParaRPr lang="en-US" sz="2800" dirty="0">
              <a:latin typeface="+mj-lt"/>
            </a:endParaRPr>
          </a:p>
        </p:txBody>
      </p:sp>
      <p:pic>
        <p:nvPicPr>
          <p:cNvPr id="4" name="Picture 2" descr="The figure shows the following details:&#10; &#10;• A master cylinder is operated by a brake pedal through a power booster.&#10;• Brake fluid enters a metering valve connected to the disc brakes of front wheels and proportioning valve connected to the drum brakes of rear wheels through a brake warning light switch. &#10;• A parking brake is connected through parking brake cables to the rear wheels.&#10;&#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29345" y="1524000"/>
            <a:ext cx="4085308" cy="484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96.5 </a:t>
            </a:r>
            <a:r>
              <a:rPr lang="en-US" sz="2400" dirty="0">
                <a:latin typeface="+mj-lt"/>
              </a:rPr>
              <a:t>The red brake warning light remains on after a bulb test if there is a fault with the hydraulic part of the brake system or low brake fluid level has been detected</a:t>
            </a:r>
            <a:endParaRPr lang="en-US" dirty="0">
              <a:latin typeface="+mj-lt"/>
            </a:endParaRPr>
          </a:p>
        </p:txBody>
      </p:sp>
      <p:pic>
        <p:nvPicPr>
          <p:cNvPr id="6" name="Picture 2" descr="A photo shows warning lights illuminated on a vehicle dashboard. Warning signs indicate to use the seat belt; a fault with the brake system, battery, and fuel leve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5790" y="2514600"/>
            <a:ext cx="4222595" cy="316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96.6 </a:t>
            </a:r>
            <a:r>
              <a:rPr lang="en-US" sz="2800" dirty="0">
                <a:latin typeface="+mj-lt"/>
              </a:rPr>
              <a:t>The ABS warning light is amber</a:t>
            </a:r>
            <a:endParaRPr lang="en-US" sz="2800" dirty="0">
              <a:latin typeface="+mj-lt"/>
            </a:endParaRPr>
          </a:p>
        </p:txBody>
      </p:sp>
      <p:pic>
        <p:nvPicPr>
          <p:cNvPr id="6" name="Picture 2" descr="A photo shows a warning light of antilock braking system illuminated on a vehicle dashboar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8325" y="2057400"/>
            <a:ext cx="3512643" cy="356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six brake subsystem categories?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3416320"/>
          </a:xfrm>
          <a:prstGeom prst="rect">
            <a:avLst/>
          </a:prstGeom>
        </p:spPr>
        <p:txBody>
          <a:bodyPr wrap="square">
            <a:spAutoFit/>
          </a:bodyPr>
          <a:lstStyle/>
          <a:p>
            <a:pPr lvl="1"/>
            <a:r>
              <a:rPr lang="en-US" sz="3600" dirty="0">
                <a:solidFill>
                  <a:schemeClr val="tx2"/>
                </a:solidFill>
              </a:rPr>
              <a:t>Apply system</a:t>
            </a:r>
          </a:p>
          <a:p>
            <a:pPr lvl="1"/>
            <a:r>
              <a:rPr lang="en-US" sz="3600" dirty="0">
                <a:solidFill>
                  <a:schemeClr val="tx2"/>
                </a:solidFill>
              </a:rPr>
              <a:t>Boost System</a:t>
            </a:r>
          </a:p>
          <a:p>
            <a:pPr lvl="1"/>
            <a:r>
              <a:rPr lang="en-US" sz="3600" dirty="0">
                <a:solidFill>
                  <a:schemeClr val="tx2"/>
                </a:solidFill>
              </a:rPr>
              <a:t>Hydraulic System</a:t>
            </a:r>
          </a:p>
          <a:p>
            <a:pPr lvl="1"/>
            <a:r>
              <a:rPr lang="en-US" sz="3600" dirty="0">
                <a:solidFill>
                  <a:schemeClr val="tx2"/>
                </a:solidFill>
              </a:rPr>
              <a:t>Wheel Brakes</a:t>
            </a:r>
          </a:p>
          <a:p>
            <a:pPr lvl="1"/>
            <a:r>
              <a:rPr lang="en-US" sz="3600" dirty="0">
                <a:solidFill>
                  <a:schemeClr val="tx2"/>
                </a:solidFill>
              </a:rPr>
              <a:t>Brake Balance Control Systems</a:t>
            </a:r>
          </a:p>
          <a:p>
            <a:pPr lvl="1"/>
            <a:r>
              <a:rPr lang="en-US" sz="3600" dirty="0">
                <a:solidFill>
                  <a:schemeClr val="tx2"/>
                </a:solidFill>
              </a:rPr>
              <a:t>Brake Warning Lights</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524000"/>
            <a:ext cx="588645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Figure 96.7 A typical adjustable pedal assembly. Both the accelerator and the brake pedal can be moved forward and rearward by using the adjustable pedal position switch</a:t>
            </a:r>
            <a:endParaRPr lang="en-US" dirty="0">
              <a:latin typeface="+mj-lt"/>
            </a:endParaRPr>
          </a:p>
        </p:txBody>
      </p:sp>
      <p:pic>
        <p:nvPicPr>
          <p:cNvPr id="4" name="Picture 2" descr="A figure shows an adjustable assembly of brake pedal and accelerator pedal. The adjustable pedal motor operates the adjustable pedal brackets of brake and accelerator pedals through cables to change the pedal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0764" y="1828800"/>
            <a:ext cx="2902467" cy="392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ANTILOCK BRAKE SYSTEM OVERVIEW</a:t>
            </a:r>
            <a:endParaRPr lang="en-US" dirty="0">
              <a:latin typeface="+mj-lt"/>
            </a:endParaRPr>
          </a:p>
        </p:txBody>
      </p:sp>
      <p:sp>
        <p:nvSpPr>
          <p:cNvPr id="3" name="Content Placeholder 2"/>
          <p:cNvSpPr>
            <a:spLocks noGrp="1"/>
          </p:cNvSpPr>
          <p:nvPr>
            <p:ph idx="1"/>
          </p:nvPr>
        </p:nvSpPr>
        <p:spPr/>
        <p:txBody>
          <a:bodyPr/>
          <a:lstStyle/>
          <a:p>
            <a:r>
              <a:rPr lang="en-US" dirty="0"/>
              <a:t>The purpose of an antilock brake system (ABS) is to prevent </a:t>
            </a:r>
            <a:r>
              <a:rPr lang="en-US" dirty="0" smtClean="0"/>
              <a:t>the wheels </a:t>
            </a:r>
            <a:r>
              <a:rPr lang="en-US" dirty="0"/>
              <a:t>from locking during braking, especially on low-friction </a:t>
            </a:r>
            <a:r>
              <a:rPr lang="en-US" dirty="0" smtClean="0"/>
              <a:t>surfaces, such </a:t>
            </a:r>
            <a:r>
              <a:rPr lang="en-US" dirty="0"/>
              <a:t>as wet, icy, or snowy roads</a:t>
            </a:r>
            <a:r>
              <a:rPr lang="en-US" dirty="0" smtClean="0"/>
              <a:t>.</a:t>
            </a:r>
          </a:p>
          <a:p>
            <a:r>
              <a:rPr lang="en-US" dirty="0"/>
              <a:t>ABS uses sensors at the wheels to measure </a:t>
            </a:r>
            <a:r>
              <a:rPr lang="en-US" dirty="0" smtClean="0"/>
              <a:t>the wheel </a:t>
            </a:r>
            <a:r>
              <a:rPr lang="en-US" dirty="0"/>
              <a:t>speed</a:t>
            </a:r>
            <a:r>
              <a:rPr lang="en-US" dirty="0" smtClean="0"/>
              <a:t>.</a:t>
            </a:r>
          </a:p>
          <a:p>
            <a:r>
              <a:rPr lang="en-US" dirty="0" smtClean="0"/>
              <a:t>The </a:t>
            </a:r>
            <a:r>
              <a:rPr lang="en-US" dirty="0"/>
              <a:t>purpose of the ABS is to pulse the brakes </a:t>
            </a:r>
            <a:r>
              <a:rPr lang="en-US" dirty="0" smtClean="0"/>
              <a:t>on and </a:t>
            </a:r>
            <a:r>
              <a:rPr lang="en-US" dirty="0"/>
              <a:t>off to maintain directional stability with maximum braking force.</a:t>
            </a:r>
            <a:endParaRPr lang="en-US" dirty="0"/>
          </a:p>
        </p:txBody>
      </p:sp>
    </p:spTree>
    <p:extLst>
      <p:ext uri="{BB962C8B-B14F-4D97-AF65-F5344CB8AC3E}">
        <p14:creationId xmlns:p14="http://schemas.microsoft.com/office/powerpoint/2010/main" val="178671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latin typeface="+mj-lt"/>
              </a:rPr>
              <a:t>Figure 96.8 Typical components of an antilock brake system (ABS) used on a rear wheel- drive vehicle</a:t>
            </a:r>
            <a:endParaRPr lang="en-US" sz="2400" dirty="0">
              <a:latin typeface="+mj-lt"/>
            </a:endParaRPr>
          </a:p>
        </p:txBody>
      </p:sp>
      <p:pic>
        <p:nvPicPr>
          <p:cNvPr id="4" name="Picture 2" descr="A brake control module uses sensors and connects every wheel to the hydraulic control modulator. A brake master cylinder carries the required brake fluid to operate the hydraulic control mod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2005" y="2285992"/>
            <a:ext cx="5299986" cy="343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96</a:t>
            </a:r>
            <a:r>
              <a:rPr lang="en-US" b="1" dirty="0" smtClean="0">
                <a:solidFill>
                  <a:srgbClr val="005A70"/>
                </a:solidFill>
              </a:rPr>
              <a:t>.1</a:t>
            </a:r>
            <a:r>
              <a:rPr lang="en-US" dirty="0" smtClean="0"/>
              <a:t> </a:t>
            </a:r>
            <a:r>
              <a:rPr lang="en-US" dirty="0"/>
              <a:t>Describe the fundamentals of brake systems</a:t>
            </a:r>
            <a:r>
              <a:rPr lang="en-US" dirty="0" smtClean="0"/>
              <a:t>.</a:t>
            </a:r>
          </a:p>
          <a:p>
            <a:pPr marL="0" indent="0">
              <a:buNone/>
            </a:pPr>
            <a:r>
              <a:rPr lang="en-US" b="1" dirty="0" smtClean="0">
                <a:solidFill>
                  <a:srgbClr val="005A70"/>
                </a:solidFill>
              </a:rPr>
              <a:t>96</a:t>
            </a:r>
            <a:r>
              <a:rPr lang="en-US" b="1" dirty="0" smtClean="0">
                <a:solidFill>
                  <a:srgbClr val="005A70"/>
                </a:solidFill>
              </a:rPr>
              <a:t>.2 </a:t>
            </a:r>
            <a:r>
              <a:rPr lang="en-US" dirty="0"/>
              <a:t>Describe brake design requirements</a:t>
            </a:r>
            <a:r>
              <a:rPr lang="en-US" dirty="0" smtClean="0"/>
              <a:t>.</a:t>
            </a:r>
          </a:p>
          <a:p>
            <a:pPr marL="0" indent="0">
              <a:buNone/>
            </a:pPr>
            <a:r>
              <a:rPr lang="en-US" b="1" dirty="0" smtClean="0">
                <a:solidFill>
                  <a:srgbClr val="005A70"/>
                </a:solidFill>
              </a:rPr>
              <a:t>96</a:t>
            </a:r>
            <a:r>
              <a:rPr lang="en-US" b="1" dirty="0" smtClean="0">
                <a:solidFill>
                  <a:srgbClr val="005A70"/>
                </a:solidFill>
              </a:rPr>
              <a:t>.3 </a:t>
            </a:r>
            <a:r>
              <a:rPr lang="en-US" dirty="0"/>
              <a:t>List the six brake system categories.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FEDERAL BRAKE STANDARDS</a:t>
            </a:r>
            <a:endParaRPr lang="en-US" dirty="0">
              <a:latin typeface="+mj-lt"/>
            </a:endParaRPr>
          </a:p>
        </p:txBody>
      </p:sp>
      <p:sp>
        <p:nvSpPr>
          <p:cNvPr id="3" name="Content Placeholder 2"/>
          <p:cNvSpPr>
            <a:spLocks noGrp="1"/>
          </p:cNvSpPr>
          <p:nvPr>
            <p:ph idx="1"/>
          </p:nvPr>
        </p:nvSpPr>
        <p:spPr/>
        <p:txBody>
          <a:bodyPr/>
          <a:lstStyle/>
          <a:p>
            <a:r>
              <a:rPr lang="en-US" dirty="0"/>
              <a:t>The statutes pertaining to automotive brake systems are part of </a:t>
            </a:r>
            <a:r>
              <a:rPr lang="en-US" dirty="0" smtClean="0"/>
              <a:t>the Federal </a:t>
            </a:r>
            <a:r>
              <a:rPr lang="en-US" dirty="0"/>
              <a:t>Motor Vehicle Safety Standards (FMVSS) </a:t>
            </a:r>
            <a:r>
              <a:rPr lang="en-US" dirty="0" smtClean="0"/>
              <a:t>established by the </a:t>
            </a:r>
            <a:r>
              <a:rPr lang="en-US" dirty="0"/>
              <a:t>United States Department of Transportation (DOT</a:t>
            </a:r>
            <a:r>
              <a:rPr lang="en-US" dirty="0" smtClean="0"/>
              <a:t>).</a:t>
            </a:r>
          </a:p>
          <a:p>
            <a:r>
              <a:rPr lang="en-US" dirty="0" smtClean="0"/>
              <a:t>FMVSS 135 Brake Test</a:t>
            </a:r>
          </a:p>
          <a:p>
            <a:pPr lvl="1"/>
            <a:r>
              <a:rPr lang="en-US" dirty="0"/>
              <a:t>The overall FMVSS 135 brake </a:t>
            </a:r>
            <a:r>
              <a:rPr lang="en-US" dirty="0" smtClean="0"/>
              <a:t>test procedure </a:t>
            </a:r>
            <a:r>
              <a:rPr lang="en-US" dirty="0"/>
              <a:t>consists of up to 24 steps, depending on the </a:t>
            </a:r>
            <a:r>
              <a:rPr lang="en-US" dirty="0" smtClean="0"/>
              <a:t>vehicle’s configuration </a:t>
            </a:r>
            <a:r>
              <a:rPr lang="en-US" dirty="0"/>
              <a:t>and braking system</a:t>
            </a:r>
            <a:r>
              <a:rPr lang="en-US" dirty="0" smtClean="0"/>
              <a:t>.</a:t>
            </a:r>
          </a:p>
          <a:p>
            <a:pPr lvl="1"/>
            <a:r>
              <a:rPr lang="en-US" dirty="0" smtClean="0"/>
              <a:t>The test is </a:t>
            </a:r>
            <a:r>
              <a:rPr lang="en-US" dirty="0"/>
              <a:t>a </a:t>
            </a:r>
            <a:r>
              <a:rPr lang="en-US" dirty="0" smtClean="0"/>
              <a:t>minimum standard </a:t>
            </a:r>
            <a:r>
              <a:rPr lang="en-US" dirty="0"/>
              <a:t>of performance.</a:t>
            </a:r>
            <a:endParaRPr lang="en-US" dirty="0"/>
          </a:p>
        </p:txBody>
      </p:sp>
    </p:spTree>
    <p:extLst>
      <p:ext uri="{BB962C8B-B14F-4D97-AF65-F5344CB8AC3E}">
        <p14:creationId xmlns:p14="http://schemas.microsoft.com/office/powerpoint/2010/main" val="211656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041" y="1524000"/>
            <a:ext cx="59626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96.9 </a:t>
            </a:r>
            <a:r>
              <a:rPr lang="en-US" sz="2400" dirty="0">
                <a:latin typeface="+mj-lt"/>
              </a:rPr>
              <a:t>A typical Service Parts Identification (RPO) sticker is located on the inside of the trunk lid of a GM vehicle</a:t>
            </a:r>
            <a:endParaRPr lang="en-US" sz="2400" dirty="0">
              <a:latin typeface="+mj-lt"/>
            </a:endParaRPr>
          </a:p>
        </p:txBody>
      </p:sp>
      <p:pic>
        <p:nvPicPr>
          <p:cNvPr id="6" name="Picture 2" descr="A photo shows a sticker located inside a vehicle with a list for identification of service parts. Part numbers JB9 and J65 are highligh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8596" y="2378251"/>
            <a:ext cx="5986806" cy="368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REPAIR AND THE LAW</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The </a:t>
            </a:r>
            <a:r>
              <a:rPr lang="en-US" dirty="0"/>
              <a:t>responsibility for </a:t>
            </a:r>
            <a:r>
              <a:rPr lang="en-US" dirty="0" smtClean="0"/>
              <a:t>maintaining the </a:t>
            </a:r>
            <a:r>
              <a:rPr lang="en-US" dirty="0"/>
              <a:t>designed-in level of braking performance falls on the </a:t>
            </a:r>
            <a:r>
              <a:rPr lang="en-US" dirty="0" smtClean="0"/>
              <a:t>owner of </a:t>
            </a:r>
            <a:r>
              <a:rPr lang="en-US" dirty="0"/>
              <a:t>the vehicle</a:t>
            </a:r>
            <a:r>
              <a:rPr lang="en-US" dirty="0" smtClean="0"/>
              <a:t>.</a:t>
            </a:r>
          </a:p>
          <a:p>
            <a:r>
              <a:rPr lang="en-US" dirty="0" smtClean="0"/>
              <a:t>A </a:t>
            </a:r>
            <a:r>
              <a:rPr lang="en-US" dirty="0"/>
              <a:t>technician is always liable for damage or injuries </a:t>
            </a:r>
            <a:r>
              <a:rPr lang="en-US" dirty="0" smtClean="0"/>
              <a:t>resulting from </a:t>
            </a:r>
            <a:r>
              <a:rPr lang="en-US" dirty="0"/>
              <a:t>repairs performed in an unprofessional or </a:t>
            </a:r>
            <a:r>
              <a:rPr lang="en-US" dirty="0" smtClean="0"/>
              <a:t>un-workman-like manner.</a:t>
            </a:r>
          </a:p>
          <a:p>
            <a:r>
              <a:rPr lang="en-US" dirty="0" smtClean="0"/>
              <a:t>The </a:t>
            </a:r>
            <a:r>
              <a:rPr lang="en-US" dirty="0"/>
              <a:t>purpose </a:t>
            </a:r>
            <a:r>
              <a:rPr lang="en-US" dirty="0" smtClean="0"/>
              <a:t>of any </a:t>
            </a:r>
            <a:r>
              <a:rPr lang="en-US" dirty="0"/>
              <a:t>repair is to restore like-new performance.</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a brake repair?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t>To </a:t>
            </a:r>
            <a:r>
              <a:rPr lang="en-US" sz="4000" dirty="0"/>
              <a:t>restore like-new performance.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96.4</a:t>
            </a:r>
            <a:r>
              <a:rPr lang="en-US" dirty="0" smtClean="0"/>
              <a:t> </a:t>
            </a:r>
            <a:r>
              <a:rPr lang="en-US" dirty="0"/>
              <a:t>State the purpose of an antilock brake system</a:t>
            </a:r>
            <a:r>
              <a:rPr lang="en-US" dirty="0" smtClean="0"/>
              <a:t>.</a:t>
            </a:r>
          </a:p>
          <a:p>
            <a:pPr marL="0" indent="0">
              <a:buNone/>
            </a:pPr>
            <a:r>
              <a:rPr lang="en-US" b="1" dirty="0" smtClean="0">
                <a:solidFill>
                  <a:srgbClr val="005A70"/>
                </a:solidFill>
              </a:rPr>
              <a:t>94.5</a:t>
            </a:r>
            <a:r>
              <a:rPr lang="en-US" dirty="0" smtClean="0"/>
              <a:t> </a:t>
            </a:r>
            <a:r>
              <a:rPr lang="en-US" dirty="0"/>
              <a:t>Discuss federal brake standards and legal aspects of </a:t>
            </a:r>
            <a:r>
              <a:rPr lang="en-US" dirty="0" smtClean="0"/>
              <a:t>brake repair</a:t>
            </a:r>
            <a:r>
              <a:rPr lang="en-US" dirty="0"/>
              <a:t>.</a:t>
            </a:r>
            <a:r>
              <a:rPr lang="en-US" dirty="0" smtClean="0"/>
              <a:t> </a:t>
            </a:r>
          </a:p>
          <a:p>
            <a:pPr marL="0" indent="0">
              <a:buNone/>
            </a:pPr>
            <a:r>
              <a:rPr lang="en-US" b="1" dirty="0" smtClean="0">
                <a:solidFill>
                  <a:schemeClr val="accent2"/>
                </a:solidFill>
              </a:rPr>
              <a:t>94.6</a:t>
            </a:r>
            <a:r>
              <a:rPr lang="en-US" dirty="0" smtClean="0"/>
              <a:t> </a:t>
            </a:r>
            <a:r>
              <a:rPr lang="en-US" dirty="0"/>
              <a:t>This chapter will help prepare for the Brakes (A5) </a:t>
            </a:r>
            <a:r>
              <a:rPr lang="en-US" dirty="0" smtClean="0"/>
              <a:t>ASE certification </a:t>
            </a:r>
            <a:r>
              <a:rPr lang="en-US" dirty="0"/>
              <a:t>test.</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FUNDAMENTALS OF BRAKE SYSTEMS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Brakes are an energy-absorbing mechanism that converts </a:t>
            </a:r>
            <a:r>
              <a:rPr lang="en-US" dirty="0" smtClean="0"/>
              <a:t>vehicle movement </a:t>
            </a:r>
            <a:r>
              <a:rPr lang="en-US" dirty="0"/>
              <a:t>into heat while stopping the rotation of the wheels</a:t>
            </a:r>
            <a:r>
              <a:rPr lang="en-US" dirty="0" smtClean="0"/>
              <a:t>.</a:t>
            </a:r>
          </a:p>
          <a:p>
            <a:r>
              <a:rPr lang="en-US" dirty="0"/>
              <a:t>Hydraulic pressure to </a:t>
            </a:r>
            <a:r>
              <a:rPr lang="en-US" dirty="0" smtClean="0"/>
              <a:t>each wheel </a:t>
            </a:r>
            <a:r>
              <a:rPr lang="en-US" dirty="0"/>
              <a:t>cylinder or caliper is used to force friction materials </a:t>
            </a:r>
            <a:r>
              <a:rPr lang="en-US" dirty="0" smtClean="0"/>
              <a:t>against the </a:t>
            </a:r>
            <a:r>
              <a:rPr lang="en-US" dirty="0"/>
              <a:t>brake drum or rotor</a:t>
            </a:r>
            <a:r>
              <a:rPr lang="en-US" dirty="0" smtClean="0"/>
              <a:t>.</a:t>
            </a:r>
          </a:p>
          <a:p>
            <a:r>
              <a:rPr lang="en-US" dirty="0"/>
              <a:t>The friction between the stationary </a:t>
            </a:r>
            <a:r>
              <a:rPr lang="en-US" dirty="0" smtClean="0"/>
              <a:t>friction material </a:t>
            </a:r>
            <a:r>
              <a:rPr lang="en-US" dirty="0"/>
              <a:t>and the rotating drum or rotor (disc) causes the </a:t>
            </a:r>
            <a:r>
              <a:rPr lang="en-US" dirty="0" smtClean="0"/>
              <a:t>rotating part </a:t>
            </a:r>
            <a:r>
              <a:rPr lang="en-US" dirty="0"/>
              <a:t>to slow and eventually stop.</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96.1 </a:t>
            </a:r>
            <a:r>
              <a:rPr lang="en-US" sz="2400" dirty="0">
                <a:latin typeface="+mj-lt"/>
              </a:rPr>
              <a:t>Typical vehicle brake system showing all typical components</a:t>
            </a:r>
            <a:endParaRPr lang="en-US" sz="2400" dirty="0">
              <a:latin typeface="+mj-lt"/>
            </a:endParaRPr>
          </a:p>
        </p:txBody>
      </p:sp>
      <p:pic>
        <p:nvPicPr>
          <p:cNvPr id="5" name="Picture 2" descr="The figure shows the following details:&#10; &#10;• The front wheels have a disc brake that includes caliper, bleed valve, slide pin, brake pad, wheel studs, dust cap, and rotor or disc.&#10;• The disc brake is installed on the wheel hub and is connected to the master cylinder through a combination valve by brake lines.&#10;• The rear wheels have a drum brake that includes wheel cylinder, backing plate, brake shoe, hold-down spring, brake adjuster, return springs.&#10;• The brake drum is connected to master cylinder through parking brake handle, parking brake adjusters, and parking brake cables by brake lines.&#10;• A brake fluid reservoir, vacuum power booster, and a brake warning light are also connected to the master cylinder.&#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7805" y="1858302"/>
            <a:ext cx="6048388" cy="430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96.2 Typical drum brake assembly</a:t>
            </a:r>
            <a:endParaRPr lang="en-US" sz="2800" dirty="0">
              <a:latin typeface="+mj-lt"/>
            </a:endParaRPr>
          </a:p>
        </p:txBody>
      </p:sp>
      <p:pic>
        <p:nvPicPr>
          <p:cNvPr id="6" name="Picture 2" descr="The figure shows the following details:&#10;• The assembly consists of primary and secondary brake shoes.&#10;• An anchor is situated between two return springs that latch on to the shoes.&#10;• A wheel cylinder is present below the anchor and operates the lever with brake shoes.&#10;• A starwheel connects the brake shoes to apply pressure on wheels.&#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93815" y="1730026"/>
            <a:ext cx="6156368" cy="395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96.3 Typical disc brake assembly</a:t>
            </a:r>
            <a:endParaRPr lang="en-US" sz="2800" dirty="0">
              <a:latin typeface="+mj-lt"/>
            </a:endParaRPr>
          </a:p>
        </p:txBody>
      </p:sp>
      <p:pic>
        <p:nvPicPr>
          <p:cNvPr id="4" name="Picture 2" descr="A figure shows a disc brake assembly. Disk Brakes are connected with guide pins and the caliper assembly is fixed to the rotor. Brake pad presses the rotor with the help of caliper assembly. The rotor is connected to a splash shie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8749" y="1600200"/>
            <a:ext cx="4846501" cy="462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DESIGN REQUIREMENTS (1 OF 2)</a:t>
            </a:r>
            <a:endParaRPr lang="en-US" dirty="0">
              <a:latin typeface="+mj-lt"/>
            </a:endParaRPr>
          </a:p>
        </p:txBody>
      </p:sp>
      <p:sp>
        <p:nvSpPr>
          <p:cNvPr id="3" name="Content Placeholder 2"/>
          <p:cNvSpPr>
            <a:spLocks noGrp="1"/>
          </p:cNvSpPr>
          <p:nvPr>
            <p:ph idx="1"/>
          </p:nvPr>
        </p:nvSpPr>
        <p:spPr/>
        <p:txBody>
          <a:bodyPr/>
          <a:lstStyle/>
          <a:p>
            <a:r>
              <a:rPr lang="en-US" dirty="0"/>
              <a:t>All braking forces must provide for the following</a:t>
            </a:r>
            <a:r>
              <a:rPr lang="en-US" dirty="0" smtClean="0"/>
              <a:t>:</a:t>
            </a:r>
          </a:p>
          <a:p>
            <a:pPr lvl="1"/>
            <a:r>
              <a:rPr lang="en-US" dirty="0"/>
              <a:t>Equal forces must be applied to both the left and right </a:t>
            </a:r>
            <a:r>
              <a:rPr lang="en-US" dirty="0" smtClean="0"/>
              <a:t>sides of </a:t>
            </a:r>
            <a:r>
              <a:rPr lang="en-US" dirty="0"/>
              <a:t>the vehicle to assure straight stops</a:t>
            </a:r>
            <a:r>
              <a:rPr lang="en-US" dirty="0" smtClean="0"/>
              <a:t>.</a:t>
            </a:r>
          </a:p>
          <a:p>
            <a:pPr lvl="1"/>
            <a:r>
              <a:rPr lang="en-US" dirty="0"/>
              <a:t>Hydraulic systems must be properly engineered and </a:t>
            </a:r>
            <a:r>
              <a:rPr lang="en-US" dirty="0" smtClean="0"/>
              <a:t>serviced to </a:t>
            </a:r>
            <a:r>
              <a:rPr lang="en-US" dirty="0"/>
              <a:t>provide for changes as vehicle weight shifts forward </a:t>
            </a:r>
            <a:r>
              <a:rPr lang="en-US" dirty="0" smtClean="0"/>
              <a:t>during braking.</a:t>
            </a:r>
          </a:p>
          <a:p>
            <a:pPr lvl="1"/>
            <a:r>
              <a:rPr lang="en-US" dirty="0"/>
              <a:t>The hydraulic system must use a fluid that does not </a:t>
            </a:r>
            <a:r>
              <a:rPr lang="en-US" dirty="0" smtClean="0"/>
              <a:t>evaporate or </a:t>
            </a:r>
            <a:r>
              <a:rPr lang="en-US" dirty="0"/>
              <a:t>freeze</a:t>
            </a:r>
            <a:r>
              <a:rPr lang="en-US" dirty="0" smtClean="0"/>
              <a:t>.</a:t>
            </a:r>
          </a:p>
          <a:p>
            <a:pPr lvl="1"/>
            <a:r>
              <a:rPr lang="en-US" dirty="0"/>
              <a:t>The friction material (brake lining or brake pads) must </a:t>
            </a:r>
            <a:r>
              <a:rPr lang="en-US" dirty="0" smtClean="0"/>
              <a:t>be designed </a:t>
            </a:r>
            <a:r>
              <a:rPr lang="en-US" dirty="0"/>
              <a:t>to provide adequate friction between the </a:t>
            </a:r>
            <a:r>
              <a:rPr lang="en-US" dirty="0" smtClean="0"/>
              <a:t>stationary axles </a:t>
            </a:r>
            <a:r>
              <a:rPr lang="en-US" dirty="0"/>
              <a:t>and the rotating drum or rotor.</a:t>
            </a:r>
            <a:endParaRPr lang="en-US" dirty="0"/>
          </a:p>
        </p:txBody>
      </p:sp>
    </p:spTree>
    <p:extLst>
      <p:ext uri="{BB962C8B-B14F-4D97-AF65-F5344CB8AC3E}">
        <p14:creationId xmlns:p14="http://schemas.microsoft.com/office/powerpoint/2010/main" val="233365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BRAKE DESIGN </a:t>
            </a:r>
            <a:r>
              <a:rPr lang="en-US" dirty="0" smtClean="0">
                <a:latin typeface="+mj-lt"/>
              </a:rPr>
              <a:t>REQUIREMENTS (2 OF 2)</a:t>
            </a:r>
            <a:endParaRPr lang="en-US" dirty="0">
              <a:latin typeface="+mj-lt"/>
            </a:endParaRPr>
          </a:p>
        </p:txBody>
      </p:sp>
      <p:sp>
        <p:nvSpPr>
          <p:cNvPr id="3" name="Content Placeholder 2"/>
          <p:cNvSpPr>
            <a:spLocks noGrp="1"/>
          </p:cNvSpPr>
          <p:nvPr>
            <p:ph idx="1"/>
          </p:nvPr>
        </p:nvSpPr>
        <p:spPr/>
        <p:txBody>
          <a:bodyPr/>
          <a:lstStyle/>
          <a:p>
            <a:r>
              <a:rPr lang="en-US" dirty="0"/>
              <a:t>All braking forces must provide for the following:</a:t>
            </a:r>
          </a:p>
          <a:p>
            <a:pPr lvl="1"/>
            <a:r>
              <a:rPr lang="en-US" dirty="0" smtClean="0"/>
              <a:t>The </a:t>
            </a:r>
            <a:r>
              <a:rPr lang="en-US" dirty="0"/>
              <a:t>design of the braking system should secure the </a:t>
            </a:r>
            <a:r>
              <a:rPr lang="en-US" dirty="0" smtClean="0"/>
              <a:t>brake lining </a:t>
            </a:r>
            <a:r>
              <a:rPr lang="en-US" dirty="0"/>
              <a:t>solidly to prevent the movement of the friction </a:t>
            </a:r>
            <a:r>
              <a:rPr lang="en-US" dirty="0" smtClean="0"/>
              <a:t>material during braking.</a:t>
            </a:r>
          </a:p>
          <a:p>
            <a:pPr lvl="1"/>
            <a:r>
              <a:rPr lang="en-US" dirty="0"/>
              <a:t>Most braking systems incorporate a power assist unit that </a:t>
            </a:r>
            <a:r>
              <a:rPr lang="en-US" dirty="0" smtClean="0"/>
              <a:t>reduces the </a:t>
            </a:r>
            <a:r>
              <a:rPr lang="en-US" dirty="0"/>
              <a:t>driver’s effort, but does not reduce stopping distance.</a:t>
            </a:r>
            <a:endParaRPr lang="en-US" dirty="0"/>
          </a:p>
        </p:txBody>
      </p:sp>
    </p:spTree>
    <p:extLst>
      <p:ext uri="{BB962C8B-B14F-4D97-AF65-F5344CB8AC3E}">
        <p14:creationId xmlns:p14="http://schemas.microsoft.com/office/powerpoint/2010/main" val="154274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400</TotalTime>
  <Words>768</Words>
  <Application>Microsoft Office PowerPoint</Application>
  <PresentationFormat>On-screen Show (4:3)</PresentationFormat>
  <Paragraphs>73</Paragraphs>
  <Slides>26</Slides>
  <Notes>0</Notes>
  <HiddenSlides>0</HiddenSlides>
  <MMClips>0</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FUNDAMENTALS OF BRAKE SYSTEMS</vt:lpstr>
      <vt:lpstr>Figure 96.1 Typical vehicle brake system showing all typical components</vt:lpstr>
      <vt:lpstr>Figure 96.2 Typical drum brake assembly</vt:lpstr>
      <vt:lpstr>Figure 96.3 Typical disc brake assembly</vt:lpstr>
      <vt:lpstr>BRAKE DESIGN REQUIREMENTS (1 OF 2)</vt:lpstr>
      <vt:lpstr>BRAKE DESIGN REQUIREMENTS (2 OF 2)</vt:lpstr>
      <vt:lpstr>BRAKE SYSTEM CATEGORIES</vt:lpstr>
      <vt:lpstr>Figure 96.4 Typical brake system components</vt:lpstr>
      <vt:lpstr>Figure 96.5 The red brake warning light remains on after a bulb test if there is a fault with the hydraulic part of the brake system or low brake fluid level has been detected</vt:lpstr>
      <vt:lpstr>Figure 96.6 The ABS warning light is amber</vt:lpstr>
      <vt:lpstr>QUESTION 1: ?</vt:lpstr>
      <vt:lpstr>ANSWER 1:</vt:lpstr>
      <vt:lpstr>FREQUENTLY ASKED QUESTION</vt:lpstr>
      <vt:lpstr>Figure 96.7 A typical adjustable pedal assembly. Both the accelerator and the brake pedal can be moved forward and rearward by using the adjustable pedal position switch</vt:lpstr>
      <vt:lpstr>ANTILOCK BRAKE SYSTEM OVERVIEW</vt:lpstr>
      <vt:lpstr>Figure 96.8 Typical components of an antilock brake system (ABS) used on a rear wheel- drive vehicle</vt:lpstr>
      <vt:lpstr>FEDERAL BRAKE STANDARDS</vt:lpstr>
      <vt:lpstr>FREQUENTLY ASKED QUESTION </vt:lpstr>
      <vt:lpstr>Figure 96.9 A typical Service Parts Identification (RPO) sticker is located on the inside of the trunk lid of a GM vehicle</vt:lpstr>
      <vt:lpstr>BRAKE REPAIR AND THE LAW</vt:lpstr>
      <vt:lpstr>QUESTION 2: ?</vt:lpstr>
      <vt:lpstr>ANSWER 2:</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96</dc:title>
  <dc:creator>Curt &amp; Tammy</dc:creator>
  <cp:lastModifiedBy>Curt &amp; Tammy</cp:lastModifiedBy>
  <cp:revision>49</cp:revision>
  <dcterms:created xsi:type="dcterms:W3CDTF">2018-09-25T19:30:15Z</dcterms:created>
  <dcterms:modified xsi:type="dcterms:W3CDTF">2019-06-29T16:28:24Z</dcterms:modified>
</cp:coreProperties>
</file>