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49" r:id="rId11"/>
    <p:sldId id="350" r:id="rId12"/>
    <p:sldId id="351" r:id="rId13"/>
    <p:sldId id="352" r:id="rId14"/>
    <p:sldId id="315" r:id="rId15"/>
    <p:sldId id="316" r:id="rId16"/>
    <p:sldId id="317" r:id="rId17"/>
    <p:sldId id="270" r:id="rId18"/>
    <p:sldId id="318" r:id="rId19"/>
    <p:sldId id="319" r:id="rId20"/>
    <p:sldId id="267" r:id="rId21"/>
    <p:sldId id="268" r:id="rId22"/>
    <p:sldId id="353" r:id="rId23"/>
    <p:sldId id="354" r:id="rId24"/>
    <p:sldId id="320" r:id="rId25"/>
    <p:sldId id="326" r:id="rId26"/>
    <p:sldId id="355" r:id="rId27"/>
    <p:sldId id="321" r:id="rId28"/>
    <p:sldId id="327" r:id="rId29"/>
    <p:sldId id="356" r:id="rId30"/>
    <p:sldId id="357" r:id="rId31"/>
    <p:sldId id="328" r:id="rId32"/>
    <p:sldId id="329" r:id="rId33"/>
    <p:sldId id="330" r:id="rId34"/>
    <p:sldId id="358" r:id="rId35"/>
    <p:sldId id="331" r:id="rId36"/>
    <p:sldId id="359" r:id="rId37"/>
    <p:sldId id="360" r:id="rId38"/>
    <p:sldId id="332" r:id="rId39"/>
    <p:sldId id="333" r:id="rId40"/>
    <p:sldId id="334" r:id="rId41"/>
    <p:sldId id="335" r:id="rId42"/>
    <p:sldId id="336" r:id="rId43"/>
    <p:sldId id="337" r:id="rId44"/>
    <p:sldId id="286" r:id="rId45"/>
    <p:sldId id="287" r:id="rId46"/>
    <p:sldId id="361" r:id="rId47"/>
    <p:sldId id="362" r:id="rId48"/>
    <p:sldId id="338" r:id="rId49"/>
    <p:sldId id="339" r:id="rId50"/>
    <p:sldId id="363" r:id="rId51"/>
    <p:sldId id="364" r:id="rId52"/>
    <p:sldId id="340" r:id="rId53"/>
    <p:sldId id="341" r:id="rId54"/>
    <p:sldId id="342" r:id="rId55"/>
    <p:sldId id="343" r:id="rId56"/>
    <p:sldId id="344" r:id="rId57"/>
    <p:sldId id="299" r:id="rId58"/>
    <p:sldId id="300" r:id="rId59"/>
    <p:sldId id="365" r:id="rId60"/>
    <p:sldId id="366" r:id="rId61"/>
    <p:sldId id="272" r:id="rId62"/>
    <p:sldId id="345" r:id="rId63"/>
    <p:sldId id="346" r:id="rId64"/>
    <p:sldId id="367" r:id="rId65"/>
    <p:sldId id="347" r:id="rId66"/>
    <p:sldId id="368" r:id="rId67"/>
    <p:sldId id="348" r:id="rId68"/>
    <p:sldId id="325"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 Type="http://schemas.openxmlformats.org/officeDocument/2006/relationships/slide" Target="slides/slide1.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6/28/2019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6/28/2019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6.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6.xml"/></Relationships>
</file>

<file path=ppt/slides/_rels/slide5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56.xml"/></Relationships>
</file>

<file path=ppt/slides/_rels/slide5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6.xml"/></Relationships>
</file>

<file path=ppt/slides/_rels/slide6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95</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Fuel Cells and Advanced Technologies</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latin typeface="Arial (Headings)"/>
              </a:rPr>
              <a:t>Figure 95.2 </a:t>
            </a:r>
            <a:r>
              <a:rPr lang="en-IN" sz="2800" dirty="0">
                <a:latin typeface="Arial (Headings)"/>
              </a:rPr>
              <a:t>Hydrogen does not exist by itself in nature. Energy must be expended to separate it from other, more complex materials</a:t>
            </a:r>
            <a:endParaRPr lang="en-US" sz="2800" dirty="0">
              <a:latin typeface="+mj-lt"/>
            </a:endParaRPr>
          </a:p>
        </p:txBody>
      </p:sp>
      <p:pic>
        <p:nvPicPr>
          <p:cNvPr id="6" name="Picture 2" descr="The block diagram lists biomass, coal, natural gas, and petroleum as sources of hydrogen on one side. On the other side, electrolysis of water using solar, wind, or water power is liste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13682" y="2413002"/>
            <a:ext cx="7102392" cy="3533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Headings)"/>
              </a:rPr>
              <a:t>Figure 95.3 </a:t>
            </a:r>
            <a:r>
              <a:rPr lang="en-IN" sz="2800" dirty="0">
                <a:latin typeface="Arial (Headings)"/>
              </a:rPr>
              <a:t>The Mercedes-Benz B-Class fuel-cell car was introduced in 2005</a:t>
            </a:r>
            <a:endParaRPr lang="en-US" sz="2800" dirty="0">
              <a:latin typeface="+mj-lt"/>
            </a:endParaRPr>
          </a:p>
        </p:txBody>
      </p:sp>
      <p:pic>
        <p:nvPicPr>
          <p:cNvPr id="4" name="Picture 2" descr="A figure shows an outline sketch of a fuel-cell powered Mercedes-Benz B-class car. Text on the car’s side reads “zero emission” and the text on the bonnet reads “F cell”.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99615" y="1896533"/>
            <a:ext cx="6727836" cy="4131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855452"/>
          </a:xfrm>
        </p:spPr>
        <p:txBody>
          <a:bodyPr/>
          <a:lstStyle/>
          <a:p>
            <a:r>
              <a:rPr lang="en-US" sz="2400" dirty="0">
                <a:latin typeface="Arial (Headings)"/>
              </a:rPr>
              <a:t>Figure 95.4 </a:t>
            </a:r>
            <a:r>
              <a:rPr lang="en-IN" sz="2400" dirty="0">
                <a:latin typeface="Arial (Headings)"/>
              </a:rPr>
              <a:t>The Toyota FCHV is based on the Highlander platform and uses much of Toyota Hybrid Synergy Drive (HSD) technology in its design</a:t>
            </a:r>
            <a:endParaRPr lang="en-US" sz="2400" dirty="0">
              <a:latin typeface="+mj-lt"/>
            </a:endParaRPr>
          </a:p>
        </p:txBody>
      </p:sp>
      <p:pic>
        <p:nvPicPr>
          <p:cNvPr id="4" name="Picture 2" descr="A photo shows a Toyota FCHV."/>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93165" y="1989669"/>
            <a:ext cx="5537930" cy="4153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latin typeface="Arial (Headings)"/>
              </a:rPr>
              <a:t>Figure 95.5 </a:t>
            </a:r>
            <a:r>
              <a:rPr lang="en-IN" sz="2000" dirty="0">
                <a:latin typeface="Arial (Headings)"/>
              </a:rPr>
              <a:t>The polymer electrolyte membrane only allows H+ ions (protons) to pass through it. This means that electrons must follow the external circuit and pass through the load to perform work</a:t>
            </a:r>
            <a:endParaRPr lang="en-US" sz="2000" dirty="0">
              <a:latin typeface="+mj-lt"/>
            </a:endParaRPr>
          </a:p>
        </p:txBody>
      </p:sp>
      <p:pic>
        <p:nvPicPr>
          <p:cNvPr id="6" name="Picture 2" descr="The diagram shows a membrane electrode assembly (MEA) with a membrane, catalyst coatings, and electrodes. There is a negative electrode and a positive electrode on each side of the membrane with a load connected between them. Hydrogen (H) is directed towards the negative electrode and air (O subscript 2) is directed towards the positive electrode. Electrons from H atoms flow through the load connected between the electrodes and electricity is generated. Water is emitted out of the cel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63452" y="1896526"/>
            <a:ext cx="5607783" cy="4153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Arial (Headings)"/>
              </a:rPr>
              <a:t>Figure 95.6 </a:t>
            </a:r>
            <a:r>
              <a:rPr lang="en-IN" sz="2400" dirty="0">
                <a:latin typeface="Arial (Headings)"/>
              </a:rPr>
              <a:t>A fuel-cell stack is made up of hundreds of individual cells connected in series</a:t>
            </a:r>
            <a:endParaRPr lang="en-US" sz="2400" dirty="0">
              <a:latin typeface="+mj-lt"/>
            </a:endParaRPr>
          </a:p>
        </p:txBody>
      </p:sp>
      <p:pic>
        <p:nvPicPr>
          <p:cNvPr id="6" name="Picture 2" descr="A figure shows a fuel-cell stack in the form of a battery pac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29733" y="1956768"/>
            <a:ext cx="7484640" cy="4031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852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are the advantages of a fuel cell?</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3046988"/>
          </a:xfrm>
          <a:prstGeom prst="rect">
            <a:avLst/>
          </a:prstGeom>
        </p:spPr>
        <p:txBody>
          <a:bodyPr wrap="square">
            <a:spAutoFit/>
          </a:bodyPr>
          <a:lstStyle/>
          <a:p>
            <a:pPr lvl="1"/>
            <a:r>
              <a:rPr lang="en-US" sz="3200" dirty="0"/>
              <a:t>The only emissions are water vapor and heat.</a:t>
            </a:r>
          </a:p>
          <a:p>
            <a:pPr lvl="1"/>
            <a:r>
              <a:rPr lang="en-US" sz="3200" dirty="0"/>
              <a:t>More energy-efficient than a typical internal combustion engine (ICE).</a:t>
            </a:r>
          </a:p>
          <a:p>
            <a:pPr lvl="1"/>
            <a:r>
              <a:rPr lang="en-US" sz="3200" dirty="0"/>
              <a:t>Fuel cells have very few moving parts and have the potential to be very reliable.</a:t>
            </a: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REFUELING WITH HYDROGEN (1 OF 2)</a:t>
            </a:r>
            <a:endParaRPr lang="en-US" dirty="0">
              <a:latin typeface="+mj-lt"/>
            </a:endParaRPr>
          </a:p>
        </p:txBody>
      </p:sp>
      <p:sp>
        <p:nvSpPr>
          <p:cNvPr id="3" name="Content Placeholder 2"/>
          <p:cNvSpPr>
            <a:spLocks noGrp="1"/>
          </p:cNvSpPr>
          <p:nvPr>
            <p:ph idx="1"/>
          </p:nvPr>
        </p:nvSpPr>
        <p:spPr/>
        <p:txBody>
          <a:bodyPr/>
          <a:lstStyle/>
          <a:p>
            <a:r>
              <a:rPr lang="en-US" dirty="0" smtClean="0"/>
              <a:t>Fueling Procedure</a:t>
            </a:r>
          </a:p>
          <a:p>
            <a:pPr lvl="1"/>
            <a:r>
              <a:rPr lang="en-US" dirty="0"/>
              <a:t>Hydrogen is a compressed gas that </a:t>
            </a:r>
            <a:r>
              <a:rPr lang="en-US" dirty="0" smtClean="0"/>
              <a:t>is stored </a:t>
            </a:r>
            <a:r>
              <a:rPr lang="en-US" dirty="0"/>
              <a:t>aboveground at the station</a:t>
            </a:r>
            <a:r>
              <a:rPr lang="en-US" dirty="0" smtClean="0"/>
              <a:t>.</a:t>
            </a:r>
          </a:p>
          <a:p>
            <a:pPr lvl="1"/>
            <a:r>
              <a:rPr lang="en-US" dirty="0"/>
              <a:t>Filling a vehicle takes just minutes and, to obtain extended </a:t>
            </a:r>
            <a:r>
              <a:rPr lang="en-US" dirty="0" smtClean="0"/>
              <a:t>driving ranges </a:t>
            </a:r>
            <a:r>
              <a:rPr lang="en-US" dirty="0"/>
              <a:t>in fuel-cell electric vehicles (FCEVs), the hydrogen needs to </a:t>
            </a:r>
            <a:r>
              <a:rPr lang="en-US" dirty="0" smtClean="0"/>
              <a:t>be filled </a:t>
            </a:r>
            <a:r>
              <a:rPr lang="en-US" dirty="0"/>
              <a:t>at high pressures</a:t>
            </a:r>
            <a:r>
              <a:rPr lang="en-US" dirty="0" smtClean="0"/>
              <a:t>.</a:t>
            </a:r>
          </a:p>
          <a:p>
            <a:pPr lvl="1"/>
            <a:r>
              <a:rPr lang="en-US" dirty="0"/>
              <a:t>Filling up with hydrogen is very similar to </a:t>
            </a:r>
            <a:r>
              <a:rPr lang="en-US" dirty="0" smtClean="0"/>
              <a:t>putting </a:t>
            </a:r>
            <a:r>
              <a:rPr lang="it-IT" dirty="0" smtClean="0"/>
              <a:t>propane </a:t>
            </a:r>
            <a:r>
              <a:rPr lang="it-IT" dirty="0"/>
              <a:t>in a barbeque tank.</a:t>
            </a:r>
            <a:endParaRPr lang="en-US" dirty="0"/>
          </a:p>
        </p:txBody>
      </p:sp>
    </p:spTree>
    <p:extLst>
      <p:ext uri="{BB962C8B-B14F-4D97-AF65-F5344CB8AC3E}">
        <p14:creationId xmlns:p14="http://schemas.microsoft.com/office/powerpoint/2010/main" val="3087693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REFUELING WITH </a:t>
            </a:r>
            <a:r>
              <a:rPr lang="en-US" dirty="0" smtClean="0">
                <a:latin typeface="+mj-lt"/>
              </a:rPr>
              <a:t>HYDROGEN (2 OF 2)</a:t>
            </a:r>
            <a:endParaRPr lang="en-US" dirty="0">
              <a:latin typeface="+mj-lt"/>
            </a:endParaRPr>
          </a:p>
        </p:txBody>
      </p:sp>
      <p:sp>
        <p:nvSpPr>
          <p:cNvPr id="3" name="Content Placeholder 2"/>
          <p:cNvSpPr>
            <a:spLocks noGrp="1"/>
          </p:cNvSpPr>
          <p:nvPr>
            <p:ph idx="1"/>
          </p:nvPr>
        </p:nvSpPr>
        <p:spPr/>
        <p:txBody>
          <a:bodyPr/>
          <a:lstStyle/>
          <a:p>
            <a:r>
              <a:rPr lang="en-US" dirty="0" smtClean="0"/>
              <a:t>Pressures Used</a:t>
            </a:r>
          </a:p>
          <a:p>
            <a:pPr lvl="1"/>
            <a:r>
              <a:rPr lang="en-US" dirty="0"/>
              <a:t>The two most commonly used pressures </a:t>
            </a:r>
            <a:r>
              <a:rPr lang="en-US" dirty="0" smtClean="0"/>
              <a:t>at hydrogen </a:t>
            </a:r>
            <a:r>
              <a:rPr lang="en-US" dirty="0"/>
              <a:t>filling stations include</a:t>
            </a:r>
            <a:r>
              <a:rPr lang="en-US" dirty="0" smtClean="0"/>
              <a:t>:</a:t>
            </a:r>
          </a:p>
          <a:p>
            <a:pPr lvl="1"/>
            <a:r>
              <a:rPr lang="pt-BR" dirty="0"/>
              <a:t>H35 = 35 MPa (5,000 PSI</a:t>
            </a:r>
            <a:r>
              <a:rPr lang="pt-BR" dirty="0" smtClean="0"/>
              <a:t>)</a:t>
            </a:r>
          </a:p>
          <a:p>
            <a:pPr lvl="1"/>
            <a:r>
              <a:rPr lang="pt-BR" dirty="0"/>
              <a:t>H70 = 70 MPa (10,000 PSI</a:t>
            </a:r>
            <a:r>
              <a:rPr lang="pt-BR" dirty="0" smtClean="0"/>
              <a:t>)</a:t>
            </a:r>
          </a:p>
          <a:p>
            <a:r>
              <a:rPr lang="pt-BR" dirty="0" smtClean="0"/>
              <a:t>SAE J2601</a:t>
            </a:r>
          </a:p>
          <a:p>
            <a:pPr lvl="1"/>
            <a:r>
              <a:rPr lang="en-US" dirty="0"/>
              <a:t>SAE International-created standard J2601 </a:t>
            </a:r>
            <a:r>
              <a:rPr lang="en-US" dirty="0" smtClean="0"/>
              <a:t>is the </a:t>
            </a:r>
            <a:r>
              <a:rPr lang="en-US" dirty="0"/>
              <a:t>standard for hydrogen-fueling protocol of hydrogen </a:t>
            </a:r>
            <a:r>
              <a:rPr lang="en-US" dirty="0" smtClean="0"/>
              <a:t>fuel-cell electric </a:t>
            </a:r>
            <a:r>
              <a:rPr lang="en-US" dirty="0"/>
              <a:t>vehicles (FCEVs).</a:t>
            </a:r>
            <a:endParaRPr lang="en-US" dirty="0"/>
          </a:p>
        </p:txBody>
      </p:sp>
    </p:spTree>
    <p:extLst>
      <p:ext uri="{BB962C8B-B14F-4D97-AF65-F5344CB8AC3E}">
        <p14:creationId xmlns:p14="http://schemas.microsoft.com/office/powerpoint/2010/main" val="889827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fontAlgn="auto">
              <a:spcAft>
                <a:spcPts val="0"/>
              </a:spcAft>
            </a:pPr>
            <a:r>
              <a:rPr lang="en-US" sz="2400" dirty="0">
                <a:latin typeface="Arial (Headings)"/>
              </a:rPr>
              <a:t>Figure 95.7 </a:t>
            </a:r>
            <a:r>
              <a:rPr lang="en-IN" sz="2400" dirty="0">
                <a:latin typeface="Arial (Headings)"/>
              </a:rPr>
              <a:t>(a) A hydrogen </a:t>
            </a:r>
            <a:r>
              <a:rPr lang="en-IN" sz="2400" dirty="0" err="1">
                <a:latin typeface="Arial (Headings)"/>
              </a:rPr>
              <a:t>fueling</a:t>
            </a:r>
            <a:r>
              <a:rPr lang="en-IN" sz="2400" dirty="0">
                <a:latin typeface="Arial (Headings)"/>
              </a:rPr>
              <a:t> station located at a Shell gasoline station in Los Angeles, CA</a:t>
            </a:r>
            <a:endParaRPr lang="en-IN" sz="2400" dirty="0">
              <a:latin typeface="Arial (Headings)"/>
            </a:endParaRPr>
          </a:p>
        </p:txBody>
      </p:sp>
      <p:pic>
        <p:nvPicPr>
          <p:cNvPr id="4" name="Picture 2" descr="A photo shows a hydrogen fueling station with a filling nozzle and a shut-off valv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66533" y="1871127"/>
            <a:ext cx="2810934" cy="4216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7452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95.1</a:t>
            </a:r>
            <a:r>
              <a:rPr lang="en-US" dirty="0" smtClean="0"/>
              <a:t> </a:t>
            </a:r>
            <a:r>
              <a:rPr lang="en-US" dirty="0"/>
              <a:t>Explain how a fuel cell generates electricity and </a:t>
            </a:r>
            <a:r>
              <a:rPr lang="en-US" dirty="0" smtClean="0"/>
              <a:t>list advantages </a:t>
            </a:r>
            <a:r>
              <a:rPr lang="en-US" dirty="0"/>
              <a:t>and disadvantages of fuel cells</a:t>
            </a:r>
            <a:r>
              <a:rPr lang="en-US" dirty="0" smtClean="0"/>
              <a:t>.</a:t>
            </a:r>
          </a:p>
          <a:p>
            <a:pPr marL="0" indent="0">
              <a:buNone/>
            </a:pPr>
            <a:r>
              <a:rPr lang="en-US" b="1" dirty="0" smtClean="0">
                <a:solidFill>
                  <a:srgbClr val="005A70"/>
                </a:solidFill>
              </a:rPr>
              <a:t>95.2 </a:t>
            </a:r>
            <a:r>
              <a:rPr lang="en-US" dirty="0"/>
              <a:t>List the types of fuel cells and vehicle systems that use them</a:t>
            </a:r>
            <a:r>
              <a:rPr lang="en-US" dirty="0" smtClean="0"/>
              <a:t>.</a:t>
            </a:r>
          </a:p>
          <a:p>
            <a:pPr marL="0" indent="0">
              <a:buNone/>
            </a:pPr>
            <a:r>
              <a:rPr lang="en-US" b="1" dirty="0" smtClean="0">
                <a:solidFill>
                  <a:srgbClr val="005A70"/>
                </a:solidFill>
              </a:rPr>
              <a:t>95.3 </a:t>
            </a:r>
            <a:r>
              <a:rPr lang="en-US" dirty="0"/>
              <a:t>Explain how </a:t>
            </a:r>
            <a:r>
              <a:rPr lang="en-US" dirty="0" err="1"/>
              <a:t>ultracapacitors</a:t>
            </a:r>
            <a:r>
              <a:rPr lang="en-US" dirty="0"/>
              <a:t> and transaxle work in </a:t>
            </a:r>
            <a:r>
              <a:rPr lang="en-US" dirty="0" smtClean="0"/>
              <a:t>fuel-cell hybrid </a:t>
            </a:r>
            <a:r>
              <a:rPr lang="en-US" dirty="0"/>
              <a:t>vehicles.</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799" y="609600"/>
            <a:ext cx="8229600" cy="1097280"/>
          </a:xfrm>
        </p:spPr>
        <p:txBody>
          <a:bodyPr/>
          <a:lstStyle/>
          <a:p>
            <a:r>
              <a:rPr lang="en-US" sz="1800" dirty="0">
                <a:latin typeface="Arial (Headings)"/>
              </a:rPr>
              <a:t>Figure 95.7 </a:t>
            </a:r>
            <a:r>
              <a:rPr lang="en-IN" sz="1800" dirty="0">
                <a:latin typeface="Arial (Headings)"/>
              </a:rPr>
              <a:t>(b) The door on the side is opened to show the fill nozzle with shut-off valve. The hydrogen at this station is made on the roof of the dispenser using water and electricity. An electrical current separates the hydrogen from the oxygen in the water, then compresses the hydrogen, which is then sent to a storage tank, also on the roof</a:t>
            </a:r>
            <a:r>
              <a:rPr lang="en-IN" dirty="0">
                <a:latin typeface="Arial (Headings)"/>
              </a:rPr>
              <a:t/>
            </a:r>
            <a:br>
              <a:rPr lang="en-IN" dirty="0">
                <a:latin typeface="Arial (Headings)"/>
              </a:rPr>
            </a:br>
            <a:endParaRPr lang="en-US" dirty="0"/>
          </a:p>
        </p:txBody>
      </p:sp>
      <p:pic>
        <p:nvPicPr>
          <p:cNvPr id="3" name="Picture 2" descr="A photo shows a hydrogen fueling station with a filling nozzle and a shut-off valv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65305" y="1981200"/>
            <a:ext cx="2562588" cy="3843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412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DIRECT METHANOL FUEL CELLS</a:t>
            </a:r>
            <a:endParaRPr lang="en-US" dirty="0">
              <a:latin typeface="+mj-lt"/>
            </a:endParaRPr>
          </a:p>
        </p:txBody>
      </p:sp>
      <p:sp>
        <p:nvSpPr>
          <p:cNvPr id="3" name="Content Placeholder 2"/>
          <p:cNvSpPr>
            <a:spLocks noGrp="1"/>
          </p:cNvSpPr>
          <p:nvPr>
            <p:ph idx="1"/>
          </p:nvPr>
        </p:nvSpPr>
        <p:spPr/>
        <p:txBody>
          <a:bodyPr/>
          <a:lstStyle/>
          <a:p>
            <a:r>
              <a:rPr lang="en-US" dirty="0" smtClean="0"/>
              <a:t>Operation</a:t>
            </a:r>
          </a:p>
          <a:p>
            <a:pPr lvl="1"/>
            <a:r>
              <a:rPr lang="en-US" dirty="0" smtClean="0"/>
              <a:t>Methanol </a:t>
            </a:r>
            <a:r>
              <a:rPr lang="en-US" dirty="0"/>
              <a:t>has a </a:t>
            </a:r>
            <a:r>
              <a:rPr lang="en-US" dirty="0" smtClean="0"/>
              <a:t>higher-energy density than </a:t>
            </a:r>
            <a:r>
              <a:rPr lang="en-US" dirty="0"/>
              <a:t>gaseous hydrogen because it exists in a liquid state at </a:t>
            </a:r>
            <a:r>
              <a:rPr lang="en-US" dirty="0" smtClean="0"/>
              <a:t>normal temperatures</a:t>
            </a:r>
            <a:r>
              <a:rPr lang="en-US" dirty="0"/>
              <a:t>, and is easier to handle since no compressor or </a:t>
            </a:r>
            <a:r>
              <a:rPr lang="en-US" dirty="0" smtClean="0"/>
              <a:t>other high-pressure </a:t>
            </a:r>
            <a:r>
              <a:rPr lang="en-US" dirty="0"/>
              <a:t>equipment is needed</a:t>
            </a:r>
            <a:r>
              <a:rPr lang="en-US" dirty="0" smtClean="0"/>
              <a:t>.</a:t>
            </a:r>
          </a:p>
          <a:p>
            <a:r>
              <a:rPr lang="en-US" dirty="0" smtClean="0"/>
              <a:t>Disadvantages</a:t>
            </a:r>
          </a:p>
          <a:p>
            <a:pPr lvl="1"/>
            <a:r>
              <a:rPr lang="en-US" dirty="0" smtClean="0"/>
              <a:t>Highly corrosive</a:t>
            </a:r>
          </a:p>
          <a:p>
            <a:pPr lvl="1"/>
            <a:r>
              <a:rPr lang="en-US" dirty="0" smtClean="0"/>
              <a:t>No current infrastructure</a:t>
            </a:r>
          </a:p>
          <a:p>
            <a:pPr lvl="1"/>
            <a:r>
              <a:rPr lang="en-US" dirty="0" smtClean="0"/>
              <a:t>High cost</a:t>
            </a:r>
          </a:p>
          <a:p>
            <a:pPr lvl="1"/>
            <a:endParaRPr lang="en-US" dirty="0" smtClean="0"/>
          </a:p>
          <a:p>
            <a:pPr lvl="1"/>
            <a:endParaRPr lang="en-US" dirty="0"/>
          </a:p>
        </p:txBody>
      </p:sp>
    </p:spTree>
    <p:extLst>
      <p:ext uri="{BB962C8B-B14F-4D97-AF65-F5344CB8AC3E}">
        <p14:creationId xmlns:p14="http://schemas.microsoft.com/office/powerpoint/2010/main" val="3228777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a:latin typeface="Arial (Headings)"/>
              </a:rPr>
              <a:t>Figure 95.8 </a:t>
            </a:r>
            <a:r>
              <a:rPr lang="en-IN" sz="2400" dirty="0">
                <a:latin typeface="Arial (Headings)"/>
              </a:rPr>
              <a:t>A direct methanol fuel cell uses a methanol/water solution for fuel instead of hydrogen gas</a:t>
            </a:r>
            <a:endParaRPr lang="en-US" sz="2400" dirty="0">
              <a:latin typeface="+mj-lt"/>
            </a:endParaRPr>
          </a:p>
        </p:txBody>
      </p:sp>
      <p:pic>
        <p:nvPicPr>
          <p:cNvPr id="4" name="Picture 2" descr="The diagram shows a fuel cell design with a proton exchange member (PEM) with anode electrode and cathode electrode to its sides.&#10;• The electrodes have a load connected in between them.&#10;• Fuel in the form of methanol or water is sent to the anode from the bottom and oxidant in the form of air (O subscript 2) is sent to the cathode from the bottom.&#10;• On the anode side, a chemical reaction of H subscript 2 O plus CH subscript 2 CH results in 6 H atoms and CO subscript 2.&#10;• The six electrons from hydrogen atoms flow from anode to cathode. On the cathode side, the transfer of electrons results in a chemical reaction of 3 by 2 O subscript 2 plus 6 H to form 3 H subscript 2 O.&#10;• The end products in the two chemical reactions, water and unused air and carbon dioxide and unused methanol or water are emitted out from the top.&#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43224" y="1989647"/>
            <a:ext cx="6644854" cy="4068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65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95.9 </a:t>
            </a:r>
            <a:r>
              <a:rPr lang="en-IN" sz="2400" dirty="0">
                <a:latin typeface="Arial (Headings)"/>
              </a:rPr>
              <a:t>A direct methanol fuel cell can be </a:t>
            </a:r>
            <a:r>
              <a:rPr lang="en-IN" sz="2400" dirty="0" err="1">
                <a:latin typeface="Arial (Headings)"/>
              </a:rPr>
              <a:t>refueled</a:t>
            </a:r>
            <a:r>
              <a:rPr lang="en-IN" sz="2400" dirty="0">
                <a:latin typeface="Arial (Headings)"/>
              </a:rPr>
              <a:t> similar to a gasoline-powered </a:t>
            </a:r>
            <a:r>
              <a:rPr lang="en-IN" sz="2400" dirty="0" smtClean="0">
                <a:latin typeface="Arial (Headings)"/>
              </a:rPr>
              <a:t>vehicle.</a:t>
            </a:r>
            <a:endParaRPr lang="en-US" dirty="0"/>
          </a:p>
        </p:txBody>
      </p:sp>
      <p:pic>
        <p:nvPicPr>
          <p:cNvPr id="3" name="Picture 3" descr="A figure shows a fuel dispenser nozzle used to refuel a vehicle with methano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00620" y="1811867"/>
            <a:ext cx="6342760" cy="4300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7649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FUEL-CELL VEHICLE SYSTEMS (1 OF 2)</a:t>
            </a:r>
            <a:endParaRPr lang="en-US" dirty="0">
              <a:latin typeface="+mj-lt"/>
            </a:endParaRPr>
          </a:p>
        </p:txBody>
      </p:sp>
      <p:sp>
        <p:nvSpPr>
          <p:cNvPr id="3" name="Content Placeholder 2"/>
          <p:cNvSpPr>
            <a:spLocks noGrp="1"/>
          </p:cNvSpPr>
          <p:nvPr>
            <p:ph idx="1"/>
          </p:nvPr>
        </p:nvSpPr>
        <p:spPr/>
        <p:txBody>
          <a:bodyPr/>
          <a:lstStyle/>
          <a:p>
            <a:r>
              <a:rPr lang="en-US" dirty="0" smtClean="0"/>
              <a:t>Fuel-Cell Humidifiers</a:t>
            </a:r>
          </a:p>
          <a:p>
            <a:pPr lvl="1"/>
            <a:r>
              <a:rPr lang="en-US" sz="2200" dirty="0"/>
              <a:t>The role of </a:t>
            </a:r>
            <a:r>
              <a:rPr lang="en-US" sz="2200" dirty="0" smtClean="0"/>
              <a:t>the humidifier </a:t>
            </a:r>
            <a:r>
              <a:rPr lang="en-US" sz="2200" dirty="0"/>
              <a:t>is to achieve a </a:t>
            </a:r>
            <a:r>
              <a:rPr lang="en-US" sz="2200" dirty="0" smtClean="0"/>
              <a:t>balance of moisture to the fuel cell. It </a:t>
            </a:r>
            <a:r>
              <a:rPr lang="en-US" sz="2200" dirty="0"/>
              <a:t>is </a:t>
            </a:r>
            <a:r>
              <a:rPr lang="en-US" sz="2200" dirty="0" smtClean="0"/>
              <a:t>provides sufficient moisture </a:t>
            </a:r>
            <a:r>
              <a:rPr lang="en-US" sz="2200" dirty="0"/>
              <a:t>to the fuel cell by recycling water that is evaporating </a:t>
            </a:r>
            <a:r>
              <a:rPr lang="en-US" sz="2200" dirty="0" smtClean="0"/>
              <a:t>at the </a:t>
            </a:r>
            <a:r>
              <a:rPr lang="en-US" sz="2200" dirty="0"/>
              <a:t>cathode. The humidifier is located in the air line leading to </a:t>
            </a:r>
            <a:r>
              <a:rPr lang="en-US" sz="2200" dirty="0" smtClean="0"/>
              <a:t>the cathode </a:t>
            </a:r>
            <a:r>
              <a:rPr lang="en-US" sz="2200" dirty="0"/>
              <a:t>of the fuel-cell stack</a:t>
            </a:r>
            <a:r>
              <a:rPr lang="en-US" sz="2200" dirty="0" smtClean="0"/>
              <a:t>.</a:t>
            </a:r>
          </a:p>
          <a:p>
            <a:r>
              <a:rPr lang="en-US" dirty="0" smtClean="0"/>
              <a:t>Fuel-Cell Cooling Systems</a:t>
            </a:r>
          </a:p>
          <a:p>
            <a:pPr lvl="1"/>
            <a:r>
              <a:rPr lang="en-US" sz="2200" dirty="0" smtClean="0"/>
              <a:t>Low-grade heat is generated during normal operation.</a:t>
            </a:r>
          </a:p>
          <a:p>
            <a:pPr lvl="1"/>
            <a:r>
              <a:rPr lang="en-US" sz="2200" dirty="0" smtClean="0"/>
              <a:t>Large surface heat exchangers are required to cool the system.</a:t>
            </a:r>
          </a:p>
          <a:p>
            <a:pPr lvl="1"/>
            <a:r>
              <a:rPr lang="en-US" sz="2200" dirty="0" smtClean="0"/>
              <a:t>Electric water pumps and fans support the cooling systems.</a:t>
            </a:r>
            <a:endParaRPr lang="en-US" sz="2200" dirty="0"/>
          </a:p>
        </p:txBody>
      </p:sp>
    </p:spTree>
    <p:extLst>
      <p:ext uri="{BB962C8B-B14F-4D97-AF65-F5344CB8AC3E}">
        <p14:creationId xmlns:p14="http://schemas.microsoft.com/office/powerpoint/2010/main" val="3033744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FUEL-CELL VEHICLE </a:t>
            </a:r>
            <a:r>
              <a:rPr lang="en-US" dirty="0" smtClean="0">
                <a:latin typeface="+mj-lt"/>
              </a:rPr>
              <a:t>SYSTEMS (2 OF 2)</a:t>
            </a:r>
            <a:endParaRPr lang="en-US" dirty="0">
              <a:latin typeface="+mj-lt"/>
            </a:endParaRPr>
          </a:p>
        </p:txBody>
      </p:sp>
      <p:sp>
        <p:nvSpPr>
          <p:cNvPr id="3" name="Content Placeholder 2"/>
          <p:cNvSpPr>
            <a:spLocks noGrp="1"/>
          </p:cNvSpPr>
          <p:nvPr>
            <p:ph idx="1"/>
          </p:nvPr>
        </p:nvSpPr>
        <p:spPr/>
        <p:txBody>
          <a:bodyPr/>
          <a:lstStyle/>
          <a:p>
            <a:r>
              <a:rPr lang="en-US" dirty="0" smtClean="0"/>
              <a:t>Air Supply Pumps</a:t>
            </a:r>
          </a:p>
          <a:p>
            <a:pPr lvl="1"/>
            <a:r>
              <a:rPr lang="en-US" dirty="0"/>
              <a:t>Air must be supplied to the </a:t>
            </a:r>
            <a:r>
              <a:rPr lang="en-US" dirty="0" smtClean="0"/>
              <a:t>fuel-cell stack </a:t>
            </a:r>
            <a:r>
              <a:rPr lang="en-US" dirty="0"/>
              <a:t>at the proper pressure and flow rate to enable proper </a:t>
            </a:r>
            <a:r>
              <a:rPr lang="en-US" dirty="0" smtClean="0"/>
              <a:t>performance under </a:t>
            </a:r>
            <a:r>
              <a:rPr lang="en-US" dirty="0"/>
              <a:t>all driving conditions</a:t>
            </a:r>
            <a:r>
              <a:rPr lang="en-US" dirty="0" smtClean="0"/>
              <a:t>.</a:t>
            </a:r>
          </a:p>
          <a:p>
            <a:pPr lvl="1"/>
            <a:r>
              <a:rPr lang="en-US" dirty="0"/>
              <a:t>This function is performed </a:t>
            </a:r>
            <a:r>
              <a:rPr lang="en-US" dirty="0" smtClean="0"/>
              <a:t>by an </a:t>
            </a:r>
            <a:r>
              <a:rPr lang="en-US" dirty="0"/>
              <a:t>onboard air supply pump that compresses atmospheric air </a:t>
            </a:r>
            <a:r>
              <a:rPr lang="en-US" dirty="0" smtClean="0"/>
              <a:t>and supplies </a:t>
            </a:r>
            <a:r>
              <a:rPr lang="en-US" dirty="0"/>
              <a:t>it to the fuel-cell positive electrode (cathode).</a:t>
            </a:r>
            <a:endParaRPr lang="en-US" dirty="0"/>
          </a:p>
        </p:txBody>
      </p:sp>
    </p:spTree>
    <p:extLst>
      <p:ext uri="{BB962C8B-B14F-4D97-AF65-F5344CB8AC3E}">
        <p14:creationId xmlns:p14="http://schemas.microsoft.com/office/powerpoint/2010/main" val="1933984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Headings)"/>
              </a:rPr>
              <a:t>Figure 95.10 </a:t>
            </a:r>
            <a:r>
              <a:rPr lang="en-IN" dirty="0" smtClean="0">
                <a:latin typeface="Arial (Headings)"/>
              </a:rPr>
              <a:t>Powertrain layout in a Honda FCX fuel-cell vehicle. Note the use of a humidifier behind the fuel-cell stack to maintain moisture levels in the membrane electrode assemblies</a:t>
            </a:r>
            <a:endParaRPr lang="en-US" dirty="0"/>
          </a:p>
        </p:txBody>
      </p:sp>
      <p:pic>
        <p:nvPicPr>
          <p:cNvPr id="3" name="Picture 2" descr="The figure shows a DC brushless motor and transmission, a power control unit (PCU), a small sized drive train radiator, and a large sized fuel-cell radiator in the front end of the vehicle. An ultra-capacitor and high-pressure hydrogen tanks are show in the rear end of the vehicle. A fuel-cell system box, a fuel-cell stack, and a humidifier are located between the front and rear ends of the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42533" y="2191729"/>
            <a:ext cx="5834476" cy="3911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106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95.11 </a:t>
            </a:r>
            <a:r>
              <a:rPr lang="en-IN" sz="2400" dirty="0">
                <a:latin typeface="Arial (Headings)"/>
              </a:rPr>
              <a:t>The Honda FCX uses one large radiator for cooling the fuel cell, and two smaller ones on either side for cooling drivetrain components</a:t>
            </a:r>
            <a:endParaRPr lang="en-US" dirty="0"/>
          </a:p>
        </p:txBody>
      </p:sp>
      <p:pic>
        <p:nvPicPr>
          <p:cNvPr id="3" name="Picture 2" descr="A figure shows a large sized fuel cell radiator between two small sized powertrain radiator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66859" y="1989207"/>
            <a:ext cx="4397285" cy="4181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355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95.12 </a:t>
            </a:r>
            <a:r>
              <a:rPr lang="en-IN" dirty="0">
                <a:latin typeface="Arial (Headings)"/>
              </a:rPr>
              <a:t>Space is limited at the front of the Toyota FCHV engine compartment, so an auxiliary heat exchanger is located under the vehicle to help cool the fuel-cell stack</a:t>
            </a:r>
            <a:endParaRPr lang="en-US" dirty="0"/>
          </a:p>
        </p:txBody>
      </p:sp>
      <p:pic>
        <p:nvPicPr>
          <p:cNvPr id="3" name="Picture 2" descr="A photo shows parts under the hood of a Toyota FCHV."/>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19927" y="2209800"/>
            <a:ext cx="4716801" cy="3537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163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FUEL-CELL HYBRID VEHICLES</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smtClean="0"/>
              <a:t>The </a:t>
            </a:r>
            <a:r>
              <a:rPr lang="en-US" dirty="0"/>
              <a:t>fuel-cell </a:t>
            </a:r>
            <a:r>
              <a:rPr lang="en-US" dirty="0" smtClean="0"/>
              <a:t>hybrid vehicle relies </a:t>
            </a:r>
            <a:r>
              <a:rPr lang="en-US" dirty="0"/>
              <a:t>on both the fuel cell </a:t>
            </a:r>
            <a:r>
              <a:rPr lang="en-US" dirty="0" smtClean="0"/>
              <a:t>and an </a:t>
            </a:r>
            <a:r>
              <a:rPr lang="en-US" dirty="0"/>
              <a:t>electrical storage </a:t>
            </a:r>
            <a:r>
              <a:rPr lang="en-US" dirty="0" smtClean="0"/>
              <a:t>device for </a:t>
            </a:r>
            <a:r>
              <a:rPr lang="en-US" dirty="0"/>
              <a:t>motive power</a:t>
            </a:r>
            <a:r>
              <a:rPr lang="en-US" dirty="0" smtClean="0"/>
              <a:t>.</a:t>
            </a:r>
          </a:p>
          <a:p>
            <a:r>
              <a:rPr lang="en-US" dirty="0" smtClean="0"/>
              <a:t>Secondary Batteries</a:t>
            </a:r>
          </a:p>
          <a:p>
            <a:pPr lvl="1"/>
            <a:r>
              <a:rPr lang="en-US" dirty="0"/>
              <a:t>In most FCHV designs, </a:t>
            </a:r>
            <a:r>
              <a:rPr lang="en-US" dirty="0" smtClean="0"/>
              <a:t>a high-voltage </a:t>
            </a:r>
            <a:r>
              <a:rPr lang="en-US" dirty="0"/>
              <a:t>nickel-metal hydride (NiMH) battery pack is used </a:t>
            </a:r>
            <a:r>
              <a:rPr lang="en-US" dirty="0" smtClean="0"/>
              <a:t>as a </a:t>
            </a:r>
            <a:r>
              <a:rPr lang="en-US" dirty="0"/>
              <a:t>secondary battery.</a:t>
            </a:r>
            <a:endParaRPr lang="en-US" dirty="0"/>
          </a:p>
        </p:txBody>
      </p:sp>
    </p:spTree>
    <p:extLst>
      <p:ext uri="{BB962C8B-B14F-4D97-AF65-F5344CB8AC3E}">
        <p14:creationId xmlns:p14="http://schemas.microsoft.com/office/powerpoint/2010/main" val="2539079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95.4</a:t>
            </a:r>
            <a:r>
              <a:rPr lang="en-US" dirty="0" smtClean="0"/>
              <a:t> </a:t>
            </a:r>
            <a:r>
              <a:rPr lang="en-US" dirty="0"/>
              <a:t>Discuss the use of hydraulic pressure as an energy source</a:t>
            </a:r>
            <a:r>
              <a:rPr lang="en-US" dirty="0" smtClean="0"/>
              <a:t>.</a:t>
            </a:r>
          </a:p>
          <a:p>
            <a:pPr marL="0" indent="0">
              <a:buNone/>
            </a:pPr>
            <a:r>
              <a:rPr lang="en-US" b="1" dirty="0" smtClean="0">
                <a:solidFill>
                  <a:srgbClr val="005A70"/>
                </a:solidFill>
              </a:rPr>
              <a:t>95.5</a:t>
            </a:r>
            <a:r>
              <a:rPr lang="en-US" dirty="0" smtClean="0"/>
              <a:t> </a:t>
            </a:r>
            <a:r>
              <a:rPr lang="en-US" dirty="0"/>
              <a:t>Describe the HCCI combustion process</a:t>
            </a:r>
            <a:r>
              <a:rPr lang="en-US" dirty="0" smtClean="0"/>
              <a:t>.</a:t>
            </a:r>
          </a:p>
          <a:p>
            <a:pPr marL="0" indent="0">
              <a:buNone/>
            </a:pPr>
            <a:r>
              <a:rPr lang="en-US" b="1" dirty="0" smtClean="0">
                <a:solidFill>
                  <a:schemeClr val="accent2"/>
                </a:solidFill>
              </a:rPr>
              <a:t>95.6</a:t>
            </a:r>
            <a:r>
              <a:rPr lang="en-US" dirty="0" smtClean="0"/>
              <a:t>  </a:t>
            </a:r>
            <a:r>
              <a:rPr lang="en-US" dirty="0"/>
              <a:t>Discuss alternative electricity sources.</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95.13</a:t>
            </a:r>
            <a:r>
              <a:rPr lang="en-IN" sz="2400" dirty="0">
                <a:latin typeface="Arial (Headings)"/>
              </a:rPr>
              <a:t> The secondary battery in a fuel-cell hybrid vehicle is made up of many individual cells connected in series, much like a fuel-cell stack</a:t>
            </a:r>
            <a:endParaRPr lang="en-US" dirty="0"/>
          </a:p>
        </p:txBody>
      </p:sp>
      <p:pic>
        <p:nvPicPr>
          <p:cNvPr id="3" name="Picture 2" descr="A figure shows a battery pac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04277" y="2167474"/>
            <a:ext cx="6122450" cy="4027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922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HYDROGEN STORAGE (1 OF 2)</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Hydrogen has very high </a:t>
            </a:r>
            <a:r>
              <a:rPr lang="en-US" dirty="0" smtClean="0"/>
              <a:t>energy content </a:t>
            </a:r>
            <a:r>
              <a:rPr lang="en-US" dirty="0"/>
              <a:t>on a </a:t>
            </a:r>
            <a:r>
              <a:rPr lang="en-US" dirty="0" smtClean="0"/>
              <a:t>pound-for-pound basis</a:t>
            </a:r>
            <a:r>
              <a:rPr lang="en-US" dirty="0"/>
              <a:t>, but its energy density is less than that of </a:t>
            </a:r>
            <a:r>
              <a:rPr lang="en-US" dirty="0" smtClean="0"/>
              <a:t>conventional liquid </a:t>
            </a:r>
            <a:r>
              <a:rPr lang="en-US" dirty="0"/>
              <a:t>fuels.</a:t>
            </a:r>
            <a:endParaRPr lang="en-US" dirty="0" smtClean="0"/>
          </a:p>
          <a:p>
            <a:pPr lvl="1"/>
            <a:r>
              <a:rPr lang="en-US" dirty="0" smtClean="0"/>
              <a:t>Efficient </a:t>
            </a:r>
            <a:r>
              <a:rPr lang="en-US" dirty="0"/>
              <a:t>hydrogen storage is one of the </a:t>
            </a:r>
            <a:r>
              <a:rPr lang="en-US" dirty="0" smtClean="0"/>
              <a:t>technical issues </a:t>
            </a:r>
            <a:r>
              <a:rPr lang="en-US" dirty="0"/>
              <a:t>that must be solved in order for fuel cells to be adopted </a:t>
            </a:r>
            <a:r>
              <a:rPr lang="en-US" dirty="0" smtClean="0"/>
              <a:t>for vehicle </a:t>
            </a:r>
            <a:r>
              <a:rPr lang="en-US" dirty="0"/>
              <a:t>applications</a:t>
            </a:r>
            <a:r>
              <a:rPr lang="en-US" dirty="0" smtClean="0"/>
              <a:t>.</a:t>
            </a:r>
          </a:p>
          <a:p>
            <a:r>
              <a:rPr lang="en-US" dirty="0" smtClean="0"/>
              <a:t>High-Pressure Compressed Gas</a:t>
            </a:r>
          </a:p>
          <a:p>
            <a:pPr lvl="1"/>
            <a:r>
              <a:rPr lang="en-US" dirty="0"/>
              <a:t>Most current </a:t>
            </a:r>
            <a:r>
              <a:rPr lang="en-US" dirty="0" smtClean="0"/>
              <a:t>fuel-cell hybrid </a:t>
            </a:r>
            <a:r>
              <a:rPr lang="en-US" dirty="0"/>
              <a:t>vehicles use compressed hydrogen that is stored in tanks </a:t>
            </a:r>
            <a:r>
              <a:rPr lang="en-US" dirty="0" smtClean="0"/>
              <a:t>as a </a:t>
            </a:r>
            <a:r>
              <a:rPr lang="en-US" dirty="0"/>
              <a:t>high-pressure gas.</a:t>
            </a:r>
            <a:endParaRPr lang="en-US" dirty="0"/>
          </a:p>
        </p:txBody>
      </p:sp>
    </p:spTree>
    <p:extLst>
      <p:ext uri="{BB962C8B-B14F-4D97-AF65-F5344CB8AC3E}">
        <p14:creationId xmlns:p14="http://schemas.microsoft.com/office/powerpoint/2010/main" val="3304439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HYDROGEN </a:t>
            </a:r>
            <a:r>
              <a:rPr lang="en-US" dirty="0" smtClean="0">
                <a:latin typeface="+mj-lt"/>
              </a:rPr>
              <a:t>STORAGE (2 OF 2)</a:t>
            </a:r>
            <a:endParaRPr lang="en-US" dirty="0">
              <a:latin typeface="+mj-lt"/>
            </a:endParaRPr>
          </a:p>
        </p:txBody>
      </p:sp>
      <p:sp>
        <p:nvSpPr>
          <p:cNvPr id="3" name="Content Placeholder 2"/>
          <p:cNvSpPr>
            <a:spLocks noGrp="1"/>
          </p:cNvSpPr>
          <p:nvPr>
            <p:ph idx="1"/>
          </p:nvPr>
        </p:nvSpPr>
        <p:spPr/>
        <p:txBody>
          <a:bodyPr/>
          <a:lstStyle/>
          <a:p>
            <a:r>
              <a:rPr lang="en-US" dirty="0" smtClean="0"/>
              <a:t>Liquid Hydrogen</a:t>
            </a:r>
          </a:p>
          <a:p>
            <a:pPr lvl="1"/>
            <a:r>
              <a:rPr lang="en-US" dirty="0"/>
              <a:t>Hydrogen can be liquefied in an effort </a:t>
            </a:r>
            <a:r>
              <a:rPr lang="en-US" dirty="0" smtClean="0"/>
              <a:t>to increase </a:t>
            </a:r>
            <a:r>
              <a:rPr lang="en-US" dirty="0"/>
              <a:t>its energy density, but this requires that it be stored in </a:t>
            </a:r>
            <a:r>
              <a:rPr lang="en-US" dirty="0" smtClean="0"/>
              <a:t>cryogenic </a:t>
            </a:r>
            <a:r>
              <a:rPr lang="en-US" dirty="0"/>
              <a:t>tanks at -423°F (-253°C</a:t>
            </a:r>
            <a:r>
              <a:rPr lang="en-US" dirty="0" smtClean="0"/>
              <a:t>).</a:t>
            </a:r>
          </a:p>
          <a:p>
            <a:r>
              <a:rPr lang="en-US" dirty="0" smtClean="0"/>
              <a:t>Solid Storage of Hydrogen</a:t>
            </a:r>
          </a:p>
          <a:p>
            <a:pPr lvl="1"/>
            <a:r>
              <a:rPr lang="en-US" dirty="0"/>
              <a:t>One method discovered </a:t>
            </a:r>
            <a:r>
              <a:rPr lang="en-US" dirty="0" smtClean="0"/>
              <a:t>to store </a:t>
            </a:r>
            <a:r>
              <a:rPr lang="en-US" dirty="0"/>
              <a:t>hydrogen in solid form is as a metal hydride, similar to how </a:t>
            </a:r>
            <a:r>
              <a:rPr lang="en-US" dirty="0" smtClean="0"/>
              <a:t>a NiMH </a:t>
            </a:r>
            <a:r>
              <a:rPr lang="en-US" dirty="0"/>
              <a:t>battery works.</a:t>
            </a:r>
            <a:endParaRPr lang="en-US" dirty="0"/>
          </a:p>
        </p:txBody>
      </p:sp>
    </p:spTree>
    <p:extLst>
      <p:ext uri="{BB962C8B-B14F-4D97-AF65-F5344CB8AC3E}">
        <p14:creationId xmlns:p14="http://schemas.microsoft.com/office/powerpoint/2010/main" val="2071741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95.14 A photo showing the hydrogen storage tanks underneath a Toyota </a:t>
            </a:r>
            <a:r>
              <a:rPr lang="en-US" dirty="0" err="1">
                <a:latin typeface="Arial (Headings)"/>
              </a:rPr>
              <a:t>Mirai</a:t>
            </a:r>
            <a:r>
              <a:rPr lang="en-US" dirty="0">
                <a:latin typeface="Arial (Headings)"/>
              </a:rPr>
              <a:t> fuel cell vehicle. This vehicle uses two carbon-fiber-reinforced fuel tanks </a:t>
            </a:r>
            <a:r>
              <a:rPr lang="en-US" dirty="0" err="1">
                <a:latin typeface="Arial (Headings)"/>
              </a:rPr>
              <a:t>tanks</a:t>
            </a:r>
            <a:endParaRPr lang="en-US" dirty="0"/>
          </a:p>
        </p:txBody>
      </p:sp>
      <p:pic>
        <p:nvPicPr>
          <p:cNvPr id="3" name="Picture 2" descr="A photo shows two hydrogen fuel storage tanks strapped underneath a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19400" y="2154896"/>
            <a:ext cx="3492204" cy="3968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536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95.15 </a:t>
            </a:r>
            <a:r>
              <a:rPr lang="en-IN" sz="2400" dirty="0">
                <a:latin typeface="Arial (Headings)"/>
              </a:rPr>
              <a:t>The Toyota FCHV uses high-pressure storage tanks that are rated at 350 bar. This is the equivalent of 5,000 pounds per square inch</a:t>
            </a:r>
            <a:endParaRPr lang="en-US" dirty="0"/>
          </a:p>
        </p:txBody>
      </p:sp>
      <p:pic>
        <p:nvPicPr>
          <p:cNvPr id="3" name="Picture 2" descr="A figure shows a storage tank and its cross-section. The detailed view of the cross-section shows its structure made of a composite made of glass fiber, carbon fiber, and aluminu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67849" y="1964258"/>
            <a:ext cx="4795305" cy="4231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589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95.16 </a:t>
            </a:r>
            <a:r>
              <a:rPr lang="en-IN" sz="2400" dirty="0">
                <a:latin typeface="Arial (Headings)"/>
              </a:rPr>
              <a:t>The high-pressure fitting used to refuel a fuel-cell hybrid vehicle</a:t>
            </a:r>
            <a:endParaRPr lang="en-US" dirty="0"/>
          </a:p>
        </p:txBody>
      </p:sp>
      <p:pic>
        <p:nvPicPr>
          <p:cNvPr id="3" name="Picture 2" descr="A photo shows a high-pressure fitt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51000" y="1809287"/>
            <a:ext cx="5829004" cy="4371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967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95.17 </a:t>
            </a:r>
            <a:r>
              <a:rPr lang="en-IN" sz="2400" dirty="0">
                <a:latin typeface="Arial (Headings)"/>
              </a:rPr>
              <a:t>Note that high-pressure hydrogen storage tanks must be replaced in 2020</a:t>
            </a:r>
            <a:endParaRPr lang="en-US" dirty="0"/>
          </a:p>
        </p:txBody>
      </p:sp>
      <p:pic>
        <p:nvPicPr>
          <p:cNvPr id="3" name="Picture 2" descr="A photo shows an information sticker on the storage tank that reads: Hydrogen gas only, service pressure: 35000 kPa (5075 psig), and do not use the tank after Jul 202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10267" y="1828337"/>
            <a:ext cx="5710470" cy="4282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9677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95.18 </a:t>
            </a:r>
            <a:r>
              <a:rPr lang="en-IN" sz="2400" dirty="0">
                <a:latin typeface="Arial (Headings)"/>
              </a:rPr>
              <a:t>The GM Hydrogen3 has a range of 249 miles when using liquid hydrogen</a:t>
            </a:r>
            <a:endParaRPr lang="en-US" dirty="0"/>
          </a:p>
        </p:txBody>
      </p:sp>
      <p:pic>
        <p:nvPicPr>
          <p:cNvPr id="3" name="Picture 2" descr="A figure shows an outline sketch of a GM hydrogen3 vehicle with a liquid hydrogen storage tan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41970" y="1820333"/>
            <a:ext cx="6047064" cy="4298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391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95.19 </a:t>
            </a:r>
            <a:r>
              <a:rPr lang="en-IN" sz="2400" dirty="0" err="1">
                <a:latin typeface="Arial (Headings)"/>
              </a:rPr>
              <a:t>Refueling</a:t>
            </a:r>
            <a:r>
              <a:rPr lang="en-IN" sz="2400" dirty="0">
                <a:latin typeface="Arial (Headings)"/>
              </a:rPr>
              <a:t> a vehicle with liquid hydrogen</a:t>
            </a:r>
            <a:endParaRPr lang="en-US" dirty="0"/>
          </a:p>
        </p:txBody>
      </p:sp>
      <p:pic>
        <p:nvPicPr>
          <p:cNvPr id="3" name="Picture 2" descr="A figure shows a liquid hydrogen refueling through a stainless steel braiding pipe which connects to the filling unit of a vehicle through a locking mechanism.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99075" y="1761052"/>
            <a:ext cx="6132854" cy="4417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8106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are the three ways to store hydrogen?</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FUEL CELL TECHNOLOGY (1 OF 5)</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Background</a:t>
            </a:r>
          </a:p>
          <a:p>
            <a:pPr lvl="1"/>
            <a:r>
              <a:rPr lang="en-US" dirty="0"/>
              <a:t>A fuel cell is an electrochemical device in </a:t>
            </a:r>
            <a:r>
              <a:rPr lang="en-US" dirty="0" smtClean="0"/>
              <a:t>which the </a:t>
            </a:r>
            <a:r>
              <a:rPr lang="en-US" dirty="0"/>
              <a:t>chemical energy of hydrogen and oxygen is converted into </a:t>
            </a:r>
            <a:r>
              <a:rPr lang="en-US" dirty="0" smtClean="0"/>
              <a:t>electrical energy.</a:t>
            </a:r>
          </a:p>
          <a:p>
            <a:r>
              <a:rPr lang="en-US" dirty="0" smtClean="0"/>
              <a:t>Parts and Operation</a:t>
            </a:r>
          </a:p>
          <a:p>
            <a:pPr lvl="1"/>
            <a:r>
              <a:rPr lang="en-US" dirty="0"/>
              <a:t>The chemical reaction in a fuel </a:t>
            </a:r>
            <a:r>
              <a:rPr lang="en-US" dirty="0" smtClean="0"/>
              <a:t>cell is </a:t>
            </a:r>
            <a:r>
              <a:rPr lang="en-US" dirty="0"/>
              <a:t>the opposite of electrolysis</a:t>
            </a:r>
            <a:r>
              <a:rPr lang="en-US" dirty="0" smtClean="0"/>
              <a:t>.</a:t>
            </a:r>
          </a:p>
          <a:p>
            <a:pPr lvl="1"/>
            <a:r>
              <a:rPr lang="en-US" dirty="0" smtClean="0"/>
              <a:t>Hydrogen </a:t>
            </a:r>
            <a:r>
              <a:rPr lang="en-US" dirty="0"/>
              <a:t>and oxygen to reunite in a fuel </a:t>
            </a:r>
            <a:r>
              <a:rPr lang="en-US" dirty="0" smtClean="0"/>
              <a:t>cell to create electricity.</a:t>
            </a:r>
            <a:endParaRPr lang="en-US" dirty="0" smtClean="0"/>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High pressure gas, liquid, and solid.</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ULTRACAPACITORS (1 OF 2)</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An alternative to storing </a:t>
            </a:r>
            <a:r>
              <a:rPr lang="en-US" dirty="0" smtClean="0"/>
              <a:t>electrical energy </a:t>
            </a:r>
            <a:r>
              <a:rPr lang="en-US" dirty="0"/>
              <a:t>in batteries is to use </a:t>
            </a:r>
            <a:r>
              <a:rPr lang="en-US" dirty="0" err="1"/>
              <a:t>ultracapacitors</a:t>
            </a:r>
            <a:r>
              <a:rPr lang="en-US" dirty="0" smtClean="0"/>
              <a:t>.</a:t>
            </a:r>
          </a:p>
          <a:p>
            <a:r>
              <a:rPr lang="en-US" dirty="0" smtClean="0"/>
              <a:t>Parts and Operation</a:t>
            </a:r>
          </a:p>
          <a:p>
            <a:pPr lvl="1"/>
            <a:r>
              <a:rPr lang="en-US" dirty="0" err="1"/>
              <a:t>Ultracapacitor</a:t>
            </a:r>
            <a:r>
              <a:rPr lang="en-US" dirty="0"/>
              <a:t> cells are based </a:t>
            </a:r>
            <a:r>
              <a:rPr lang="en-US" dirty="0" smtClean="0"/>
              <a:t>on double-layer </a:t>
            </a:r>
            <a:r>
              <a:rPr lang="en-US" dirty="0"/>
              <a:t>technology, in which two activated carbon </a:t>
            </a:r>
            <a:r>
              <a:rPr lang="en-US" dirty="0" smtClean="0"/>
              <a:t>electrodes are </a:t>
            </a:r>
            <a:r>
              <a:rPr lang="en-US" dirty="0"/>
              <a:t>immersed in an organic electrolyte</a:t>
            </a:r>
            <a:r>
              <a:rPr lang="en-US" dirty="0" smtClean="0"/>
              <a:t>.</a:t>
            </a:r>
          </a:p>
          <a:p>
            <a:pPr lvl="1"/>
            <a:r>
              <a:rPr lang="en-US" dirty="0"/>
              <a:t>Charging and discharging occurs as ions move within </a:t>
            </a:r>
            <a:r>
              <a:rPr lang="en-US" dirty="0" smtClean="0"/>
              <a:t>the electrolyte</a:t>
            </a:r>
            <a:r>
              <a:rPr lang="en-US" dirty="0"/>
              <a:t>, but no chemical reaction takes place.</a:t>
            </a:r>
            <a:endParaRPr lang="en-US" dirty="0"/>
          </a:p>
        </p:txBody>
      </p:sp>
    </p:spTree>
    <p:extLst>
      <p:ext uri="{BB962C8B-B14F-4D97-AF65-F5344CB8AC3E}">
        <p14:creationId xmlns:p14="http://schemas.microsoft.com/office/powerpoint/2010/main" val="4081749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ULTRACAPACITORS (2 OF 2)</a:t>
            </a:r>
            <a:endParaRPr lang="en-US" dirty="0">
              <a:latin typeface="+mj-lt"/>
            </a:endParaRPr>
          </a:p>
        </p:txBody>
      </p:sp>
      <p:sp>
        <p:nvSpPr>
          <p:cNvPr id="3" name="Content Placeholder 2"/>
          <p:cNvSpPr>
            <a:spLocks noGrp="1"/>
          </p:cNvSpPr>
          <p:nvPr>
            <p:ph idx="1"/>
          </p:nvPr>
        </p:nvSpPr>
        <p:spPr/>
        <p:txBody>
          <a:bodyPr/>
          <a:lstStyle/>
          <a:p>
            <a:r>
              <a:rPr lang="en-US" dirty="0" smtClean="0"/>
              <a:t>Advantages</a:t>
            </a:r>
          </a:p>
          <a:p>
            <a:pPr lvl="1"/>
            <a:r>
              <a:rPr lang="en-US" dirty="0" err="1"/>
              <a:t>Ultracapacitors</a:t>
            </a:r>
            <a:r>
              <a:rPr lang="en-US" dirty="0"/>
              <a:t> have excellent cycle life, </a:t>
            </a:r>
            <a:r>
              <a:rPr lang="en-US" dirty="0" smtClean="0"/>
              <a:t>meaning that </a:t>
            </a:r>
            <a:r>
              <a:rPr lang="en-US" dirty="0"/>
              <a:t>they can be fully charged and discharged many times </a:t>
            </a:r>
            <a:r>
              <a:rPr lang="en-US" dirty="0" smtClean="0"/>
              <a:t>without degrading </a:t>
            </a:r>
            <a:r>
              <a:rPr lang="en-US" dirty="0"/>
              <a:t>their </a:t>
            </a:r>
            <a:r>
              <a:rPr lang="en-US" dirty="0" smtClean="0"/>
              <a:t>performance.</a:t>
            </a:r>
          </a:p>
          <a:p>
            <a:r>
              <a:rPr lang="en-US" dirty="0" smtClean="0"/>
              <a:t>Disadvantages</a:t>
            </a:r>
          </a:p>
          <a:p>
            <a:pPr lvl="1"/>
            <a:r>
              <a:rPr lang="en-US" dirty="0"/>
              <a:t>The one major downside of </a:t>
            </a:r>
            <a:r>
              <a:rPr lang="en-US" dirty="0" err="1" smtClean="0"/>
              <a:t>ultracapacitors</a:t>
            </a:r>
            <a:r>
              <a:rPr lang="en-US" dirty="0" smtClean="0"/>
              <a:t> is </a:t>
            </a:r>
            <a:r>
              <a:rPr lang="en-US" dirty="0"/>
              <a:t>a lack of specific energy, which means that they are best </a:t>
            </a:r>
            <a:r>
              <a:rPr lang="en-US" dirty="0" smtClean="0"/>
              <a:t>suited for </a:t>
            </a:r>
            <a:r>
              <a:rPr lang="en-US" dirty="0"/>
              <a:t>sudden bursts of energy, as opposed to prolonged </a:t>
            </a:r>
            <a:r>
              <a:rPr lang="en-US" dirty="0" smtClean="0"/>
              <a:t>discharge cycles</a:t>
            </a:r>
            <a:r>
              <a:rPr lang="en-US" dirty="0"/>
              <a:t>.</a:t>
            </a:r>
            <a:endParaRPr lang="en-US" dirty="0"/>
          </a:p>
        </p:txBody>
      </p:sp>
    </p:spTree>
    <p:extLst>
      <p:ext uri="{BB962C8B-B14F-4D97-AF65-F5344CB8AC3E}">
        <p14:creationId xmlns:p14="http://schemas.microsoft.com/office/powerpoint/2010/main" val="1727799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95.20 </a:t>
            </a:r>
            <a:r>
              <a:rPr lang="en-IN" sz="2400" dirty="0">
                <a:latin typeface="Arial (Headings)"/>
              </a:rPr>
              <a:t>The Honda </a:t>
            </a:r>
            <a:r>
              <a:rPr lang="en-IN" sz="2400" dirty="0" err="1">
                <a:latin typeface="Arial (Headings)"/>
              </a:rPr>
              <a:t>ultracapacitor</a:t>
            </a:r>
            <a:r>
              <a:rPr lang="en-IN" sz="2400" dirty="0">
                <a:latin typeface="Arial (Headings)"/>
              </a:rPr>
              <a:t> module and construction of the individual cells</a:t>
            </a:r>
            <a:endParaRPr lang="en-US" dirty="0"/>
          </a:p>
        </p:txBody>
      </p:sp>
      <p:pic>
        <p:nvPicPr>
          <p:cNvPr id="3" name="Picture 2" descr="The figure shows an ultra-capacitor cell with an aluminum casing. The cell has a cylindrically stacked positive and negative pole collector plates. An electrode body is placed in between the collector plates and an electrolyte flows between them.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1200" y="2338624"/>
            <a:ext cx="7708604" cy="3262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7241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95.21 </a:t>
            </a:r>
            <a:r>
              <a:rPr lang="en-IN" sz="2400" dirty="0">
                <a:latin typeface="Arial (Headings)"/>
              </a:rPr>
              <a:t>An </a:t>
            </a:r>
            <a:r>
              <a:rPr lang="en-IN" sz="2400" dirty="0" err="1">
                <a:latin typeface="Arial (Headings)"/>
              </a:rPr>
              <a:t>ultracapacitor</a:t>
            </a:r>
            <a:r>
              <a:rPr lang="en-IN" sz="2400" dirty="0">
                <a:latin typeface="Arial (Headings)"/>
              </a:rPr>
              <a:t> can be used in place of a high-voltage battery in a hybrid electric vehicle. This example is from the Honda FCX fuel-cell hybrid vehicle</a:t>
            </a:r>
            <a:endParaRPr lang="en-US" dirty="0"/>
          </a:p>
        </p:txBody>
      </p:sp>
      <p:pic>
        <p:nvPicPr>
          <p:cNvPr id="3" name="Picture 2" descr="A figure shows an exposed ultra-capacitor can array stacked in a battery pac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21933" y="2233923"/>
            <a:ext cx="5287138" cy="3878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491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FUEL-CELL VEHICLE TRANSAXLES (1 OF 2)</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Some fuel-cell hybrid vehicles </a:t>
            </a:r>
            <a:r>
              <a:rPr lang="en-US" dirty="0" smtClean="0"/>
              <a:t>use a </a:t>
            </a:r>
            <a:r>
              <a:rPr lang="en-US" dirty="0"/>
              <a:t>single electric drive motor and a transaxle to direct power to </a:t>
            </a:r>
            <a:r>
              <a:rPr lang="en-US" dirty="0" smtClean="0"/>
              <a:t>the vehicle.</a:t>
            </a:r>
          </a:p>
          <a:p>
            <a:pPr lvl="1"/>
            <a:r>
              <a:rPr lang="en-US" dirty="0"/>
              <a:t>It is also possible to use wheel motors to drive </a:t>
            </a:r>
            <a:r>
              <a:rPr lang="en-US" dirty="0" smtClean="0"/>
              <a:t>individual wheels.</a:t>
            </a:r>
          </a:p>
          <a:p>
            <a:r>
              <a:rPr lang="en-US" dirty="0" smtClean="0"/>
              <a:t>Fuel-Cell Traction Motors</a:t>
            </a:r>
          </a:p>
          <a:p>
            <a:pPr lvl="1"/>
            <a:r>
              <a:rPr lang="en-US" dirty="0"/>
              <a:t>The typical drive motor is based on an AC synchronous </a:t>
            </a:r>
            <a:r>
              <a:rPr lang="en-US" dirty="0" smtClean="0"/>
              <a:t>design, which </a:t>
            </a:r>
            <a:r>
              <a:rPr lang="en-US" dirty="0"/>
              <a:t>is sometimes referred to as a DC brushless motor.</a:t>
            </a:r>
            <a:endParaRPr lang="en-US" dirty="0"/>
          </a:p>
        </p:txBody>
      </p:sp>
    </p:spTree>
    <p:extLst>
      <p:ext uri="{BB962C8B-B14F-4D97-AF65-F5344CB8AC3E}">
        <p14:creationId xmlns:p14="http://schemas.microsoft.com/office/powerpoint/2010/main" val="3579838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FUEL-CELL VEHICLE </a:t>
            </a:r>
            <a:r>
              <a:rPr lang="en-US" dirty="0" smtClean="0">
                <a:latin typeface="+mj-lt"/>
              </a:rPr>
              <a:t>TRANSAXLES (2 OF 2)</a:t>
            </a:r>
            <a:endParaRPr lang="en-US" dirty="0">
              <a:latin typeface="+mj-lt"/>
            </a:endParaRPr>
          </a:p>
        </p:txBody>
      </p:sp>
      <p:sp>
        <p:nvSpPr>
          <p:cNvPr id="3" name="Content Placeholder 2"/>
          <p:cNvSpPr>
            <a:spLocks noGrp="1"/>
          </p:cNvSpPr>
          <p:nvPr>
            <p:ph idx="1"/>
          </p:nvPr>
        </p:nvSpPr>
        <p:spPr/>
        <p:txBody>
          <a:bodyPr/>
          <a:lstStyle/>
          <a:p>
            <a:r>
              <a:rPr lang="en-US" dirty="0" smtClean="0"/>
              <a:t>Fuel-Cell Power Control Units</a:t>
            </a:r>
          </a:p>
          <a:p>
            <a:pPr lvl="1"/>
            <a:r>
              <a:rPr lang="en-US" dirty="0"/>
              <a:t>One of the functions of the PCU </a:t>
            </a:r>
            <a:r>
              <a:rPr lang="en-US" dirty="0" smtClean="0"/>
              <a:t>is to </a:t>
            </a:r>
            <a:r>
              <a:rPr lang="en-US" dirty="0"/>
              <a:t>act as an inverter, which changes direct current from the </a:t>
            </a:r>
            <a:r>
              <a:rPr lang="en-US" dirty="0" smtClean="0"/>
              <a:t>fuel-cell stack </a:t>
            </a:r>
            <a:r>
              <a:rPr lang="en-US" dirty="0"/>
              <a:t>into three-phase alternating current for use in the vehicle </a:t>
            </a:r>
            <a:r>
              <a:rPr lang="en-US" dirty="0" smtClean="0"/>
              <a:t>drive motor(s).</a:t>
            </a:r>
          </a:p>
          <a:p>
            <a:pPr lvl="1"/>
            <a:r>
              <a:rPr lang="en-US" dirty="0"/>
              <a:t>A DC-to-DC converter is used in hybrid electric vehicles </a:t>
            </a:r>
            <a:r>
              <a:rPr lang="en-US" dirty="0" smtClean="0"/>
              <a:t>for converting </a:t>
            </a:r>
            <a:r>
              <a:rPr lang="en-US" dirty="0"/>
              <a:t>the high voltage from the secondary battery pack </a:t>
            </a:r>
            <a:r>
              <a:rPr lang="en-US" dirty="0" smtClean="0"/>
              <a:t>into the </a:t>
            </a:r>
            <a:r>
              <a:rPr lang="en-US" dirty="0"/>
              <a:t>12 volts required for the remainder of the vehicle electrical system.</a:t>
            </a:r>
            <a:endParaRPr lang="en-US" dirty="0"/>
          </a:p>
        </p:txBody>
      </p:sp>
    </p:spTree>
    <p:extLst>
      <p:ext uri="{BB962C8B-B14F-4D97-AF65-F5344CB8AC3E}">
        <p14:creationId xmlns:p14="http://schemas.microsoft.com/office/powerpoint/2010/main" val="2670254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95.22 </a:t>
            </a:r>
            <a:r>
              <a:rPr lang="en-IN" sz="2400" dirty="0">
                <a:latin typeface="Arial (Headings)"/>
              </a:rPr>
              <a:t>The General Motors “Skateboard” concept uses a fuel-cell </a:t>
            </a:r>
            <a:r>
              <a:rPr lang="en-IN" sz="2400" dirty="0" err="1">
                <a:latin typeface="Arial (Headings)"/>
              </a:rPr>
              <a:t>populsion</a:t>
            </a:r>
            <a:r>
              <a:rPr lang="en-IN" sz="2400" dirty="0">
                <a:latin typeface="Arial (Headings)"/>
              </a:rPr>
              <a:t> system with wheel motors at all four corners</a:t>
            </a:r>
            <a:endParaRPr lang="en-US" dirty="0"/>
          </a:p>
        </p:txBody>
      </p:sp>
      <p:pic>
        <p:nvPicPr>
          <p:cNvPr id="3" name="Picture 2" descr="The figure shows different parts of the skateboard chassis concept by General Motors.&#10;• The concept has wheel motors on all the four wheels for propulsion.&#10;• The chassis is in the shape of a skateboard with a universal docking connection that connects to body control systems in the middle top portion of the chassis.&#10;• There are four mechanical locks on the chassis to secure the body to it.&#10;• The chassis has heat vents to dissipate heat generated by the fuel cell and electronics at the bottom.&#10;• The skateboard chassis has fuel stacks and hydrogen storage tanks in the middle bottom part of the chassis.&#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82333" y="2159601"/>
            <a:ext cx="3966338" cy="4026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0422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95.23 </a:t>
            </a:r>
            <a:r>
              <a:rPr lang="en-IN" dirty="0">
                <a:latin typeface="Arial (Headings)"/>
              </a:rPr>
              <a:t>The electric drive motor and transaxle assembly from a Toyota FCHV. Note the three orange cables, indicating that this motor is powered by high-voltage three-phase alternating current</a:t>
            </a:r>
            <a:endParaRPr lang="en-US" dirty="0"/>
          </a:p>
        </p:txBody>
      </p:sp>
      <p:pic>
        <p:nvPicPr>
          <p:cNvPr id="3" name="Picture 2" descr="A figure shows an electric drive motor and a transaxle assembly from a Toyota FCHV. The motor is connected to a control unit through orange cabl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92608" y="2362200"/>
            <a:ext cx="5750314" cy="3608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73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95.24 </a:t>
            </a:r>
            <a:r>
              <a:rPr lang="en-IN" sz="2000" dirty="0">
                <a:latin typeface="Arial (Headings)"/>
              </a:rPr>
              <a:t>Drive motors in fuel-cell hybrid vehicles often use stator assemblies similar to ones found in Toyota hybrid electric vehicles. The rotor turns inside the stator and has permanent magnets on its outer circumference</a:t>
            </a:r>
            <a:endParaRPr lang="en-US" sz="2000" dirty="0"/>
          </a:p>
        </p:txBody>
      </p:sp>
      <p:pic>
        <p:nvPicPr>
          <p:cNvPr id="3" name="Picture 2" descr="A photo shows a drive motor used in a fuel-cell hybrid vehicle. The photo shows a stator assembly with permanent magnet rotor on its outer circumferenc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77533" y="2057400"/>
            <a:ext cx="4575938" cy="366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312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FUEL CELL </a:t>
            </a:r>
            <a:r>
              <a:rPr lang="en-US" dirty="0" smtClean="0">
                <a:latin typeface="+mj-lt"/>
              </a:rPr>
              <a:t>TECHNOLOGY (2 OF 5)</a:t>
            </a:r>
            <a:endParaRPr lang="en-US" dirty="0">
              <a:latin typeface="+mj-lt"/>
            </a:endParaRPr>
          </a:p>
        </p:txBody>
      </p:sp>
      <p:sp>
        <p:nvSpPr>
          <p:cNvPr id="3" name="Content Placeholder 2"/>
          <p:cNvSpPr>
            <a:spLocks noGrp="1"/>
          </p:cNvSpPr>
          <p:nvPr>
            <p:ph idx="1"/>
          </p:nvPr>
        </p:nvSpPr>
        <p:spPr/>
        <p:txBody>
          <a:bodyPr/>
          <a:lstStyle/>
          <a:p>
            <a:r>
              <a:rPr lang="en-US" dirty="0" smtClean="0"/>
              <a:t>Hydrogen-Powered Battery</a:t>
            </a:r>
          </a:p>
          <a:p>
            <a:pPr lvl="1"/>
            <a:r>
              <a:rPr lang="en-US" dirty="0"/>
              <a:t>A fuel cell is a </a:t>
            </a:r>
            <a:r>
              <a:rPr lang="en-US" dirty="0" smtClean="0"/>
              <a:t>hydrogen-powered battery.</a:t>
            </a:r>
          </a:p>
          <a:p>
            <a:r>
              <a:rPr lang="en-US" dirty="0" smtClean="0"/>
              <a:t>Hydrogen Sources</a:t>
            </a:r>
          </a:p>
          <a:p>
            <a:pPr lvl="1"/>
            <a:r>
              <a:rPr lang="en-US" dirty="0"/>
              <a:t>Hydrogen is a low-carbon, </a:t>
            </a:r>
            <a:r>
              <a:rPr lang="en-US" dirty="0" smtClean="0"/>
              <a:t>non-toxic fuel </a:t>
            </a:r>
            <a:r>
              <a:rPr lang="en-US" dirty="0"/>
              <a:t>that is domestically produced from local resources</a:t>
            </a:r>
            <a:r>
              <a:rPr lang="en-US" dirty="0" smtClean="0"/>
              <a:t>.</a:t>
            </a:r>
          </a:p>
          <a:p>
            <a:pPr lvl="1"/>
            <a:r>
              <a:rPr lang="en-US" dirty="0"/>
              <a:t>Hydrogen is also found in many </a:t>
            </a:r>
            <a:r>
              <a:rPr lang="en-US" dirty="0" smtClean="0"/>
              <a:t>other compounds</a:t>
            </a:r>
            <a:r>
              <a:rPr lang="en-US" dirty="0"/>
              <a:t>, such as natural gas or crude oil</a:t>
            </a:r>
            <a:r>
              <a:rPr lang="en-US" dirty="0" smtClean="0"/>
              <a:t>.</a:t>
            </a:r>
          </a:p>
          <a:p>
            <a:endParaRPr lang="en-US" dirty="0"/>
          </a:p>
        </p:txBody>
      </p:sp>
    </p:spTree>
    <p:extLst>
      <p:ext uri="{BB962C8B-B14F-4D97-AF65-F5344CB8AC3E}">
        <p14:creationId xmlns:p14="http://schemas.microsoft.com/office/powerpoint/2010/main" val="2137317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95.25 </a:t>
            </a:r>
            <a:r>
              <a:rPr lang="en-IN" sz="2400" dirty="0">
                <a:latin typeface="Arial (Headings)"/>
              </a:rPr>
              <a:t>The power control unit (PCU) on a Honda FCX fuel-cell hybrid vehicle is located under the hood</a:t>
            </a:r>
            <a:endParaRPr lang="en-US" dirty="0"/>
          </a:p>
        </p:txBody>
      </p:sp>
      <p:pic>
        <p:nvPicPr>
          <p:cNvPr id="3" name="Picture 2" descr="A figure shows power control unit (PCU) of a fuel-cell hybrid vehicle placed under the hood of the vehicl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81506" y="1921936"/>
            <a:ext cx="6261178" cy="4146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3421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95.26 </a:t>
            </a:r>
            <a:r>
              <a:rPr lang="en-IN" sz="2400" dirty="0">
                <a:latin typeface="Arial (Headings)"/>
              </a:rPr>
              <a:t>Toyota’s FCHV uses a power control unit that directs electrical energy flow between the fuel cell, battery, and drive motor</a:t>
            </a:r>
            <a:endParaRPr lang="en-US" dirty="0"/>
          </a:p>
        </p:txBody>
      </p:sp>
      <p:pic>
        <p:nvPicPr>
          <p:cNvPr id="3" name="Picture 2" descr="The drawing shows a fuel cell pack and a battery pack connected to a power control unit. A motor which drives the wheels through a final drive is connected to the power control un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07734" y="2110115"/>
            <a:ext cx="3608722" cy="3922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560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type of traction motor is used in a fuel cell transaxle?</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A DC brushless motor.</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HYDRAULIC HYBRID STORAGE SYSTEM</a:t>
            </a:r>
            <a:endParaRPr lang="en-US" dirty="0">
              <a:latin typeface="+mj-lt"/>
            </a:endParaRPr>
          </a:p>
        </p:txBody>
      </p:sp>
      <p:sp>
        <p:nvSpPr>
          <p:cNvPr id="3" name="Content Placeholder 2"/>
          <p:cNvSpPr>
            <a:spLocks noGrp="1"/>
          </p:cNvSpPr>
          <p:nvPr>
            <p:ph idx="1"/>
          </p:nvPr>
        </p:nvSpPr>
        <p:spPr/>
        <p:txBody>
          <a:bodyPr/>
          <a:lstStyle/>
          <a:p>
            <a:r>
              <a:rPr lang="en-US" dirty="0" smtClean="0"/>
              <a:t>Technology</a:t>
            </a:r>
          </a:p>
          <a:p>
            <a:pPr lvl="1"/>
            <a:r>
              <a:rPr lang="en-US" dirty="0"/>
              <a:t>Ford Motor Co. is experimenting with a </a:t>
            </a:r>
            <a:r>
              <a:rPr lang="en-US" dirty="0" smtClean="0"/>
              <a:t>system it </a:t>
            </a:r>
            <a:r>
              <a:rPr lang="en-US" dirty="0"/>
              <a:t>calls Hydraulic Power Assist (HPA</a:t>
            </a:r>
            <a:r>
              <a:rPr lang="en-US" dirty="0" smtClean="0"/>
              <a:t>).</a:t>
            </a:r>
          </a:p>
          <a:p>
            <a:pPr lvl="1"/>
            <a:r>
              <a:rPr lang="en-US" dirty="0"/>
              <a:t>This system converts </a:t>
            </a:r>
            <a:r>
              <a:rPr lang="en-US" dirty="0" smtClean="0"/>
              <a:t>kinetic energy </a:t>
            </a:r>
            <a:r>
              <a:rPr lang="en-US" dirty="0"/>
              <a:t>to hydraulic pressure, and then uses that pressure to </a:t>
            </a:r>
            <a:r>
              <a:rPr lang="en-US" dirty="0" smtClean="0"/>
              <a:t>help accelerate </a:t>
            </a:r>
            <a:r>
              <a:rPr lang="en-US" dirty="0"/>
              <a:t>the vehicle.</a:t>
            </a:r>
            <a:endParaRPr lang="en-US" dirty="0"/>
          </a:p>
        </p:txBody>
      </p:sp>
    </p:spTree>
    <p:extLst>
      <p:ext uri="{BB962C8B-B14F-4D97-AF65-F5344CB8AC3E}">
        <p14:creationId xmlns:p14="http://schemas.microsoft.com/office/powerpoint/2010/main" val="2097861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HCCI</a:t>
            </a:r>
            <a:endParaRPr lang="en-US" dirty="0">
              <a:latin typeface="+mj-lt"/>
            </a:endParaRPr>
          </a:p>
        </p:txBody>
      </p:sp>
      <p:sp>
        <p:nvSpPr>
          <p:cNvPr id="3" name="Content Placeholder 2"/>
          <p:cNvSpPr>
            <a:spLocks noGrp="1"/>
          </p:cNvSpPr>
          <p:nvPr>
            <p:ph idx="1"/>
          </p:nvPr>
        </p:nvSpPr>
        <p:spPr/>
        <p:txBody>
          <a:bodyPr/>
          <a:lstStyle/>
          <a:p>
            <a:r>
              <a:rPr lang="en-US" dirty="0" smtClean="0"/>
              <a:t>Terminology</a:t>
            </a:r>
          </a:p>
          <a:p>
            <a:pPr lvl="1"/>
            <a:r>
              <a:rPr lang="en-US" dirty="0"/>
              <a:t>Homogeneous Charge Compression </a:t>
            </a:r>
            <a:r>
              <a:rPr lang="en-US" dirty="0" smtClean="0"/>
              <a:t>Ignition (HCCI</a:t>
            </a:r>
            <a:r>
              <a:rPr lang="en-US" dirty="0"/>
              <a:t>) is a combustion process</a:t>
            </a:r>
            <a:r>
              <a:rPr lang="en-US" dirty="0" smtClean="0"/>
              <a:t>.</a:t>
            </a:r>
          </a:p>
          <a:p>
            <a:pPr lvl="1"/>
            <a:r>
              <a:rPr lang="en-US" dirty="0" smtClean="0"/>
              <a:t>It is </a:t>
            </a:r>
            <a:r>
              <a:rPr lang="en-US" dirty="0"/>
              <a:t>a low-temperature, chemically controlled (flameless) </a:t>
            </a:r>
            <a:r>
              <a:rPr lang="en-US" dirty="0" smtClean="0"/>
              <a:t>combustion process</a:t>
            </a:r>
          </a:p>
          <a:p>
            <a:r>
              <a:rPr lang="en-US" dirty="0" smtClean="0"/>
              <a:t>Future of HCCI</a:t>
            </a:r>
          </a:p>
          <a:p>
            <a:pPr lvl="1"/>
            <a:r>
              <a:rPr lang="en-US" dirty="0" smtClean="0"/>
              <a:t>Additional </a:t>
            </a:r>
            <a:r>
              <a:rPr lang="en-US" dirty="0"/>
              <a:t>research and </a:t>
            </a:r>
            <a:r>
              <a:rPr lang="en-US" dirty="0" smtClean="0"/>
              <a:t>development needs </a:t>
            </a:r>
            <a:r>
              <a:rPr lang="en-US" dirty="0"/>
              <a:t>to be performed using this combustion </a:t>
            </a:r>
            <a:r>
              <a:rPr lang="en-US" dirty="0" smtClean="0"/>
              <a:t>process to make the process viable under all operating conditions.</a:t>
            </a:r>
            <a:endParaRPr lang="en-US" dirty="0"/>
          </a:p>
        </p:txBody>
      </p:sp>
    </p:spTree>
    <p:extLst>
      <p:ext uri="{BB962C8B-B14F-4D97-AF65-F5344CB8AC3E}">
        <p14:creationId xmlns:p14="http://schemas.microsoft.com/office/powerpoint/2010/main" val="3617616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714500"/>
            <a:ext cx="59055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95.27 </a:t>
            </a:r>
            <a:r>
              <a:rPr lang="en-IN" sz="2400" dirty="0">
                <a:latin typeface="Arial (Headings)"/>
              </a:rPr>
              <a:t>Carbon deposits, such as these, are created by incomplete combustion of a hydrocarbon fuel</a:t>
            </a:r>
            <a:endParaRPr lang="en-US" dirty="0"/>
          </a:p>
        </p:txBody>
      </p:sp>
      <p:pic>
        <p:nvPicPr>
          <p:cNvPr id="3" name="Picture 2" descr="A photo shows carbon deposits on the intake and exhaust valves inside a combustion chamb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87116" y="1845729"/>
            <a:ext cx="5649958" cy="4248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976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Arial (Headings)"/>
              </a:rPr>
              <a:t>Figure 95.28 </a:t>
            </a:r>
            <a:r>
              <a:rPr lang="en-IN" sz="2000" dirty="0">
                <a:latin typeface="Arial (Headings)"/>
              </a:rPr>
              <a:t>Both diesel and conventional gasoline engines create exhaust emissions due to high peak temperatures created in the combustion chamber. The lower combustion temperatures during HCCI operation result in high efficiency with reduced emissions</a:t>
            </a:r>
            <a:endParaRPr lang="en-US" dirty="0"/>
          </a:p>
        </p:txBody>
      </p:sp>
      <p:pic>
        <p:nvPicPr>
          <p:cNvPr id="3" name="Picture 2" descr="The drawing shows combustion chambers of the three engines with their hot regions.&#10;• The first engine, a diesel engine (compression ignition) has a hot region created near the valves and the fuel injector. The hot regions in a diesel engine create NO subscript x and soot (PM) emissions.&#10;• The second engine, a gasoline engine (spark ignited) has a hot region created near the cylinder head when it is reaching the TDC and the valves and spark plug. The hot regions in a gasoline engine create NO subscript x emissions.&#10;• The third engine, a HCCI engine has no heat region. Instead, a low temperature combustion is seen when the piston reaches the TDC. The low temperature combustion results in reduced emissions in a HCCI engine. &#10;"/>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63543" y="2351565"/>
            <a:ext cx="6897104" cy="3727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8786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WIND POWER</a:t>
            </a:r>
            <a:endParaRPr lang="en-US" dirty="0">
              <a:latin typeface="+mj-lt"/>
            </a:endParaRPr>
          </a:p>
        </p:txBody>
      </p:sp>
      <p:sp>
        <p:nvSpPr>
          <p:cNvPr id="3" name="Content Placeholder 2"/>
          <p:cNvSpPr>
            <a:spLocks noGrp="1"/>
          </p:cNvSpPr>
          <p:nvPr>
            <p:ph idx="1"/>
          </p:nvPr>
        </p:nvSpPr>
        <p:spPr/>
        <p:txBody>
          <a:bodyPr/>
          <a:lstStyle/>
          <a:p>
            <a:r>
              <a:rPr lang="en-US" dirty="0" smtClean="0"/>
              <a:t>Advantages</a:t>
            </a:r>
          </a:p>
          <a:p>
            <a:pPr lvl="1"/>
            <a:r>
              <a:rPr lang="en-US" dirty="0" smtClean="0"/>
              <a:t>Because AC electricity cannot </a:t>
            </a:r>
            <a:r>
              <a:rPr lang="en-US" dirty="0"/>
              <a:t>be stored, this energy source is best used to </a:t>
            </a:r>
            <a:r>
              <a:rPr lang="en-US" dirty="0" smtClean="0"/>
              <a:t>reduce the </a:t>
            </a:r>
            <a:r>
              <a:rPr lang="en-US" dirty="0"/>
              <a:t>use of natural gas and coal to help reduce CO</a:t>
            </a:r>
            <a:r>
              <a:rPr lang="en-US" sz="1400" dirty="0"/>
              <a:t>2 </a:t>
            </a:r>
            <a:r>
              <a:rPr lang="en-US" dirty="0"/>
              <a:t>emissions</a:t>
            </a:r>
            <a:r>
              <a:rPr lang="en-US" dirty="0" smtClean="0"/>
              <a:t>.</a:t>
            </a:r>
          </a:p>
          <a:p>
            <a:r>
              <a:rPr lang="en-US" dirty="0" smtClean="0"/>
              <a:t>Disadvantages</a:t>
            </a:r>
          </a:p>
          <a:p>
            <a:pPr lvl="1"/>
            <a:r>
              <a:rPr lang="en-US" dirty="0" smtClean="0"/>
              <a:t>A lack of locations with consistent wind above 8 miles per hour reduces the ability to produce wind power.</a:t>
            </a:r>
            <a:endParaRPr lang="en-US" dirty="0"/>
          </a:p>
        </p:txBody>
      </p:sp>
    </p:spTree>
    <p:extLst>
      <p:ext uri="{BB962C8B-B14F-4D97-AF65-F5344CB8AC3E}">
        <p14:creationId xmlns:p14="http://schemas.microsoft.com/office/powerpoint/2010/main" val="1548586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FUEL CELL </a:t>
            </a:r>
            <a:r>
              <a:rPr lang="en-US" dirty="0" smtClean="0">
                <a:latin typeface="+mj-lt"/>
              </a:rPr>
              <a:t>TECHNOLOGY (3 OF 5)</a:t>
            </a:r>
            <a:endParaRPr lang="en-US" dirty="0">
              <a:latin typeface="+mj-lt"/>
            </a:endParaRPr>
          </a:p>
        </p:txBody>
      </p:sp>
      <p:sp>
        <p:nvSpPr>
          <p:cNvPr id="3" name="Content Placeholder 2"/>
          <p:cNvSpPr>
            <a:spLocks noGrp="1"/>
          </p:cNvSpPr>
          <p:nvPr>
            <p:ph idx="1"/>
          </p:nvPr>
        </p:nvSpPr>
        <p:spPr>
          <a:xfrm>
            <a:off x="457200" y="1524000"/>
            <a:ext cx="8229600" cy="4525963"/>
          </a:xfrm>
        </p:spPr>
        <p:txBody>
          <a:bodyPr/>
          <a:lstStyle/>
          <a:p>
            <a:r>
              <a:rPr lang="en-US" dirty="0" smtClean="0"/>
              <a:t>Advantages of a Fuel Cell</a:t>
            </a:r>
          </a:p>
          <a:p>
            <a:pPr lvl="1"/>
            <a:r>
              <a:rPr lang="en-US" dirty="0" smtClean="0"/>
              <a:t>The only </a:t>
            </a:r>
            <a:r>
              <a:rPr lang="en-US" dirty="0"/>
              <a:t>emissions are water vapor </a:t>
            </a:r>
            <a:r>
              <a:rPr lang="en-US" dirty="0" smtClean="0"/>
              <a:t>and heat.</a:t>
            </a:r>
          </a:p>
          <a:p>
            <a:pPr lvl="1"/>
            <a:r>
              <a:rPr lang="en-US" dirty="0" smtClean="0"/>
              <a:t>More energy-efficient </a:t>
            </a:r>
            <a:r>
              <a:rPr lang="en-US" dirty="0"/>
              <a:t>than a typical </a:t>
            </a:r>
            <a:r>
              <a:rPr lang="en-US" dirty="0" smtClean="0"/>
              <a:t>internal combustion </a:t>
            </a:r>
            <a:r>
              <a:rPr lang="en-US" dirty="0"/>
              <a:t>engine (ICE</a:t>
            </a:r>
            <a:r>
              <a:rPr lang="en-US" dirty="0" smtClean="0"/>
              <a:t>).</a:t>
            </a:r>
          </a:p>
          <a:p>
            <a:pPr lvl="1"/>
            <a:r>
              <a:rPr lang="en-US" dirty="0"/>
              <a:t>Fuel cells have very few moving parts and have the </a:t>
            </a:r>
            <a:r>
              <a:rPr lang="en-US" dirty="0" smtClean="0"/>
              <a:t>potential to </a:t>
            </a:r>
            <a:r>
              <a:rPr lang="en-US" dirty="0"/>
              <a:t>be very reliable</a:t>
            </a:r>
            <a:r>
              <a:rPr lang="en-US" dirty="0" smtClean="0"/>
              <a:t>.</a:t>
            </a:r>
          </a:p>
          <a:p>
            <a:r>
              <a:rPr lang="en-US" dirty="0" smtClean="0"/>
              <a:t>Disadvantages of a Fuel Cell</a:t>
            </a:r>
          </a:p>
          <a:p>
            <a:pPr lvl="1"/>
            <a:r>
              <a:rPr lang="en-US" dirty="0" smtClean="0"/>
              <a:t>High cost</a:t>
            </a:r>
          </a:p>
          <a:p>
            <a:pPr lvl="1"/>
            <a:r>
              <a:rPr lang="en-US" dirty="0" smtClean="0"/>
              <a:t>Lack of refueling infrastructure</a:t>
            </a:r>
          </a:p>
          <a:p>
            <a:pPr lvl="1"/>
            <a:r>
              <a:rPr lang="en-US" dirty="0" smtClean="0"/>
              <a:t>Safety perception</a:t>
            </a:r>
          </a:p>
          <a:p>
            <a:pPr lvl="1"/>
            <a:r>
              <a:rPr lang="en-US" dirty="0" smtClean="0"/>
              <a:t>Insufficient vehicle range</a:t>
            </a:r>
            <a:endParaRPr lang="en-US" dirty="0"/>
          </a:p>
        </p:txBody>
      </p:sp>
    </p:spTree>
    <p:extLst>
      <p:ext uri="{BB962C8B-B14F-4D97-AF65-F5344CB8AC3E}">
        <p14:creationId xmlns:p14="http://schemas.microsoft.com/office/powerpoint/2010/main" val="1067302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95.29 </a:t>
            </a:r>
            <a:r>
              <a:rPr lang="en-IN" sz="2400" dirty="0">
                <a:latin typeface="Arial (Headings)"/>
              </a:rPr>
              <a:t>A typical wind generator that is used to generate electricity</a:t>
            </a:r>
            <a:endParaRPr lang="en-US" dirty="0"/>
          </a:p>
        </p:txBody>
      </p:sp>
      <p:pic>
        <p:nvPicPr>
          <p:cNvPr id="3" name="Picture 2" descr="A photo shows a windmill."/>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78443" y="1761067"/>
            <a:ext cx="5867304" cy="4400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561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HYDROELECTRIC POWER</a:t>
            </a:r>
            <a:endParaRPr lang="en-US" dirty="0">
              <a:latin typeface="+mj-lt"/>
            </a:endParaRPr>
          </a:p>
        </p:txBody>
      </p:sp>
      <p:sp>
        <p:nvSpPr>
          <p:cNvPr id="3" name="Content Placeholder 2"/>
          <p:cNvSpPr>
            <a:spLocks noGrp="1"/>
          </p:cNvSpPr>
          <p:nvPr>
            <p:ph idx="1"/>
          </p:nvPr>
        </p:nvSpPr>
        <p:spPr/>
        <p:txBody>
          <a:bodyPr/>
          <a:lstStyle/>
          <a:p>
            <a:r>
              <a:rPr lang="en-US" dirty="0"/>
              <a:t>Hydroelectric power is limited to locations where there </a:t>
            </a:r>
            <a:r>
              <a:rPr lang="en-US" dirty="0" smtClean="0"/>
              <a:t>are dammed </a:t>
            </a:r>
            <a:r>
              <a:rPr lang="en-US" dirty="0"/>
              <a:t>rivers and hydroelectric plants</a:t>
            </a:r>
            <a:r>
              <a:rPr lang="en-US" dirty="0" smtClean="0"/>
              <a:t>.</a:t>
            </a:r>
          </a:p>
          <a:p>
            <a:r>
              <a:rPr lang="en-US" dirty="0"/>
              <a:t>Electrical power from hydroelectric sources </a:t>
            </a:r>
            <a:r>
              <a:rPr lang="en-US" dirty="0" smtClean="0"/>
              <a:t>can be </a:t>
            </a:r>
            <a:r>
              <a:rPr lang="en-US" dirty="0"/>
              <a:t>used to charge plug-in hybrid electric vehicles, thereby </a:t>
            </a:r>
            <a:r>
              <a:rPr lang="en-US" dirty="0" smtClean="0"/>
              <a:t>reducing emissions </a:t>
            </a:r>
            <a:r>
              <a:rPr lang="en-US" dirty="0"/>
              <a:t>that are normally created by burning coal or </a:t>
            </a:r>
            <a:r>
              <a:rPr lang="en-US" dirty="0" smtClean="0"/>
              <a:t>natural gas </a:t>
            </a:r>
            <a:r>
              <a:rPr lang="en-US" dirty="0"/>
              <a:t>to create electricity.</a:t>
            </a:r>
            <a:endParaRPr lang="en-US" dirty="0"/>
          </a:p>
        </p:txBody>
      </p:sp>
    </p:spTree>
    <p:extLst>
      <p:ext uri="{BB962C8B-B14F-4D97-AF65-F5344CB8AC3E}">
        <p14:creationId xmlns:p14="http://schemas.microsoft.com/office/powerpoint/2010/main" val="7253373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95.30 </a:t>
            </a:r>
            <a:r>
              <a:rPr lang="en-IN" sz="2400" dirty="0">
                <a:latin typeface="Arial (Headings)"/>
              </a:rPr>
              <a:t>The Hoover Dam in Nevada/Arizona is used to create electricity for use in the southwest United States</a:t>
            </a:r>
            <a:endParaRPr lang="en-US" dirty="0"/>
          </a:p>
        </p:txBody>
      </p:sp>
      <p:pic>
        <p:nvPicPr>
          <p:cNvPr id="3" name="Picture 2" descr="A photo shows the reservoir of the Hoover Dam in Nevada slash Arizona."/>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444566" y="1735659"/>
            <a:ext cx="5935058" cy="4451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8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FUEL CELL </a:t>
            </a:r>
            <a:r>
              <a:rPr lang="en-US" dirty="0" smtClean="0">
                <a:latin typeface="+mj-lt"/>
              </a:rPr>
              <a:t>TECHNOLOGY (4 OF 5)</a:t>
            </a:r>
            <a:endParaRPr lang="en-US" dirty="0">
              <a:latin typeface="+mj-lt"/>
            </a:endParaRPr>
          </a:p>
        </p:txBody>
      </p:sp>
      <p:sp>
        <p:nvSpPr>
          <p:cNvPr id="3" name="Content Placeholder 2"/>
          <p:cNvSpPr>
            <a:spLocks noGrp="1"/>
          </p:cNvSpPr>
          <p:nvPr>
            <p:ph idx="1"/>
          </p:nvPr>
        </p:nvSpPr>
        <p:spPr/>
        <p:txBody>
          <a:bodyPr/>
          <a:lstStyle/>
          <a:p>
            <a:r>
              <a:rPr lang="en-US" dirty="0" smtClean="0"/>
              <a:t>Fuel Cell Types</a:t>
            </a:r>
          </a:p>
          <a:p>
            <a:pPr lvl="1"/>
            <a:r>
              <a:rPr lang="en-US" dirty="0"/>
              <a:t>The fuel-cell design that is best suited for </a:t>
            </a:r>
            <a:r>
              <a:rPr lang="en-US" dirty="0" smtClean="0"/>
              <a:t>automotive applications is </a:t>
            </a:r>
            <a:r>
              <a:rPr lang="en-US" dirty="0"/>
              <a:t>the Proton Exchange Membrane (PEM).</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0"/>
            <a:ext cx="8305800" cy="3323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1194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FUEL CELL </a:t>
            </a:r>
            <a:r>
              <a:rPr lang="en-US" dirty="0" smtClean="0">
                <a:latin typeface="+mj-lt"/>
              </a:rPr>
              <a:t>TECHNOLOGY (5 OF 5)</a:t>
            </a:r>
            <a:endParaRPr lang="en-US" dirty="0">
              <a:latin typeface="+mj-lt"/>
            </a:endParaRPr>
          </a:p>
        </p:txBody>
      </p:sp>
      <p:sp>
        <p:nvSpPr>
          <p:cNvPr id="3" name="Content Placeholder 2"/>
          <p:cNvSpPr>
            <a:spLocks noGrp="1"/>
          </p:cNvSpPr>
          <p:nvPr>
            <p:ph idx="1"/>
          </p:nvPr>
        </p:nvSpPr>
        <p:spPr/>
        <p:txBody>
          <a:bodyPr/>
          <a:lstStyle/>
          <a:p>
            <a:r>
              <a:rPr lang="en-US" dirty="0" smtClean="0"/>
              <a:t>PEM Fuel Cell Operation</a:t>
            </a:r>
          </a:p>
          <a:p>
            <a:pPr lvl="1"/>
            <a:r>
              <a:rPr lang="en-US" dirty="0"/>
              <a:t>The PEM is a </a:t>
            </a:r>
            <a:r>
              <a:rPr lang="en-US" dirty="0" smtClean="0"/>
              <a:t>simple design </a:t>
            </a:r>
            <a:r>
              <a:rPr lang="en-US" dirty="0"/>
              <a:t>based on a membrane that is coated on both sides </a:t>
            </a:r>
            <a:r>
              <a:rPr lang="en-US" dirty="0" smtClean="0"/>
              <a:t>with a </a:t>
            </a:r>
            <a:r>
              <a:rPr lang="en-US" dirty="0"/>
              <a:t>catalyst, such as platinum or palladium</a:t>
            </a:r>
            <a:r>
              <a:rPr lang="en-US" dirty="0" smtClean="0"/>
              <a:t>.</a:t>
            </a:r>
          </a:p>
          <a:p>
            <a:pPr lvl="1"/>
            <a:r>
              <a:rPr lang="en-US" dirty="0"/>
              <a:t>There are two electrodes, one located on each side of </a:t>
            </a:r>
            <a:r>
              <a:rPr lang="en-US" dirty="0" smtClean="0"/>
              <a:t>the membrane.</a:t>
            </a:r>
          </a:p>
          <a:p>
            <a:pPr lvl="1"/>
            <a:r>
              <a:rPr lang="en-US" dirty="0" smtClean="0"/>
              <a:t>These </a:t>
            </a:r>
            <a:r>
              <a:rPr lang="en-US" dirty="0"/>
              <a:t>are responsible for distributing hydrogen </a:t>
            </a:r>
            <a:r>
              <a:rPr lang="en-US" dirty="0" smtClean="0"/>
              <a:t>and oxygen </a:t>
            </a:r>
            <a:r>
              <a:rPr lang="en-US" dirty="0"/>
              <a:t>over the membrane surface, removing waste heat, </a:t>
            </a:r>
            <a:r>
              <a:rPr lang="en-US" dirty="0" smtClean="0"/>
              <a:t>and providing </a:t>
            </a:r>
            <a:r>
              <a:rPr lang="en-US" dirty="0"/>
              <a:t>a path for electrical current flow.</a:t>
            </a:r>
            <a:endParaRPr lang="en-US" dirty="0"/>
          </a:p>
        </p:txBody>
      </p:sp>
    </p:spTree>
    <p:extLst>
      <p:ext uri="{BB962C8B-B14F-4D97-AF65-F5344CB8AC3E}">
        <p14:creationId xmlns:p14="http://schemas.microsoft.com/office/powerpoint/2010/main" val="3389004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95.1 </a:t>
            </a:r>
            <a:r>
              <a:rPr lang="en-IN" sz="2400" dirty="0">
                <a:latin typeface="Arial (Headings)"/>
              </a:rPr>
              <a:t>Ford Motor Company has produced a number of demonstration fuel-cell vehicles based on the Ford Focus</a:t>
            </a:r>
            <a:endParaRPr lang="en-US" sz="2400" dirty="0"/>
          </a:p>
        </p:txBody>
      </p:sp>
      <p:pic>
        <p:nvPicPr>
          <p:cNvPr id="5" name="Picture 2" descr="A figure shows an outline sketch of a fuel-cell powered Ford Focus. Text on the bonnet and the side of the car reads “hydrogen fuel cell electric”."/>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65186" y="2556933"/>
            <a:ext cx="7395106" cy="3318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1642</TotalTime>
  <Words>2219</Words>
  <Application>Microsoft Office PowerPoint</Application>
  <PresentationFormat>On-screen Show (4:3)</PresentationFormat>
  <Paragraphs>175</Paragraphs>
  <Slides>63</Slides>
  <Notes>0</Notes>
  <HiddenSlides>0</HiddenSlides>
  <MMClips>0</MMClips>
  <ScaleCrop>false</ScaleCrop>
  <HeadingPairs>
    <vt:vector size="4" baseType="variant">
      <vt:variant>
        <vt:lpstr>Theme</vt:lpstr>
      </vt:variant>
      <vt:variant>
        <vt:i4>6</vt:i4>
      </vt:variant>
      <vt:variant>
        <vt:lpstr>Slide Titles</vt:lpstr>
      </vt:variant>
      <vt:variant>
        <vt:i4>63</vt:i4>
      </vt:variant>
    </vt:vector>
  </HeadingPairs>
  <TitlesOfParts>
    <vt:vector size="69"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FUEL CELL TECHNOLOGY (1 OF 5)</vt:lpstr>
      <vt:lpstr>FUEL CELL TECHNOLOGY (2 OF 5)</vt:lpstr>
      <vt:lpstr>FUEL CELL TECHNOLOGY (3 OF 5)</vt:lpstr>
      <vt:lpstr>FUEL CELL TECHNOLOGY (4 OF 5)</vt:lpstr>
      <vt:lpstr>FUEL CELL TECHNOLOGY (5 OF 5)</vt:lpstr>
      <vt:lpstr>Figure 95.1 Ford Motor Company has produced a number of demonstration fuel-cell vehicles based on the Ford Focus</vt:lpstr>
      <vt:lpstr>Figure 95.2 Hydrogen does not exist by itself in nature. Energy must be expended to separate it from other, more complex materials</vt:lpstr>
      <vt:lpstr>Figure 95.3 The Mercedes-Benz B-Class fuel-cell car was introduced in 2005</vt:lpstr>
      <vt:lpstr>Figure 95.4 The Toyota FCHV is based on the Highlander platform and uses much of Toyota Hybrid Synergy Drive (HSD) technology in its design</vt:lpstr>
      <vt:lpstr>Figure 95.5 The polymer electrolyte membrane only allows H+ ions (protons) to pass through it. This means that electrons must follow the external circuit and pass through the load to perform work</vt:lpstr>
      <vt:lpstr>Figure 95.6 A fuel-cell stack is made up of hundreds of individual cells connected in series</vt:lpstr>
      <vt:lpstr>QUESTION 1: ?</vt:lpstr>
      <vt:lpstr>ANSWER 1:</vt:lpstr>
      <vt:lpstr>REFUELING WITH HYDROGEN (1 OF 2)</vt:lpstr>
      <vt:lpstr>REFUELING WITH HYDROGEN (2 OF 2)</vt:lpstr>
      <vt:lpstr>Figure 95.7 (a) A hydrogen fueling station located at a Shell gasoline station in Los Angeles, CA</vt:lpstr>
      <vt:lpstr>Figure 95.7 (b) The door on the side is opened to show the fill nozzle with shut-off valve. The hydrogen at this station is made on the roof of the dispenser using water and electricity. An electrical current separates the hydrogen from the oxygen in the water, then compresses the hydrogen, which is then sent to a storage tank, also on the roof </vt:lpstr>
      <vt:lpstr>DIRECT METHANOL FUEL CELLS</vt:lpstr>
      <vt:lpstr>Figure 95.8 A direct methanol fuel cell uses a methanol/water solution for fuel instead of hydrogen gas</vt:lpstr>
      <vt:lpstr>Figure 95.9 A direct methanol fuel cell can be refueled similar to a gasoline-powered vehicle.</vt:lpstr>
      <vt:lpstr>FUEL-CELL VEHICLE SYSTEMS (1 OF 2)</vt:lpstr>
      <vt:lpstr>FUEL-CELL VEHICLE SYSTEMS (2 OF 2)</vt:lpstr>
      <vt:lpstr>Figure 95.10 Powertrain layout in a Honda FCX fuel-cell vehicle. Note the use of a humidifier behind the fuel-cell stack to maintain moisture levels in the membrane electrode assemblies</vt:lpstr>
      <vt:lpstr>Figure 95.11 The Honda FCX uses one large radiator for cooling the fuel cell, and two smaller ones on either side for cooling drivetrain components</vt:lpstr>
      <vt:lpstr>Figure 95.12 Space is limited at the front of the Toyota FCHV engine compartment, so an auxiliary heat exchanger is located under the vehicle to help cool the fuel-cell stack</vt:lpstr>
      <vt:lpstr>FUEL-CELL HYBRID VEHICLES</vt:lpstr>
      <vt:lpstr>Figure 95.13 The secondary battery in a fuel-cell hybrid vehicle is made up of many individual cells connected in series, much like a fuel-cell stack</vt:lpstr>
      <vt:lpstr>HYDROGEN STORAGE (1 OF 2)</vt:lpstr>
      <vt:lpstr>HYDROGEN STORAGE (2 OF 2)</vt:lpstr>
      <vt:lpstr>Figure 95.14 A photo showing the hydrogen storage tanks underneath a Toyota Mirai fuel cell vehicle. This vehicle uses two carbon-fiber-reinforced fuel tanks tanks</vt:lpstr>
      <vt:lpstr>Figure 95.15 The Toyota FCHV uses high-pressure storage tanks that are rated at 350 bar. This is the equivalent of 5,000 pounds per square inch</vt:lpstr>
      <vt:lpstr>Figure 95.16 The high-pressure fitting used to refuel a fuel-cell hybrid vehicle</vt:lpstr>
      <vt:lpstr>Figure 95.17 Note that high-pressure hydrogen storage tanks must be replaced in 2020</vt:lpstr>
      <vt:lpstr>Figure 95.18 The GM Hydrogen3 has a range of 249 miles when using liquid hydrogen</vt:lpstr>
      <vt:lpstr>Figure 95.19 Refueling a vehicle with liquid hydrogen</vt:lpstr>
      <vt:lpstr>QUESTION 2: ?</vt:lpstr>
      <vt:lpstr>ANSWER 2:</vt:lpstr>
      <vt:lpstr>ULTRACAPACITORS (1 OF 2)</vt:lpstr>
      <vt:lpstr>ULTRACAPACITORS (2 OF 2)</vt:lpstr>
      <vt:lpstr>Figure 95.20 The Honda ultracapacitor module and construction of the individual cells</vt:lpstr>
      <vt:lpstr>Figure 95.21 An ultracapacitor can be used in place of a high-voltage battery in a hybrid electric vehicle. This example is from the Honda FCX fuel-cell hybrid vehicle</vt:lpstr>
      <vt:lpstr>FUEL-CELL VEHICLE TRANSAXLES (1 OF 2)</vt:lpstr>
      <vt:lpstr>FUEL-CELL VEHICLE TRANSAXLES (2 OF 2)</vt:lpstr>
      <vt:lpstr>Figure 95.22 The General Motors “Skateboard” concept uses a fuel-cell populsion system with wheel motors at all four corners</vt:lpstr>
      <vt:lpstr>Figure 95.23 The electric drive motor and transaxle assembly from a Toyota FCHV. Note the three orange cables, indicating that this motor is powered by high-voltage three-phase alternating current</vt:lpstr>
      <vt:lpstr>Figure 95.24 Drive motors in fuel-cell hybrid vehicles often use stator assemblies similar to ones found in Toyota hybrid electric vehicles. The rotor turns inside the stator and has permanent magnets on its outer circumference</vt:lpstr>
      <vt:lpstr>Figure 95.25 The power control unit (PCU) on a Honda FCX fuel-cell hybrid vehicle is located under the hood</vt:lpstr>
      <vt:lpstr>Figure 95.26 Toyota’s FCHV uses a power control unit that directs electrical energy flow between the fuel cell, battery, and drive motor</vt:lpstr>
      <vt:lpstr>QUESTION 3: ?</vt:lpstr>
      <vt:lpstr>ANSWER 3:</vt:lpstr>
      <vt:lpstr>HYDRAULIC HYBRID STORAGE SYSTEM</vt:lpstr>
      <vt:lpstr>HCCI</vt:lpstr>
      <vt:lpstr>Tech Tip </vt:lpstr>
      <vt:lpstr>Figure 95.27 Carbon deposits, such as these, are created by incomplete combustion of a hydrocarbon fuel</vt:lpstr>
      <vt:lpstr>Figure 95.28 Both diesel and conventional gasoline engines create exhaust emissions due to high peak temperatures created in the combustion chamber. The lower combustion temperatures during HCCI operation result in high efficiency with reduced emissions</vt:lpstr>
      <vt:lpstr>WIND POWER</vt:lpstr>
      <vt:lpstr>Figure 95.29 A typical wind generator that is used to generate electricity</vt:lpstr>
      <vt:lpstr>HYDROELECTRIC POWER</vt:lpstr>
      <vt:lpstr>Figure 95.30 The Hoover Dam in Nevada/Arizona is used to create electricity for use in the southwest United States</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95</dc:title>
  <dc:creator>Curt &amp; Tammy</dc:creator>
  <cp:lastModifiedBy>Curt &amp; Tammy</cp:lastModifiedBy>
  <cp:revision>57</cp:revision>
  <dcterms:created xsi:type="dcterms:W3CDTF">2018-09-25T19:30:15Z</dcterms:created>
  <dcterms:modified xsi:type="dcterms:W3CDTF">2019-06-29T14:57:57Z</dcterms:modified>
</cp:coreProperties>
</file>