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0" r:id="rId11"/>
    <p:sldId id="354" r:id="rId12"/>
    <p:sldId id="315" r:id="rId13"/>
    <p:sldId id="316" r:id="rId14"/>
    <p:sldId id="317" r:id="rId15"/>
    <p:sldId id="267" r:id="rId16"/>
    <p:sldId id="268" r:id="rId17"/>
    <p:sldId id="274" r:id="rId18"/>
    <p:sldId id="270" r:id="rId19"/>
    <p:sldId id="318" r:id="rId20"/>
    <p:sldId id="351" r:id="rId21"/>
    <p:sldId id="319" r:id="rId22"/>
    <p:sldId id="352" r:id="rId23"/>
    <p:sldId id="320" r:id="rId24"/>
    <p:sldId id="286" r:id="rId25"/>
    <p:sldId id="287" r:id="rId26"/>
    <p:sldId id="355" r:id="rId27"/>
    <p:sldId id="272" r:id="rId28"/>
    <p:sldId id="321" r:id="rId29"/>
    <p:sldId id="349" r:id="rId30"/>
    <p:sldId id="322" r:id="rId31"/>
    <p:sldId id="356" r:id="rId32"/>
    <p:sldId id="357" r:id="rId33"/>
    <p:sldId id="326" r:id="rId34"/>
    <p:sldId id="327" r:id="rId35"/>
    <p:sldId id="358" r:id="rId36"/>
    <p:sldId id="328" r:id="rId37"/>
    <p:sldId id="329" r:id="rId38"/>
    <p:sldId id="359" r:id="rId39"/>
    <p:sldId id="330" r:id="rId40"/>
    <p:sldId id="331" r:id="rId41"/>
    <p:sldId id="299" r:id="rId42"/>
    <p:sldId id="300" r:id="rId43"/>
    <p:sldId id="363" r:id="rId44"/>
    <p:sldId id="360" r:id="rId45"/>
    <p:sldId id="361" r:id="rId46"/>
    <p:sldId id="362" r:id="rId47"/>
    <p:sldId id="332" r:id="rId48"/>
    <p:sldId id="333" r:id="rId49"/>
    <p:sldId id="348" r:id="rId50"/>
    <p:sldId id="334" r:id="rId51"/>
    <p:sldId id="335" r:id="rId52"/>
    <p:sldId id="353"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2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94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Hybrid Safety and Service Procedures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should be the rating of the rubber gloves? </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Class “0” and 1000 Volts.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35" y="1981200"/>
            <a:ext cx="60102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400" dirty="0">
                <a:latin typeface="Arial (Headings)"/>
              </a:rPr>
              <a:t>Figure 94.4 </a:t>
            </a:r>
            <a:r>
              <a:rPr lang="en-IN" sz="2400" dirty="0">
                <a:latin typeface="Arial (Headings)"/>
              </a:rPr>
              <a:t>Be sure to only use a meter that is CAT III-rated when taking electrical voltage measurements on a hybrid electric or electric vehicle.</a:t>
            </a:r>
            <a:endParaRPr lang="en-US" sz="2400" dirty="0">
              <a:latin typeface="+mj-lt"/>
            </a:endParaRPr>
          </a:p>
        </p:txBody>
      </p:sp>
      <p:pic>
        <p:nvPicPr>
          <p:cNvPr id="4" name="Picture 2" descr="A photo shows CAT three rating inscribed on a multi-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3164" y="1989669"/>
            <a:ext cx="5537932" cy="415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94.5 </a:t>
            </a:r>
            <a:r>
              <a:rPr lang="en-IN" sz="2400" dirty="0">
                <a:latin typeface="Arial (Headings)"/>
              </a:rPr>
              <a:t>The meter leads should also be CAT III-rated when checking voltages on a hybrid electric vehicle</a:t>
            </a:r>
            <a:endParaRPr lang="en-US" dirty="0">
              <a:latin typeface="+mj-lt"/>
            </a:endParaRPr>
          </a:p>
        </p:txBody>
      </p:sp>
      <p:pic>
        <p:nvPicPr>
          <p:cNvPr id="6" name="Picture 2" descr="A photo shows CAT three rating inscribed on a meter le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5747" y="1896526"/>
            <a:ext cx="6923194" cy="415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SAFETY INTERLOCK SYSTEM</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This is a safety </a:t>
            </a:r>
            <a:r>
              <a:rPr lang="en-US" dirty="0" smtClean="0"/>
              <a:t>system that </a:t>
            </a:r>
            <a:r>
              <a:rPr lang="en-US" dirty="0"/>
              <a:t>keeps the power relays from </a:t>
            </a:r>
            <a:r>
              <a:rPr lang="en-US" dirty="0" smtClean="0"/>
              <a:t>closing.</a:t>
            </a:r>
          </a:p>
          <a:p>
            <a:pPr lvl="1"/>
            <a:r>
              <a:rPr lang="en-US" dirty="0"/>
              <a:t>With an open detected, the hybrid controller </a:t>
            </a:r>
            <a:r>
              <a:rPr lang="en-US" dirty="0" smtClean="0"/>
              <a:t>set fault codes and shutdown the ICE in an orderly manner to </a:t>
            </a:r>
            <a:r>
              <a:rPr lang="en-US" dirty="0"/>
              <a:t>keep the vehicle safe</a:t>
            </a:r>
            <a:r>
              <a:rPr lang="en-US" dirty="0" smtClean="0"/>
              <a:t>.</a:t>
            </a:r>
          </a:p>
          <a:p>
            <a:r>
              <a:rPr lang="en-US" dirty="0" smtClean="0"/>
              <a:t>Local Interlock</a:t>
            </a:r>
          </a:p>
          <a:p>
            <a:pPr lvl="1"/>
            <a:r>
              <a:rPr lang="en-US" dirty="0" smtClean="0"/>
              <a:t>Separate switches on high voltage components and circuits used to detect open circuits.</a:t>
            </a:r>
            <a:endParaRPr lang="en-US" dirty="0"/>
          </a:p>
        </p:txBody>
      </p:sp>
    </p:spTree>
    <p:extLst>
      <p:ext uri="{BB962C8B-B14F-4D97-AF65-F5344CB8AC3E}">
        <p14:creationId xmlns:p14="http://schemas.microsoft.com/office/powerpoint/2010/main" val="99784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94.6 </a:t>
            </a:r>
            <a:r>
              <a:rPr lang="en-IN" sz="2000" dirty="0">
                <a:latin typeface="Arial (Headings)"/>
              </a:rPr>
              <a:t>The HV disconnect plug has two small terminals used to signal the HV controller that the safety/service plug has been removed.</a:t>
            </a:r>
            <a:endParaRPr lang="en-US" sz="2000" dirty="0">
              <a:latin typeface="+mj-lt"/>
            </a:endParaRPr>
          </a:p>
        </p:txBody>
      </p:sp>
      <p:pic>
        <p:nvPicPr>
          <p:cNvPr id="6" name="Picture 2" descr="A photo shows a HV disconnect plug with safety inter lock terminal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6622" y="2057400"/>
            <a:ext cx="5370862" cy="403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LOSS OF ISOLATION TEST</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a:t>The HV circuits do not use a common ground</a:t>
            </a:r>
            <a:r>
              <a:rPr lang="en-US" dirty="0" smtClean="0"/>
              <a:t>.</a:t>
            </a:r>
          </a:p>
          <a:p>
            <a:pPr lvl="1"/>
            <a:r>
              <a:rPr lang="en-US" dirty="0"/>
              <a:t>When the ground fault </a:t>
            </a:r>
            <a:r>
              <a:rPr lang="en-US" dirty="0" smtClean="0"/>
              <a:t>system detects </a:t>
            </a:r>
            <a:r>
              <a:rPr lang="en-US" dirty="0"/>
              <a:t>HV leaking to ground, it sets a DTC that includes the location </a:t>
            </a:r>
            <a:r>
              <a:rPr lang="en-US" dirty="0" smtClean="0"/>
              <a:t>of the </a:t>
            </a:r>
            <a:r>
              <a:rPr lang="en-US" dirty="0"/>
              <a:t>fault</a:t>
            </a:r>
            <a:r>
              <a:rPr lang="en-US" dirty="0" smtClean="0"/>
              <a:t>.</a:t>
            </a:r>
          </a:p>
          <a:p>
            <a:r>
              <a:rPr lang="en-US" dirty="0" smtClean="0"/>
              <a:t>Test Procedure</a:t>
            </a:r>
          </a:p>
          <a:p>
            <a:pPr lvl="1"/>
            <a:r>
              <a:rPr lang="en-US" dirty="0" smtClean="0"/>
              <a:t>Disable the HV system</a:t>
            </a:r>
          </a:p>
          <a:p>
            <a:pPr lvl="1"/>
            <a:r>
              <a:rPr lang="en-US" dirty="0" smtClean="0"/>
              <a:t>Use DTCs and schematics to identify problem areas</a:t>
            </a:r>
          </a:p>
          <a:p>
            <a:pPr lvl="1"/>
            <a:r>
              <a:rPr lang="en-US" dirty="0" smtClean="0"/>
              <a:t>Connect the isolation tester to the circuit, perform the test and record the results.</a:t>
            </a:r>
          </a:p>
          <a:p>
            <a:pPr lvl="1"/>
            <a:endParaRPr lang="en-US" dirty="0" smtClean="0"/>
          </a:p>
          <a:p>
            <a:pPr lvl="1"/>
            <a:endParaRPr lang="en-US" dirty="0"/>
          </a:p>
        </p:txBody>
      </p:sp>
    </p:spTree>
    <p:extLst>
      <p:ext uri="{BB962C8B-B14F-4D97-AF65-F5344CB8AC3E}">
        <p14:creationId xmlns:p14="http://schemas.microsoft.com/office/powerpoint/2010/main" val="89665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pPr>
            <a:r>
              <a:rPr lang="en-US" sz="1800" dirty="0">
                <a:latin typeface="Arial (Headings)"/>
              </a:rPr>
              <a:t>Figure 94.7 </a:t>
            </a:r>
            <a:r>
              <a:rPr lang="en-IN" sz="1800" dirty="0">
                <a:latin typeface="Arial (Headings)"/>
              </a:rPr>
              <a:t>An insulation tester showing where the meter leads should be attached and where to select the voltage level to be used to test the insulation (usually 1,000 volts). The resistance between the insulated HV circuit and ground should be higher than one million ohms (1.0 to 2.2 MΩ)</a:t>
            </a:r>
          </a:p>
        </p:txBody>
      </p:sp>
      <p:pic>
        <p:nvPicPr>
          <p:cNvPr id="4" name="Picture 2" descr="The figure shows an insulator tester which looks similar to a digital multi-meter.&#10;• The insulator tester has a display screen on the top and buttons below it for hold and range select.&#10;• There’s an oval shaped insulation test button below these buttons.&#10;• The center of the meter has a test switch, which is a rotary knob.&#10;• The meter has four ports for test lead connection.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7600" y="2057400"/>
            <a:ext cx="4368800" cy="358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Loss of Isolation Test?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94.1</a:t>
            </a:r>
            <a:r>
              <a:rPr lang="en-US" dirty="0" smtClean="0"/>
              <a:t> </a:t>
            </a:r>
            <a:r>
              <a:rPr lang="en-US" dirty="0"/>
              <a:t>Correctly use appropriate personal protective equipment (PPE</a:t>
            </a:r>
            <a:r>
              <a:rPr lang="en-US" dirty="0" smtClean="0"/>
              <a:t>).</a:t>
            </a:r>
          </a:p>
          <a:p>
            <a:pPr marL="0" indent="0">
              <a:buNone/>
            </a:pPr>
            <a:r>
              <a:rPr lang="en-US" b="1" dirty="0" smtClean="0">
                <a:solidFill>
                  <a:srgbClr val="005A70"/>
                </a:solidFill>
              </a:rPr>
              <a:t>94.2  </a:t>
            </a:r>
            <a:r>
              <a:rPr lang="en-US" dirty="0"/>
              <a:t>Discuss the safety interlock system and loss of insulation in </a:t>
            </a:r>
            <a:r>
              <a:rPr lang="en-US" dirty="0" smtClean="0"/>
              <a:t>a hybrid </a:t>
            </a:r>
            <a:r>
              <a:rPr lang="en-US" dirty="0"/>
              <a:t>electric vehicle</a:t>
            </a:r>
            <a:r>
              <a:rPr lang="en-US" dirty="0" smtClean="0"/>
              <a:t>.</a:t>
            </a:r>
          </a:p>
          <a:p>
            <a:pPr marL="0" indent="0">
              <a:buNone/>
            </a:pPr>
            <a:r>
              <a:rPr lang="en-US" b="1" dirty="0" smtClean="0">
                <a:solidFill>
                  <a:srgbClr val="005A70"/>
                </a:solidFill>
              </a:rPr>
              <a:t>94.3  </a:t>
            </a:r>
            <a:r>
              <a:rPr lang="en-US" dirty="0"/>
              <a:t>Safely de-power a hybrid electric vehicle.</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cylinder head did not contain the valves.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 SHOCK POTENTIAL</a:t>
            </a:r>
            <a:endParaRPr lang="en-US" dirty="0">
              <a:latin typeface="+mj-lt"/>
            </a:endParaRPr>
          </a:p>
        </p:txBody>
      </p:sp>
      <p:sp>
        <p:nvSpPr>
          <p:cNvPr id="3" name="Content Placeholder 2"/>
          <p:cNvSpPr>
            <a:spLocks noGrp="1"/>
          </p:cNvSpPr>
          <p:nvPr>
            <p:ph idx="1"/>
          </p:nvPr>
        </p:nvSpPr>
        <p:spPr/>
        <p:txBody>
          <a:bodyPr/>
          <a:lstStyle/>
          <a:p>
            <a:r>
              <a:rPr lang="en-US" dirty="0" smtClean="0"/>
              <a:t>Locations Where Shock Can Occur</a:t>
            </a:r>
          </a:p>
          <a:p>
            <a:pPr lvl="1"/>
            <a:r>
              <a:rPr lang="en-US" dirty="0"/>
              <a:t>Contact with the battery </a:t>
            </a:r>
            <a:r>
              <a:rPr lang="en-US" dirty="0" smtClean="0"/>
              <a:t>module</a:t>
            </a:r>
          </a:p>
          <a:p>
            <a:pPr lvl="1"/>
            <a:r>
              <a:rPr lang="en-US" dirty="0"/>
              <a:t>Contact with the electric </a:t>
            </a:r>
            <a:r>
              <a:rPr lang="en-US" dirty="0" smtClean="0"/>
              <a:t>motor</a:t>
            </a:r>
          </a:p>
          <a:p>
            <a:pPr lvl="1"/>
            <a:r>
              <a:rPr lang="en-US" dirty="0"/>
              <a:t>The HV </a:t>
            </a:r>
            <a:r>
              <a:rPr lang="en-US" dirty="0" smtClean="0"/>
              <a:t>cables</a:t>
            </a:r>
          </a:p>
          <a:p>
            <a:pPr lvl="1"/>
            <a:r>
              <a:rPr lang="en-US" dirty="0"/>
              <a:t>The system main relays (SMRs</a:t>
            </a:r>
            <a:r>
              <a:rPr lang="en-US" dirty="0" smtClean="0"/>
              <a:t>)</a:t>
            </a:r>
          </a:p>
          <a:p>
            <a:endParaRPr lang="en-US" dirty="0"/>
          </a:p>
        </p:txBody>
      </p:sp>
    </p:spTree>
    <p:extLst>
      <p:ext uri="{BB962C8B-B14F-4D97-AF65-F5344CB8AC3E}">
        <p14:creationId xmlns:p14="http://schemas.microsoft.com/office/powerpoint/2010/main" val="2612338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204" y="1447800"/>
            <a:ext cx="583882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800" dirty="0">
                <a:latin typeface="Arial (Headings)"/>
              </a:rPr>
              <a:t>Figure 94.8 </a:t>
            </a:r>
            <a:r>
              <a:rPr lang="en-IN" sz="1800" dirty="0">
                <a:latin typeface="Arial (Headings)"/>
              </a:rPr>
              <a:t>The Ford Escape Hybrid instrument panel showing the vehicle in park and the tachometer on “EV” instead of 0 RPM. This means that the gasoline engine could start at any time, depending on the state of charge of the high-voltage batteries and other factors</a:t>
            </a:r>
            <a:endParaRPr lang="en-US" sz="1800" dirty="0">
              <a:latin typeface="+mj-lt"/>
            </a:endParaRPr>
          </a:p>
        </p:txBody>
      </p:sp>
      <p:pic>
        <p:nvPicPr>
          <p:cNvPr id="4" name="Picture 2" descr="The photo shows a speedometer, a tachometer and a charge meter. The speedometer needle is at zero km per hour and the speedometer display shows park mode selection. The tachometer needle is at EV position and the display reads “lift gate ajar”. The charge meter needle is at the middle of the 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8542" y="2362200"/>
            <a:ext cx="5151968" cy="334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FREQUENTLY ASKED QUESTION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73754"/>
            <a:ext cx="8915400" cy="397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77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94.9 </a:t>
            </a:r>
            <a:r>
              <a:rPr lang="en-IN" sz="2400" dirty="0">
                <a:latin typeface="Arial (Headings)"/>
              </a:rPr>
              <a:t>To enter the inspection mode, select this feature on a scan tool and follow the on-screen procedure</a:t>
            </a:r>
            <a:endParaRPr lang="en-US" sz="2400" dirty="0">
              <a:latin typeface="+mj-lt"/>
            </a:endParaRPr>
          </a:p>
        </p:txBody>
      </p:sp>
      <p:pic>
        <p:nvPicPr>
          <p:cNvPr id="6" name="Picture 3" descr="The photo the following modes, codes only, clear codes, data display, freeze frame, actuator tests, and inspection mode. The last mode, inspection mode, is highligh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374" y="1904995"/>
            <a:ext cx="6897678" cy="411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DE-POWERING THE HIGH-VOLTAGE SYSTEM</a:t>
            </a:r>
            <a:endParaRPr lang="en-US" dirty="0">
              <a:latin typeface="+mj-lt"/>
            </a:endParaRPr>
          </a:p>
        </p:txBody>
      </p:sp>
      <p:sp>
        <p:nvSpPr>
          <p:cNvPr id="3" name="Content Placeholder 2"/>
          <p:cNvSpPr>
            <a:spLocks noGrp="1"/>
          </p:cNvSpPr>
          <p:nvPr>
            <p:ph idx="1"/>
          </p:nvPr>
        </p:nvSpPr>
        <p:spPr/>
        <p:txBody>
          <a:bodyPr/>
          <a:lstStyle/>
          <a:p>
            <a:r>
              <a:rPr lang="en-US" dirty="0" smtClean="0"/>
              <a:t>The Need to De-power the High-Voltage System</a:t>
            </a:r>
          </a:p>
          <a:p>
            <a:pPr lvl="1"/>
            <a:r>
              <a:rPr lang="en-US" dirty="0" smtClean="0"/>
              <a:t>Work </a:t>
            </a:r>
            <a:r>
              <a:rPr lang="en-US" dirty="0"/>
              <a:t>is going to be performed on any of the following </a:t>
            </a:r>
            <a:r>
              <a:rPr lang="en-US" dirty="0" smtClean="0"/>
              <a:t>components:</a:t>
            </a:r>
          </a:p>
          <a:p>
            <a:pPr lvl="1"/>
            <a:r>
              <a:rPr lang="en-US" dirty="0" smtClean="0"/>
              <a:t>The </a:t>
            </a:r>
            <a:r>
              <a:rPr lang="en-US" dirty="0"/>
              <a:t>high-voltage (HV) battery pack</a:t>
            </a:r>
            <a:r>
              <a:rPr lang="en-US" dirty="0" smtClean="0"/>
              <a:t> </a:t>
            </a:r>
          </a:p>
          <a:p>
            <a:pPr lvl="1"/>
            <a:r>
              <a:rPr lang="en-US" dirty="0"/>
              <a:t>Any of the electronic controllers that use orange cables, </a:t>
            </a:r>
            <a:r>
              <a:rPr lang="en-US" dirty="0" smtClean="0"/>
              <a:t>such as </a:t>
            </a:r>
            <a:r>
              <a:rPr lang="en-US" dirty="0"/>
              <a:t>the inverter and </a:t>
            </a:r>
            <a:r>
              <a:rPr lang="en-US" dirty="0" smtClean="0"/>
              <a:t>converters</a:t>
            </a:r>
          </a:p>
          <a:p>
            <a:pPr lvl="1"/>
            <a:r>
              <a:rPr lang="en-US" dirty="0"/>
              <a:t>The air-conditioning compressor if electrically driven and </a:t>
            </a:r>
            <a:r>
              <a:rPr lang="en-US" dirty="0" smtClean="0"/>
              <a:t>has orange </a:t>
            </a:r>
            <a:r>
              <a:rPr lang="en-US" dirty="0"/>
              <a:t>cables </a:t>
            </a:r>
            <a:r>
              <a:rPr lang="en-US" dirty="0" smtClean="0"/>
              <a:t>attached.</a:t>
            </a:r>
          </a:p>
          <a:p>
            <a:r>
              <a:rPr lang="en-US" dirty="0"/>
              <a:t>To safely de-power the vehicle, always follow the </a:t>
            </a:r>
            <a:r>
              <a:rPr lang="en-US" dirty="0" smtClean="0"/>
              <a:t>instructions found </a:t>
            </a:r>
            <a:r>
              <a:rPr lang="en-US" dirty="0"/>
              <a:t>in service information for the exact vehicle being serviced.</a:t>
            </a:r>
            <a:endParaRPr lang="en-US" dirty="0"/>
          </a:p>
        </p:txBody>
      </p:sp>
    </p:spTree>
    <p:extLst>
      <p:ext uri="{BB962C8B-B14F-4D97-AF65-F5344CB8AC3E}">
        <p14:creationId xmlns:p14="http://schemas.microsoft.com/office/powerpoint/2010/main" val="150353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COLLISION AND REPAIR INDUSTRY ISSUES</a:t>
            </a:r>
            <a:endParaRPr lang="en-US" dirty="0">
              <a:latin typeface="+mj-lt"/>
            </a:endParaRPr>
          </a:p>
        </p:txBody>
      </p:sp>
      <p:sp>
        <p:nvSpPr>
          <p:cNvPr id="3" name="Content Placeholder 2"/>
          <p:cNvSpPr>
            <a:spLocks noGrp="1"/>
          </p:cNvSpPr>
          <p:nvPr>
            <p:ph idx="1"/>
          </p:nvPr>
        </p:nvSpPr>
        <p:spPr/>
        <p:txBody>
          <a:bodyPr/>
          <a:lstStyle/>
          <a:p>
            <a:r>
              <a:rPr lang="en-US" dirty="0" smtClean="0"/>
              <a:t>Jump Starting</a:t>
            </a:r>
          </a:p>
          <a:p>
            <a:pPr lvl="1"/>
            <a:r>
              <a:rPr lang="en-US" dirty="0"/>
              <a:t>The 12-volt auxiliary battery may be jump </a:t>
            </a:r>
            <a:r>
              <a:rPr lang="en-US" dirty="0" smtClean="0"/>
              <a:t>started if </a:t>
            </a:r>
            <a:r>
              <a:rPr lang="en-US" dirty="0"/>
              <a:t>the vehicle does not start</a:t>
            </a:r>
            <a:r>
              <a:rPr lang="en-US" dirty="0" smtClean="0"/>
              <a:t>.</a:t>
            </a:r>
          </a:p>
          <a:p>
            <a:pPr lvl="1"/>
            <a:r>
              <a:rPr lang="en-US" dirty="0" smtClean="0"/>
              <a:t>The high voltage battery cannot be jump started on most vehicles. </a:t>
            </a:r>
            <a:endParaRPr lang="en-US" dirty="0"/>
          </a:p>
        </p:txBody>
      </p:sp>
    </p:spTree>
    <p:extLst>
      <p:ext uri="{BB962C8B-B14F-4D97-AF65-F5344CB8AC3E}">
        <p14:creationId xmlns:p14="http://schemas.microsoft.com/office/powerpoint/2010/main" val="425156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94.10 </a:t>
            </a:r>
            <a:r>
              <a:rPr lang="en-IN" sz="2400" dirty="0">
                <a:latin typeface="Arial (Headings)"/>
              </a:rPr>
              <a:t>Jump starting a 2001–2003 Toyota Prius using a 12-volt supply to boost the 12-volt auxiliary battery in the trunk</a:t>
            </a:r>
            <a:endParaRPr lang="en-US" dirty="0"/>
          </a:p>
        </p:txBody>
      </p:sp>
      <p:pic>
        <p:nvPicPr>
          <p:cNvPr id="3" name="Picture 2" descr="The figure shows a 12-volt auxiliary battery in the trunk of the vehicle. A battery from the rescue vehicle is shown outside the trunk. The positive terminals of both the batteries are connected through a jumper cable. The negative terminal of the rescue vehicle battery is connected to the trunk of the vehicle using another jumper ca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1533" y="2142571"/>
            <a:ext cx="4056476" cy="400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7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94.11 </a:t>
            </a:r>
            <a:r>
              <a:rPr lang="en-IN" sz="2000" dirty="0">
                <a:latin typeface="Arial (Headings)"/>
              </a:rPr>
              <a:t>The </a:t>
            </a:r>
            <a:r>
              <a:rPr lang="en-IN" sz="2000" dirty="0" err="1">
                <a:latin typeface="Arial (Headings)"/>
              </a:rPr>
              <a:t>underhood</a:t>
            </a:r>
            <a:r>
              <a:rPr lang="en-IN" sz="2000" dirty="0">
                <a:latin typeface="Arial (Headings)"/>
              </a:rPr>
              <a:t> 12-volt jump-start terminal on this </a:t>
            </a:r>
            <a:r>
              <a:rPr lang="en-IN" sz="2000" dirty="0" smtClean="0">
                <a:latin typeface="Arial (Headings)"/>
              </a:rPr>
              <a:t>2014 </a:t>
            </a:r>
            <a:r>
              <a:rPr lang="en-IN" sz="2000" dirty="0">
                <a:latin typeface="Arial (Headings)"/>
              </a:rPr>
              <a:t>Toyota Prius has a red plastic cover with a “+” sign. The positive booster cable clamp attaches directly to the vertical metal bracket.</a:t>
            </a:r>
            <a:endParaRPr lang="en-US" dirty="0"/>
          </a:p>
        </p:txBody>
      </p:sp>
      <p:pic>
        <p:nvPicPr>
          <p:cNvPr id="3" name="Picture 2" descr="A photo shows a 12-volt jump start terminal on a battery. It has a red plastic cover with a plus sig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8000" y="1921471"/>
            <a:ext cx="5575004" cy="418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8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94.4</a:t>
            </a:r>
            <a:r>
              <a:rPr lang="en-US" dirty="0" smtClean="0"/>
              <a:t> </a:t>
            </a:r>
            <a:r>
              <a:rPr lang="en-US" dirty="0"/>
              <a:t>Explain hazards while driving, moving, and hoisting a </a:t>
            </a:r>
            <a:r>
              <a:rPr lang="en-US" dirty="0" smtClean="0"/>
              <a:t>hybrid electric </a:t>
            </a:r>
            <a:r>
              <a:rPr lang="en-US" dirty="0"/>
              <a:t>vehicle</a:t>
            </a:r>
            <a:r>
              <a:rPr lang="en-US" dirty="0" smtClean="0"/>
              <a:t>.</a:t>
            </a:r>
          </a:p>
          <a:p>
            <a:pPr marL="0" indent="0">
              <a:buNone/>
            </a:pPr>
            <a:r>
              <a:rPr lang="en-US" b="1" dirty="0" smtClean="0">
                <a:solidFill>
                  <a:srgbClr val="005A70"/>
                </a:solidFill>
              </a:rPr>
              <a:t>94.5</a:t>
            </a:r>
            <a:r>
              <a:rPr lang="en-US" dirty="0" smtClean="0"/>
              <a:t> </a:t>
            </a:r>
            <a:r>
              <a:rPr lang="en-US" dirty="0"/>
              <a:t>Perform routine vehicle service procedure on a </a:t>
            </a:r>
            <a:r>
              <a:rPr lang="en-US" dirty="0" smtClean="0"/>
              <a:t>hybrid electric </a:t>
            </a:r>
            <a:r>
              <a:rPr lang="en-US" dirty="0"/>
              <a:t>vehicle and understand the HEV's unique </a:t>
            </a:r>
            <a:r>
              <a:rPr lang="en-US" dirty="0" smtClean="0"/>
              <a:t>service requirements</a:t>
            </a:r>
            <a:r>
              <a:rPr lang="en-US" dirty="0"/>
              <a:t>.</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MOVING AND TOWING A HYBRID</a:t>
            </a:r>
            <a:endParaRPr lang="en-US" dirty="0">
              <a:latin typeface="+mj-lt"/>
            </a:endParaRPr>
          </a:p>
        </p:txBody>
      </p:sp>
      <p:sp>
        <p:nvSpPr>
          <p:cNvPr id="3" name="Content Placeholder 2"/>
          <p:cNvSpPr>
            <a:spLocks noGrp="1"/>
          </p:cNvSpPr>
          <p:nvPr>
            <p:ph idx="1"/>
          </p:nvPr>
        </p:nvSpPr>
        <p:spPr/>
        <p:txBody>
          <a:bodyPr/>
          <a:lstStyle/>
          <a:p>
            <a:r>
              <a:rPr lang="en-US" dirty="0" smtClean="0"/>
              <a:t>Towing</a:t>
            </a:r>
          </a:p>
          <a:p>
            <a:pPr lvl="1"/>
            <a:r>
              <a:rPr lang="en-US" dirty="0" smtClean="0"/>
              <a:t>To transport a vehicle a flat-bed truck should be used.</a:t>
            </a:r>
          </a:p>
          <a:p>
            <a:r>
              <a:rPr lang="en-US" dirty="0" smtClean="0"/>
              <a:t>Moving the Hybrid Vehicle in the Shop</a:t>
            </a:r>
          </a:p>
          <a:p>
            <a:pPr lvl="1"/>
            <a:r>
              <a:rPr lang="en-US" dirty="0"/>
              <a:t>Make sure to tape </a:t>
            </a:r>
            <a:r>
              <a:rPr lang="en-US" dirty="0" smtClean="0"/>
              <a:t>any orange </a:t>
            </a:r>
            <a:r>
              <a:rPr lang="en-US" dirty="0"/>
              <a:t>cable ends that were disconnected during the repair procedure</a:t>
            </a:r>
            <a:r>
              <a:rPr lang="en-US" dirty="0" smtClean="0"/>
              <a:t>.</a:t>
            </a:r>
          </a:p>
          <a:p>
            <a:pPr lvl="1"/>
            <a:r>
              <a:rPr lang="en-US" dirty="0" smtClean="0"/>
              <a:t>It </a:t>
            </a:r>
            <a:r>
              <a:rPr lang="en-US" dirty="0"/>
              <a:t>is possible that a high-voltage arc could occur as the wheels turn </a:t>
            </a:r>
            <a:r>
              <a:rPr lang="en-US" dirty="0" smtClean="0"/>
              <a:t>and produce </a:t>
            </a:r>
            <a:r>
              <a:rPr lang="en-US" dirty="0"/>
              <a:t>voltage.</a:t>
            </a:r>
            <a:endParaRPr lang="en-US" dirty="0"/>
          </a:p>
        </p:txBody>
      </p:sp>
    </p:spTree>
    <p:extLst>
      <p:ext uri="{BB962C8B-B14F-4D97-AF65-F5344CB8AC3E}">
        <p14:creationId xmlns:p14="http://schemas.microsoft.com/office/powerpoint/2010/main" val="21443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94.12 </a:t>
            </a:r>
            <a:r>
              <a:rPr lang="en-IN" dirty="0">
                <a:latin typeface="Arial (Headings)"/>
              </a:rPr>
              <a:t>Using a warning cover over the steering wheel helps others realize that work is being performed on the high-voltage system and that no one is to attempt to start or move the vehicle.</a:t>
            </a:r>
            <a:endParaRPr lang="en-US" dirty="0"/>
          </a:p>
        </p:txBody>
      </p:sp>
      <p:pic>
        <p:nvPicPr>
          <p:cNvPr id="3" name="Picture 2" descr="A photo shows a warning cover over a steering wheel which reads “danger, do not start or move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9749" y="2057400"/>
            <a:ext cx="4716802" cy="353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7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94.13 </a:t>
            </a:r>
            <a:r>
              <a:rPr lang="en-IN" sz="2400" dirty="0">
                <a:latin typeface="Arial (Headings)"/>
              </a:rPr>
              <a:t>A lock box is a safe location to keep the ignition keys of a hybrid electric vehicle while it is being serviced.</a:t>
            </a:r>
            <a:endParaRPr lang="en-US" dirty="0"/>
          </a:p>
        </p:txBody>
      </p:sp>
      <p:pic>
        <p:nvPicPr>
          <p:cNvPr id="3" name="Picture 2" descr="A photo shows a lock box with two padlock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7354" y="1955799"/>
            <a:ext cx="6196296" cy="402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0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REMOVING THE HIGH-VOLTAGE BATTERY</a:t>
            </a:r>
            <a:endParaRPr lang="en-US" dirty="0">
              <a:latin typeface="+mj-lt"/>
            </a:endParaRPr>
          </a:p>
        </p:txBody>
      </p:sp>
      <p:sp>
        <p:nvSpPr>
          <p:cNvPr id="3" name="Content Placeholder 2"/>
          <p:cNvSpPr>
            <a:spLocks noGrp="1"/>
          </p:cNvSpPr>
          <p:nvPr>
            <p:ph idx="1"/>
          </p:nvPr>
        </p:nvSpPr>
        <p:spPr/>
        <p:txBody>
          <a:bodyPr/>
          <a:lstStyle/>
          <a:p>
            <a:r>
              <a:rPr lang="en-US" dirty="0" smtClean="0"/>
              <a:t>Precautions</a:t>
            </a:r>
          </a:p>
          <a:p>
            <a:pPr lvl="1"/>
            <a:r>
              <a:rPr lang="en-US" dirty="0"/>
              <a:t>The HV battery box should always be </a:t>
            </a:r>
            <a:r>
              <a:rPr lang="en-US" dirty="0" smtClean="0"/>
              <a:t>removed as </a:t>
            </a:r>
            <a:r>
              <a:rPr lang="en-US" dirty="0"/>
              <a:t>an assembly, placed on a rubber-covered work </a:t>
            </a:r>
            <a:r>
              <a:rPr lang="en-US" dirty="0" smtClean="0"/>
              <a:t>bench.</a:t>
            </a:r>
          </a:p>
          <a:p>
            <a:r>
              <a:rPr lang="en-US" dirty="0" smtClean="0"/>
              <a:t>Storing the High-Voltage Battery</a:t>
            </a:r>
          </a:p>
          <a:p>
            <a:pPr lvl="1"/>
            <a:r>
              <a:rPr lang="en-US" dirty="0"/>
              <a:t>If a hybrid </a:t>
            </a:r>
            <a:r>
              <a:rPr lang="en-US" dirty="0" smtClean="0"/>
              <a:t>is to </a:t>
            </a:r>
            <a:r>
              <a:rPr lang="en-US" dirty="0"/>
              <a:t>be stored for any length of time, the state of charge of the </a:t>
            </a:r>
            <a:r>
              <a:rPr lang="en-US" dirty="0" smtClean="0"/>
              <a:t>HV must be maintained.</a:t>
            </a:r>
          </a:p>
          <a:p>
            <a:r>
              <a:rPr lang="en-US" dirty="0" smtClean="0"/>
              <a:t>Hoisting a Hybrid Vehicle</a:t>
            </a:r>
          </a:p>
          <a:p>
            <a:pPr lvl="1"/>
            <a:r>
              <a:rPr lang="en-US" dirty="0"/>
              <a:t>When hoisting or using a </a:t>
            </a:r>
            <a:r>
              <a:rPr lang="en-US" dirty="0" smtClean="0"/>
              <a:t>floor jack</a:t>
            </a:r>
            <a:r>
              <a:rPr lang="en-US" dirty="0"/>
              <a:t>, pay attention to the lift points. Orange cables run under the </a:t>
            </a:r>
            <a:r>
              <a:rPr lang="en-US" dirty="0" smtClean="0"/>
              <a:t>vehicle just </a:t>
            </a:r>
            <a:r>
              <a:rPr lang="en-US" dirty="0"/>
              <a:t>inside the frame rails on most hybrids.</a:t>
            </a:r>
            <a:endParaRPr lang="en-US" dirty="0"/>
          </a:p>
        </p:txBody>
      </p:sp>
    </p:spTree>
    <p:extLst>
      <p:ext uri="{BB962C8B-B14F-4D97-AF65-F5344CB8AC3E}">
        <p14:creationId xmlns:p14="http://schemas.microsoft.com/office/powerpoint/2010/main" val="357877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94.14 </a:t>
            </a:r>
            <a:r>
              <a:rPr lang="en-IN" dirty="0">
                <a:latin typeface="Arial (Headings)"/>
              </a:rPr>
              <a:t>Insulated tools, such as this socket set, provide an additional margin of safety to the service technician when working around high-voltage components and systems.</a:t>
            </a:r>
            <a:endParaRPr lang="en-US" dirty="0"/>
          </a:p>
        </p:txBody>
      </p:sp>
      <p:pic>
        <p:nvPicPr>
          <p:cNvPr id="3" name="Picture 2" descr="A photo shows an insulated socket s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2201" y="2057400"/>
            <a:ext cx="4406602" cy="352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5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94.15 </a:t>
            </a:r>
            <a:r>
              <a:rPr lang="en-IN" sz="2400" dirty="0">
                <a:latin typeface="Arial (Headings)"/>
              </a:rPr>
              <a:t>The high-voltage wiring on this Honda hybrid is </a:t>
            </a:r>
            <a:r>
              <a:rPr lang="en-IN" sz="2400" dirty="0" err="1">
                <a:latin typeface="Arial (Headings)"/>
              </a:rPr>
              <a:t>colored</a:t>
            </a:r>
            <a:r>
              <a:rPr lang="en-IN" sz="2400" dirty="0">
                <a:latin typeface="Arial (Headings)"/>
              </a:rPr>
              <a:t> orange for easy identification</a:t>
            </a:r>
            <a:endParaRPr lang="en-US" dirty="0"/>
          </a:p>
        </p:txBody>
      </p:sp>
      <p:pic>
        <p:nvPicPr>
          <p:cNvPr id="3" name="Picture 2" descr="A photo shows an orange colored wiring underneath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4735" y="1854187"/>
            <a:ext cx="5641534" cy="423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3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precautions should be taken when lifting a HEV?</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Lift the vehicle in the proper location and note the location of the orange HV cables.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ROUTINE SERVICE PROCEDURES (1 OF </a:t>
            </a:r>
            <a:r>
              <a:rPr lang="en-US" dirty="0" smtClean="0">
                <a:latin typeface="+mj-lt"/>
              </a:rPr>
              <a:t>4)</a:t>
            </a:r>
            <a:endParaRPr lang="en-US" dirty="0">
              <a:latin typeface="+mj-lt"/>
            </a:endParaRPr>
          </a:p>
        </p:txBody>
      </p:sp>
      <p:sp>
        <p:nvSpPr>
          <p:cNvPr id="3" name="Content Placeholder 2"/>
          <p:cNvSpPr>
            <a:spLocks noGrp="1"/>
          </p:cNvSpPr>
          <p:nvPr>
            <p:ph idx="1"/>
          </p:nvPr>
        </p:nvSpPr>
        <p:spPr/>
        <p:txBody>
          <a:bodyPr/>
          <a:lstStyle/>
          <a:p>
            <a:r>
              <a:rPr lang="en-US" dirty="0" smtClean="0"/>
              <a:t>Diagnostic Procedure</a:t>
            </a:r>
          </a:p>
          <a:p>
            <a:pPr lvl="1"/>
            <a:r>
              <a:rPr lang="en-US" dirty="0"/>
              <a:t>Verify the customer concern</a:t>
            </a:r>
            <a:r>
              <a:rPr lang="en-US" dirty="0" smtClean="0"/>
              <a:t>.</a:t>
            </a:r>
          </a:p>
          <a:p>
            <a:pPr lvl="1"/>
            <a:r>
              <a:rPr lang="en-US" dirty="0"/>
              <a:t>Check for diagnostic trouble codes (DTCs</a:t>
            </a:r>
            <a:r>
              <a:rPr lang="en-US" dirty="0" smtClean="0"/>
              <a:t>).</a:t>
            </a:r>
          </a:p>
          <a:p>
            <a:pPr lvl="1"/>
            <a:r>
              <a:rPr lang="en-US" dirty="0"/>
              <a:t>Perform a thorough visual inspection</a:t>
            </a:r>
            <a:r>
              <a:rPr lang="en-US" dirty="0" smtClean="0"/>
              <a:t>.</a:t>
            </a:r>
          </a:p>
          <a:p>
            <a:pPr lvl="1"/>
            <a:r>
              <a:rPr lang="en-US" dirty="0"/>
              <a:t>Check for technical service bulletins (TSBs</a:t>
            </a:r>
            <a:r>
              <a:rPr lang="en-US" dirty="0" smtClean="0"/>
              <a:t>)</a:t>
            </a:r>
          </a:p>
          <a:p>
            <a:pPr lvl="1"/>
            <a:r>
              <a:rPr lang="en-US" dirty="0"/>
              <a:t>Follow service information specified steps and procedures</a:t>
            </a:r>
            <a:r>
              <a:rPr lang="en-US" dirty="0" smtClean="0"/>
              <a:t>.</a:t>
            </a:r>
          </a:p>
          <a:p>
            <a:pPr lvl="1"/>
            <a:r>
              <a:rPr lang="en-US" dirty="0"/>
              <a:t>Determine and repair the root cause of the problem</a:t>
            </a:r>
            <a:r>
              <a:rPr lang="en-US" dirty="0" smtClean="0"/>
              <a:t>.</a:t>
            </a:r>
          </a:p>
          <a:p>
            <a:pPr lvl="1"/>
            <a:r>
              <a:rPr lang="en-US" dirty="0"/>
              <a:t>Verify the repair</a:t>
            </a:r>
            <a:endParaRPr lang="en-US" dirty="0"/>
          </a:p>
        </p:txBody>
      </p:sp>
    </p:spTree>
    <p:extLst>
      <p:ext uri="{BB962C8B-B14F-4D97-AF65-F5344CB8AC3E}">
        <p14:creationId xmlns:p14="http://schemas.microsoft.com/office/powerpoint/2010/main" val="268745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ROUTINE SERVICE PROCEDURES (2 OF 4)</a:t>
            </a:r>
            <a:endParaRPr lang="en-US" dirty="0">
              <a:latin typeface="+mj-lt"/>
            </a:endParaRPr>
          </a:p>
        </p:txBody>
      </p:sp>
      <p:sp>
        <p:nvSpPr>
          <p:cNvPr id="3" name="Content Placeholder 2"/>
          <p:cNvSpPr>
            <a:spLocks noGrp="1"/>
          </p:cNvSpPr>
          <p:nvPr>
            <p:ph idx="1"/>
          </p:nvPr>
        </p:nvSpPr>
        <p:spPr/>
        <p:txBody>
          <a:bodyPr/>
          <a:lstStyle/>
          <a:p>
            <a:r>
              <a:rPr lang="en-US" dirty="0" smtClean="0"/>
              <a:t>Oil Change</a:t>
            </a:r>
          </a:p>
          <a:p>
            <a:pPr lvl="1"/>
            <a:r>
              <a:rPr lang="en-US" dirty="0" smtClean="0"/>
              <a:t>An </a:t>
            </a:r>
            <a:r>
              <a:rPr lang="en-US" dirty="0"/>
              <a:t>oil change is similar to changing oil </a:t>
            </a:r>
            <a:r>
              <a:rPr lang="en-US" dirty="0" smtClean="0"/>
              <a:t>in any </a:t>
            </a:r>
            <a:r>
              <a:rPr lang="en-US" dirty="0"/>
              <a:t>vehicle equipped with an internal combustion engine</a:t>
            </a:r>
            <a:r>
              <a:rPr lang="en-US" dirty="0" smtClean="0"/>
              <a:t>.</a:t>
            </a:r>
          </a:p>
          <a:p>
            <a:r>
              <a:rPr lang="en-US" dirty="0" smtClean="0"/>
              <a:t>Cooling System Service</a:t>
            </a:r>
          </a:p>
          <a:p>
            <a:pPr lvl="1"/>
            <a:r>
              <a:rPr lang="en-US" dirty="0" smtClean="0"/>
              <a:t>Multiple cooling systems are serviced using the specific coolant mixture at the correct mileage interval.</a:t>
            </a:r>
          </a:p>
          <a:p>
            <a:r>
              <a:rPr lang="en-US" dirty="0" smtClean="0"/>
              <a:t>Air Filter Service</a:t>
            </a:r>
          </a:p>
          <a:p>
            <a:pPr lvl="1"/>
            <a:r>
              <a:rPr lang="en-US" dirty="0" smtClean="0"/>
              <a:t>Similar to performing </a:t>
            </a:r>
            <a:r>
              <a:rPr lang="en-US" dirty="0"/>
              <a:t>this service in any vehicle equipped with an internal </a:t>
            </a:r>
            <a:r>
              <a:rPr lang="en-US" dirty="0" smtClean="0"/>
              <a:t>combustion engine</a:t>
            </a:r>
            <a:r>
              <a:rPr lang="en-US" dirty="0"/>
              <a:t>.</a:t>
            </a:r>
            <a:endParaRPr lang="en-US" dirty="0"/>
          </a:p>
        </p:txBody>
      </p:sp>
    </p:spTree>
    <p:extLst>
      <p:ext uri="{BB962C8B-B14F-4D97-AF65-F5344CB8AC3E}">
        <p14:creationId xmlns:p14="http://schemas.microsoft.com/office/powerpoint/2010/main" val="109219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HIGH-VOLTAGE SAFETY</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Need For Caution</a:t>
            </a:r>
          </a:p>
          <a:p>
            <a:pPr lvl="1"/>
            <a:r>
              <a:rPr lang="en-US" dirty="0"/>
              <a:t>Hybrid electric vehicles and all electric vehicles use </a:t>
            </a:r>
            <a:r>
              <a:rPr lang="en-US" dirty="0" smtClean="0"/>
              <a:t>high-voltage (HV</a:t>
            </a:r>
            <a:r>
              <a:rPr lang="en-US" dirty="0"/>
              <a:t>) circuits that, if touched with an unprotected </a:t>
            </a:r>
            <a:r>
              <a:rPr lang="en-US" dirty="0" smtClean="0"/>
              <a:t>hand, could </a:t>
            </a:r>
            <a:r>
              <a:rPr lang="en-US" dirty="0"/>
              <a:t>cause serious burns, or even death</a:t>
            </a:r>
            <a:r>
              <a:rPr lang="en-US" dirty="0" smtClean="0"/>
              <a:t>.</a:t>
            </a:r>
          </a:p>
          <a:p>
            <a:r>
              <a:rPr lang="en-US" dirty="0" smtClean="0"/>
              <a:t>Identifying High-Voltage Circuits</a:t>
            </a:r>
          </a:p>
          <a:p>
            <a:pPr lvl="1"/>
            <a:r>
              <a:rPr lang="en-US" dirty="0"/>
              <a:t>Blue or yellow. 42 volts (not a shock hazard but an arc </a:t>
            </a:r>
            <a:r>
              <a:rPr lang="en-US" dirty="0" smtClean="0"/>
              <a:t>is maintained </a:t>
            </a:r>
            <a:r>
              <a:rPr lang="en-US" dirty="0"/>
              <a:t>if a circuit is opened</a:t>
            </a:r>
            <a:r>
              <a:rPr lang="en-US" dirty="0" smtClean="0"/>
              <a:t>)</a:t>
            </a:r>
          </a:p>
          <a:p>
            <a:pPr lvl="1"/>
            <a:r>
              <a:rPr lang="en-US" dirty="0"/>
              <a:t>Orange. 60 to 600 volts or higher</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ROUTINE SERVICE </a:t>
            </a:r>
            <a:r>
              <a:rPr lang="en-US" dirty="0" smtClean="0">
                <a:latin typeface="+mj-lt"/>
              </a:rPr>
              <a:t>PROCEDURES (3 OF 4)</a:t>
            </a:r>
            <a:endParaRPr lang="en-US" dirty="0">
              <a:latin typeface="+mj-lt"/>
            </a:endParaRPr>
          </a:p>
        </p:txBody>
      </p:sp>
      <p:sp>
        <p:nvSpPr>
          <p:cNvPr id="3" name="Content Placeholder 2"/>
          <p:cNvSpPr>
            <a:spLocks noGrp="1"/>
          </p:cNvSpPr>
          <p:nvPr>
            <p:ph idx="1"/>
          </p:nvPr>
        </p:nvSpPr>
        <p:spPr/>
        <p:txBody>
          <a:bodyPr/>
          <a:lstStyle/>
          <a:p>
            <a:r>
              <a:rPr lang="en-US" dirty="0" smtClean="0"/>
              <a:t>Air-Conditioning Service</a:t>
            </a:r>
          </a:p>
          <a:p>
            <a:pPr lvl="1"/>
            <a:r>
              <a:rPr lang="en-US" dirty="0"/>
              <a:t>Many HEVs use an air-conditioning compressor that uses </a:t>
            </a:r>
            <a:r>
              <a:rPr lang="en-US" dirty="0" smtClean="0"/>
              <a:t>high voltage </a:t>
            </a:r>
            <a:r>
              <a:rPr lang="en-US" dirty="0"/>
              <a:t>from the HV battery </a:t>
            </a:r>
            <a:r>
              <a:rPr lang="en-US" dirty="0" smtClean="0"/>
              <a:t>pack</a:t>
            </a:r>
          </a:p>
          <a:p>
            <a:pPr lvl="1"/>
            <a:r>
              <a:rPr lang="en-US" dirty="0" smtClean="0"/>
              <a:t>Special </a:t>
            </a:r>
            <a:r>
              <a:rPr lang="en-US" dirty="0"/>
              <a:t>refrigerant oil </a:t>
            </a:r>
            <a:r>
              <a:rPr lang="en-US" dirty="0" smtClean="0"/>
              <a:t>is used </a:t>
            </a:r>
            <a:r>
              <a:rPr lang="en-US" dirty="0"/>
              <a:t>that is nonconductive</a:t>
            </a:r>
            <a:r>
              <a:rPr lang="en-US" dirty="0" smtClean="0"/>
              <a:t>.</a:t>
            </a:r>
          </a:p>
          <a:p>
            <a:r>
              <a:rPr lang="en-US" dirty="0" smtClean="0"/>
              <a:t>Steering System Service</a:t>
            </a:r>
          </a:p>
          <a:p>
            <a:pPr lvl="1"/>
            <a:r>
              <a:rPr lang="en-US" dirty="0" smtClean="0"/>
              <a:t>Most HEVs use an electric power steering system that operates at 12 or 42 volts.</a:t>
            </a:r>
          </a:p>
          <a:p>
            <a:r>
              <a:rPr lang="en-US" dirty="0" smtClean="0"/>
              <a:t>Braking System Service</a:t>
            </a:r>
          </a:p>
          <a:p>
            <a:pPr lvl="1"/>
            <a:r>
              <a:rPr lang="en-US" dirty="0" smtClean="0"/>
              <a:t>More frequent cleaning and lubrication due to regenerative braking.</a:t>
            </a:r>
          </a:p>
          <a:p>
            <a:pPr lvl="1"/>
            <a:endParaRPr lang="en-US" dirty="0"/>
          </a:p>
        </p:txBody>
      </p:sp>
    </p:spTree>
    <p:extLst>
      <p:ext uri="{BB962C8B-B14F-4D97-AF65-F5344CB8AC3E}">
        <p14:creationId xmlns:p14="http://schemas.microsoft.com/office/powerpoint/2010/main" val="277338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ROUTINE SERVICE </a:t>
            </a:r>
            <a:r>
              <a:rPr lang="en-US" dirty="0" smtClean="0">
                <a:latin typeface="+mj-lt"/>
              </a:rPr>
              <a:t>PROCEDURES (4 OF 4)</a:t>
            </a:r>
            <a:endParaRPr lang="en-US" dirty="0">
              <a:latin typeface="+mj-lt"/>
            </a:endParaRPr>
          </a:p>
        </p:txBody>
      </p:sp>
      <p:sp>
        <p:nvSpPr>
          <p:cNvPr id="3" name="Content Placeholder 2"/>
          <p:cNvSpPr>
            <a:spLocks noGrp="1"/>
          </p:cNvSpPr>
          <p:nvPr>
            <p:ph idx="1"/>
          </p:nvPr>
        </p:nvSpPr>
        <p:spPr/>
        <p:txBody>
          <a:bodyPr/>
          <a:lstStyle/>
          <a:p>
            <a:r>
              <a:rPr lang="en-US" dirty="0" smtClean="0"/>
              <a:t>Tires</a:t>
            </a:r>
          </a:p>
          <a:p>
            <a:pPr lvl="1"/>
            <a:r>
              <a:rPr lang="en-US" dirty="0" smtClean="0"/>
              <a:t>Many HEVs have special “green” tires. Refer to the service information for correct replacement tires.</a:t>
            </a:r>
          </a:p>
          <a:p>
            <a:r>
              <a:rPr lang="en-US" dirty="0" smtClean="0"/>
              <a:t>Auxiliary Battery Testing and Service</a:t>
            </a:r>
          </a:p>
          <a:p>
            <a:pPr lvl="1"/>
            <a:r>
              <a:rPr lang="en-US" dirty="0" smtClean="0"/>
              <a:t>Auxiliary batteries may be the flooded type or absorbed glass mat type. Refer to the service information for the correct service procedure.</a:t>
            </a:r>
            <a:endParaRPr lang="en-US" dirty="0"/>
          </a:p>
        </p:txBody>
      </p:sp>
    </p:spTree>
    <p:extLst>
      <p:ext uri="{BB962C8B-B14F-4D97-AF65-F5344CB8AC3E}">
        <p14:creationId xmlns:p14="http://schemas.microsoft.com/office/powerpoint/2010/main" val="154508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94.16 </a:t>
            </a:r>
            <a:r>
              <a:rPr lang="en-IN" sz="2400" dirty="0">
                <a:latin typeface="Arial (Headings)"/>
              </a:rPr>
              <a:t>A scan tool display showing two hybrid-related faults in this Ford Escape hybrid</a:t>
            </a:r>
            <a:endParaRPr lang="en-US" dirty="0"/>
          </a:p>
        </p:txBody>
      </p:sp>
      <p:pic>
        <p:nvPicPr>
          <p:cNvPr id="3" name="Picture 2" descr="A photo shows the display of a scan tool displaying current codes P1A14 and P100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4118" y="1718725"/>
            <a:ext cx="6002768" cy="450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75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94.17 </a:t>
            </a:r>
            <a:r>
              <a:rPr lang="en-IN" dirty="0">
                <a:latin typeface="Arial (Headings)"/>
              </a:rPr>
              <a:t>Always use the specified viscosity of oil in a hybrid electric vehicle, not only for best fuel economy, but also because of the need for fast lubrication because of the engine (idle) stop feature</a:t>
            </a:r>
            <a:endParaRPr lang="en-US" dirty="0"/>
          </a:p>
        </p:txBody>
      </p:sp>
      <p:pic>
        <p:nvPicPr>
          <p:cNvPr id="3" name="Picture 2" descr="A photo shows an oil cap. The oil cap has an oil can symbol and SAE OW-20 written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1643" y="2133600"/>
            <a:ext cx="4427717" cy="357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7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271713"/>
            <a:ext cx="60483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96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94.18 </a:t>
            </a:r>
            <a:r>
              <a:rPr lang="en-IN" sz="2400" dirty="0">
                <a:latin typeface="Arial (Headings)"/>
              </a:rPr>
              <a:t>The radiation emitted from a hybrid electric vehicle is very low, as shown being measured in units of </a:t>
            </a:r>
            <a:r>
              <a:rPr lang="en-IN" sz="2400" dirty="0" err="1">
                <a:latin typeface="Arial (Headings)"/>
              </a:rPr>
              <a:t>milligauss</a:t>
            </a:r>
            <a:endParaRPr lang="en-US" dirty="0"/>
          </a:p>
        </p:txBody>
      </p:sp>
      <p:pic>
        <p:nvPicPr>
          <p:cNvPr id="3" name="Picture 2" descr="A photo shows a meter measuring electromagnetic radiation of a hybrid electric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1842" y="1769518"/>
            <a:ext cx="5867320" cy="440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6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94.19 </a:t>
            </a:r>
            <a:r>
              <a:rPr lang="en-IN" sz="2400" dirty="0">
                <a:latin typeface="Arial (Headings)"/>
              </a:rPr>
              <a:t>This 12-volt battery under the hood on a Ford Fusion hybrid is a flooded-cell-type auxiliary battery</a:t>
            </a:r>
            <a:endParaRPr lang="en-US" dirty="0"/>
          </a:p>
        </p:txBody>
      </p:sp>
      <p:pic>
        <p:nvPicPr>
          <p:cNvPr id="3" name="Picture 2" descr="A photo shows a battery among other auxiliary parts under the hoo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4933" y="2133600"/>
            <a:ext cx="5541138" cy="369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mj-lt"/>
              </a:rPr>
              <a:t>HV GLOVE USE</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584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a:t>
            </a:r>
            <a:r>
              <a:rPr lang="en-US" sz="2400" b="0" dirty="0">
                <a:latin typeface="+mj-lt"/>
              </a:rPr>
              <a:t> The cuff of the rubber glove should extend at least </a:t>
            </a:r>
            <a:r>
              <a:rPr lang="en-US" sz="2400" b="0" dirty="0" smtClean="0">
                <a:latin typeface="+mj-lt"/>
              </a:rPr>
              <a:t>½ inch </a:t>
            </a:r>
            <a:r>
              <a:rPr lang="en-US" sz="2400" b="0" dirty="0">
                <a:latin typeface="+mj-lt"/>
              </a:rPr>
              <a:t>beyond the cuff of the leather protector.</a:t>
            </a:r>
            <a:endParaRPr lang="en-US" sz="2400" dirty="0">
              <a:latin typeface="+mj-lt"/>
            </a:endParaRPr>
          </a:p>
        </p:txBody>
      </p:sp>
      <p:pic>
        <p:nvPicPr>
          <p:cNvPr id="3" name="Picture 2" descr="A photo shows a rubber glove, a leather glove, and a glove combination of leather glove on a rubber glo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8510" y="1744134"/>
            <a:ext cx="6713984" cy="445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8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a:t>
            </a:r>
            <a:r>
              <a:rPr lang="en-US" b="0" dirty="0">
                <a:latin typeface="+mj-lt"/>
              </a:rPr>
              <a:t> To determine correct glove size, use a soft tape </a:t>
            </a:r>
            <a:r>
              <a:rPr lang="en-US" b="0" dirty="0" smtClean="0">
                <a:latin typeface="+mj-lt"/>
              </a:rPr>
              <a:t>to measure around </a:t>
            </a:r>
            <a:r>
              <a:rPr lang="en-US" b="0" dirty="0">
                <a:latin typeface="+mj-lt"/>
              </a:rPr>
              <a:t>the palm of the hand. A </a:t>
            </a:r>
            <a:r>
              <a:rPr lang="en-US" b="0" dirty="0" smtClean="0">
                <a:latin typeface="+mj-lt"/>
              </a:rPr>
              <a:t>measurement of </a:t>
            </a:r>
            <a:r>
              <a:rPr lang="en-US" b="0" dirty="0">
                <a:latin typeface="+mj-lt"/>
              </a:rPr>
              <a:t>9 inches corresponds with a glove size of 9.</a:t>
            </a:r>
            <a:r>
              <a:rPr lang="en-US" dirty="0" smtClean="0">
                <a:latin typeface="+mj-lt"/>
              </a:rPr>
              <a:t> </a:t>
            </a:r>
            <a:endParaRPr lang="en-US" dirty="0">
              <a:latin typeface="+mj-lt"/>
            </a:endParaRPr>
          </a:p>
        </p:txBody>
      </p:sp>
      <p:pic>
        <p:nvPicPr>
          <p:cNvPr id="3" name="Picture 2" descr="A photo shows a soft tape measuring the size of a palm. The photo shows a measurement of 9 inc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8510" y="1744134"/>
            <a:ext cx="6713984" cy="445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 VOLTAGE-SAFETY EQUIPMENT (1 OF 2)</a:t>
            </a:r>
            <a:endParaRPr lang="en-US" dirty="0">
              <a:latin typeface="+mj-lt"/>
            </a:endParaRPr>
          </a:p>
        </p:txBody>
      </p:sp>
      <p:sp>
        <p:nvSpPr>
          <p:cNvPr id="3" name="Content Placeholder 2"/>
          <p:cNvSpPr>
            <a:spLocks noGrp="1"/>
          </p:cNvSpPr>
          <p:nvPr>
            <p:ph idx="1"/>
          </p:nvPr>
        </p:nvSpPr>
        <p:spPr/>
        <p:txBody>
          <a:bodyPr/>
          <a:lstStyle/>
          <a:p>
            <a:r>
              <a:rPr lang="en-US" dirty="0" smtClean="0"/>
              <a:t>Rubber Gloves</a:t>
            </a:r>
          </a:p>
          <a:p>
            <a:pPr lvl="1"/>
            <a:r>
              <a:rPr lang="en-US" dirty="0"/>
              <a:t>Be sure that the gloves are rated for at least 1,000 volts </a:t>
            </a:r>
            <a:r>
              <a:rPr lang="en-US" dirty="0" smtClean="0"/>
              <a:t>and class </a:t>
            </a:r>
            <a:r>
              <a:rPr lang="en-US" dirty="0"/>
              <a:t>“0” by ANSI/ASTM</a:t>
            </a:r>
            <a:r>
              <a:rPr lang="en-US" dirty="0" smtClean="0"/>
              <a:t>.</a:t>
            </a:r>
          </a:p>
          <a:p>
            <a:pPr lvl="1"/>
            <a:r>
              <a:rPr lang="en-US" dirty="0"/>
              <a:t>Before using the rubber gloves, they should be tested for </a:t>
            </a:r>
            <a:r>
              <a:rPr lang="en-US" dirty="0" smtClean="0"/>
              <a:t>leaks.</a:t>
            </a:r>
          </a:p>
          <a:p>
            <a:r>
              <a:rPr lang="en-US" dirty="0" smtClean="0"/>
              <a:t>CAT-III Rated </a:t>
            </a:r>
            <a:r>
              <a:rPr lang="en-US" dirty="0" err="1" smtClean="0"/>
              <a:t>Multimeter</a:t>
            </a:r>
            <a:endParaRPr lang="en-US" dirty="0" smtClean="0"/>
          </a:p>
          <a:p>
            <a:pPr lvl="1"/>
            <a:r>
              <a:rPr lang="en-US" dirty="0"/>
              <a:t>A CAT III-certified digital </a:t>
            </a:r>
            <a:r>
              <a:rPr lang="en-US" dirty="0" err="1"/>
              <a:t>multimeter</a:t>
            </a:r>
            <a:r>
              <a:rPr lang="en-US" dirty="0"/>
              <a:t> (DMM) </a:t>
            </a:r>
            <a:r>
              <a:rPr lang="en-US" dirty="0" smtClean="0"/>
              <a:t>is required </a:t>
            </a:r>
            <a:r>
              <a:rPr lang="en-US" dirty="0"/>
              <a:t>for making measurements on these high-voltage systems.</a:t>
            </a:r>
            <a:endParaRPr lang="en-US" dirty="0" smtClean="0"/>
          </a:p>
          <a:p>
            <a:endParaRPr lang="en-US" dirty="0"/>
          </a:p>
        </p:txBody>
      </p:sp>
    </p:spTree>
    <p:extLst>
      <p:ext uri="{BB962C8B-B14F-4D97-AF65-F5344CB8AC3E}">
        <p14:creationId xmlns:p14="http://schemas.microsoft.com/office/powerpoint/2010/main" val="162365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 </a:t>
            </a:r>
            <a:r>
              <a:rPr lang="en-US" sz="2400" b="0" dirty="0">
                <a:latin typeface="+mj-lt"/>
              </a:rPr>
              <a:t>The glove rating and the date of the last test should </a:t>
            </a:r>
            <a:r>
              <a:rPr lang="en-US" sz="2400" b="0" dirty="0" smtClean="0">
                <a:latin typeface="+mj-lt"/>
              </a:rPr>
              <a:t>be stamped </a:t>
            </a:r>
            <a:r>
              <a:rPr lang="en-US" sz="2400" b="0" dirty="0">
                <a:latin typeface="+mj-lt"/>
              </a:rPr>
              <a:t>on the glove cuff.</a:t>
            </a:r>
            <a:endParaRPr lang="en-US" sz="2400" dirty="0">
              <a:latin typeface="+mj-lt"/>
            </a:endParaRPr>
          </a:p>
        </p:txBody>
      </p:sp>
      <p:pic>
        <p:nvPicPr>
          <p:cNvPr id="3" name="Picture 2" descr="A photo shows a rating and a date on the cuff of the glove. The glove rating reads ANSI slash ASTM class 0, D120 type 1, max use volt 1000V AC. The date on the glove reads Jun 14 200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5133" y="1794933"/>
            <a:ext cx="6560738" cy="434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7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4.</a:t>
            </a:r>
            <a:r>
              <a:rPr lang="en-US" sz="2400" b="0" dirty="0">
                <a:latin typeface="+mj-lt"/>
              </a:rPr>
              <a:t> Start with a visual inspection of the glove </a:t>
            </a:r>
            <a:r>
              <a:rPr lang="en-US" sz="2400" b="0" dirty="0" smtClean="0">
                <a:latin typeface="+mj-lt"/>
              </a:rPr>
              <a:t>fingertips, making </a:t>
            </a:r>
            <a:r>
              <a:rPr lang="en-US" sz="2400" b="0" dirty="0">
                <a:latin typeface="+mj-lt"/>
              </a:rPr>
              <a:t>sure that no cuts or other damage is present.</a:t>
            </a:r>
            <a:r>
              <a:rPr lang="en-US" sz="2400" dirty="0" smtClean="0">
                <a:latin typeface="+mj-lt"/>
              </a:rPr>
              <a:t> </a:t>
            </a:r>
            <a:endParaRPr lang="en-US" sz="2400" dirty="0">
              <a:latin typeface="+mj-lt"/>
            </a:endParaRPr>
          </a:p>
        </p:txBody>
      </p:sp>
      <p:pic>
        <p:nvPicPr>
          <p:cNvPr id="3" name="Picture 2" descr="A photo shows the fingertips of a rubber glo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4052" y="1761068"/>
            <a:ext cx="6662900" cy="441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2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 </a:t>
            </a:r>
            <a:r>
              <a:rPr lang="en-US" b="0" dirty="0">
                <a:latin typeface="+mj-lt"/>
              </a:rPr>
              <a:t>The damage on this glove was easily detected with </a:t>
            </a:r>
            <a:r>
              <a:rPr lang="en-US" b="0" dirty="0" smtClean="0">
                <a:latin typeface="+mj-lt"/>
              </a:rPr>
              <a:t>a simple </a:t>
            </a:r>
            <a:r>
              <a:rPr lang="en-US" b="0" dirty="0">
                <a:latin typeface="+mj-lt"/>
              </a:rPr>
              <a:t>visual inspection. Note that the rubber </a:t>
            </a:r>
            <a:r>
              <a:rPr lang="en-US" b="0" dirty="0" smtClean="0">
                <a:latin typeface="+mj-lt"/>
              </a:rPr>
              <a:t>glove material </a:t>
            </a:r>
            <a:r>
              <a:rPr lang="en-US" b="0" dirty="0">
                <a:latin typeface="+mj-lt"/>
              </a:rPr>
              <a:t>can be damaged by petroleum </a:t>
            </a:r>
            <a:r>
              <a:rPr lang="en-US" b="0" dirty="0" smtClean="0">
                <a:latin typeface="+mj-lt"/>
              </a:rPr>
              <a:t>products, detergents, certain </a:t>
            </a:r>
            <a:r>
              <a:rPr lang="en-US" b="0" dirty="0">
                <a:latin typeface="+mj-lt"/>
              </a:rPr>
              <a:t>hand soaps, and talcum powder</a:t>
            </a:r>
            <a:r>
              <a:rPr lang="en-US" b="0" dirty="0"/>
              <a:t>.</a:t>
            </a:r>
            <a:endParaRPr lang="en-US" dirty="0"/>
          </a:p>
        </p:txBody>
      </p:sp>
      <p:pic>
        <p:nvPicPr>
          <p:cNvPr id="3" name="Picture 2" descr="A photo shows a hole in one fingertip of a rubber glo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3867" y="1807353"/>
            <a:ext cx="6523270" cy="432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1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a:t>
            </a:r>
            <a:r>
              <a:rPr lang="en-US" dirty="0" smtClean="0">
                <a:latin typeface="+mj-lt"/>
              </a:rPr>
              <a:t>.</a:t>
            </a:r>
            <a:r>
              <a:rPr lang="en-US" b="0" dirty="0">
                <a:latin typeface="+mj-lt"/>
              </a:rPr>
              <a:t> Manually inflate the glove to inspect for pinhole </a:t>
            </a:r>
            <a:r>
              <a:rPr lang="en-US" b="0" dirty="0" smtClean="0">
                <a:latin typeface="+mj-lt"/>
              </a:rPr>
              <a:t>leaks. Starting </a:t>
            </a:r>
            <a:r>
              <a:rPr lang="en-US" b="0" dirty="0">
                <a:latin typeface="+mj-lt"/>
              </a:rPr>
              <a:t>at the cuff, roll up the glove and trap air at </a:t>
            </a:r>
            <a:r>
              <a:rPr lang="en-US" b="0" dirty="0" smtClean="0">
                <a:latin typeface="+mj-lt"/>
              </a:rPr>
              <a:t>the finger </a:t>
            </a:r>
            <a:r>
              <a:rPr lang="en-US" b="0" dirty="0">
                <a:latin typeface="+mj-lt"/>
              </a:rPr>
              <a:t>end. Listen and watch carefully for deflation of </a:t>
            </a:r>
            <a:r>
              <a:rPr lang="en-US" b="0" dirty="0" smtClean="0">
                <a:latin typeface="+mj-lt"/>
              </a:rPr>
              <a:t>the glove</a:t>
            </a:r>
            <a:r>
              <a:rPr lang="en-US" b="0" dirty="0">
                <a:latin typeface="+mj-lt"/>
              </a:rPr>
              <a:t>. If a leak is detected, the glove must be discarded.</a:t>
            </a:r>
            <a:r>
              <a:rPr lang="en-US" dirty="0" smtClean="0">
                <a:latin typeface="+mj-lt"/>
              </a:rPr>
              <a:t> </a:t>
            </a:r>
            <a:endParaRPr lang="en-US" dirty="0">
              <a:latin typeface="+mj-lt"/>
            </a:endParaRPr>
          </a:p>
        </p:txBody>
      </p:sp>
      <p:pic>
        <p:nvPicPr>
          <p:cNvPr id="3" name="Picture 2" descr="A photo shows a glove, rolled halfway from the open end and with the lower portion of the glove infl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3445" y="1820334"/>
            <a:ext cx="6484114" cy="429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96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7. </a:t>
            </a:r>
            <a:r>
              <a:rPr lang="en-US" b="0" dirty="0">
                <a:latin typeface="+mj-lt"/>
              </a:rPr>
              <a:t>Petroleum on the leather protector’s surfaces </a:t>
            </a:r>
            <a:r>
              <a:rPr lang="en-US" b="0" dirty="0" smtClean="0">
                <a:latin typeface="+mj-lt"/>
              </a:rPr>
              <a:t>damages the </a:t>
            </a:r>
            <a:r>
              <a:rPr lang="en-US" b="0" dirty="0">
                <a:latin typeface="+mj-lt"/>
              </a:rPr>
              <a:t>rubber glove underneath.</a:t>
            </a:r>
            <a:endParaRPr lang="en-US" dirty="0">
              <a:latin typeface="+mj-lt"/>
            </a:endParaRPr>
          </a:p>
        </p:txBody>
      </p:sp>
      <p:pic>
        <p:nvPicPr>
          <p:cNvPr id="3" name="Picture 2" descr="A photo shows the fingertips of a leather protector glo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0675" y="1811867"/>
            <a:ext cx="6509654" cy="431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5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8. </a:t>
            </a:r>
            <a:r>
              <a:rPr lang="en-US" b="0" dirty="0">
                <a:latin typeface="+mj-lt"/>
              </a:rPr>
              <a:t>Glove powder (glove dust) should be used to </a:t>
            </a:r>
            <a:r>
              <a:rPr lang="en-US" b="0" dirty="0" smtClean="0">
                <a:latin typeface="+mj-lt"/>
              </a:rPr>
              <a:t>absorb moisture </a:t>
            </a:r>
            <a:r>
              <a:rPr lang="en-US" b="0" dirty="0">
                <a:latin typeface="+mj-lt"/>
              </a:rPr>
              <a:t>and reduce friction.</a:t>
            </a:r>
            <a:endParaRPr lang="en-US" dirty="0">
              <a:latin typeface="+mj-lt"/>
            </a:endParaRPr>
          </a:p>
        </p:txBody>
      </p:sp>
      <p:pic>
        <p:nvPicPr>
          <p:cNvPr id="3" name="Picture 2" descr="A photo shows a glove powder contai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3067" y="1773673"/>
            <a:ext cx="6624870" cy="439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0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9</a:t>
            </a:r>
            <a:r>
              <a:rPr lang="en-US" dirty="0" smtClean="0">
                <a:latin typeface="+mj-lt"/>
              </a:rPr>
              <a:t>.</a:t>
            </a:r>
            <a:r>
              <a:rPr lang="en-US" b="0" dirty="0">
                <a:latin typeface="+mj-lt"/>
              </a:rPr>
              <a:t> Put on the gloves and tighten the straps on the back </a:t>
            </a:r>
            <a:r>
              <a:rPr lang="en-US" b="0" dirty="0" smtClean="0">
                <a:latin typeface="+mj-lt"/>
              </a:rPr>
              <a:t>of the </a:t>
            </a:r>
            <a:r>
              <a:rPr lang="en-US" b="0" dirty="0">
                <a:latin typeface="+mj-lt"/>
              </a:rPr>
              <a:t>leather protectors.</a:t>
            </a:r>
            <a:r>
              <a:rPr lang="en-US" dirty="0" smtClean="0">
                <a:latin typeface="+mj-lt"/>
              </a:rPr>
              <a:t> </a:t>
            </a:r>
            <a:endParaRPr lang="en-US" dirty="0">
              <a:latin typeface="+mj-lt"/>
            </a:endParaRPr>
          </a:p>
        </p:txBody>
      </p:sp>
      <p:pic>
        <p:nvPicPr>
          <p:cNvPr id="3" name="Picture 2" descr="A photo shows a tightened strap of a leather glove over a rubber glo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5135" y="1794934"/>
            <a:ext cx="6560734" cy="434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3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 </a:t>
            </a:r>
            <a:r>
              <a:rPr lang="en-US" b="0" dirty="0">
                <a:latin typeface="+mj-lt"/>
              </a:rPr>
              <a:t>Technicians MUST wear HV gloves and </a:t>
            </a:r>
            <a:r>
              <a:rPr lang="en-US" b="0" dirty="0" smtClean="0">
                <a:latin typeface="+mj-lt"/>
              </a:rPr>
              <a:t>leather protectors </a:t>
            </a:r>
            <a:r>
              <a:rPr lang="en-US" b="0" dirty="0">
                <a:latin typeface="+mj-lt"/>
              </a:rPr>
              <a:t>whenever working around </a:t>
            </a:r>
            <a:r>
              <a:rPr lang="en-US" b="0" dirty="0" smtClean="0">
                <a:latin typeface="+mj-lt"/>
              </a:rPr>
              <a:t>the high-voltage </a:t>
            </a:r>
            <a:r>
              <a:rPr lang="en-US" b="0" dirty="0">
                <a:latin typeface="+mj-lt"/>
              </a:rPr>
              <a:t>areas of a hybrid electric vehicle.</a:t>
            </a:r>
            <a:endParaRPr lang="en-US" dirty="0">
              <a:latin typeface="+mj-lt"/>
            </a:endParaRPr>
          </a:p>
        </p:txBody>
      </p:sp>
      <p:pic>
        <p:nvPicPr>
          <p:cNvPr id="3" name="Picture 2" descr="A photo shows a technician wearing gloves checking a hybrid electric vehicle’s electrical compone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3133" y="1846645"/>
            <a:ext cx="6404738" cy="424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11</a:t>
            </a:r>
            <a:r>
              <a:rPr lang="en-US" dirty="0" smtClean="0">
                <a:latin typeface="+mj-lt"/>
              </a:rPr>
              <a:t>.</a:t>
            </a:r>
            <a:r>
              <a:rPr lang="en-US" b="0" dirty="0">
                <a:latin typeface="+mj-lt"/>
              </a:rPr>
              <a:t> HV gloves and leather protectors should be </a:t>
            </a:r>
            <a:r>
              <a:rPr lang="en-US" b="0" dirty="0" smtClean="0">
                <a:latin typeface="+mj-lt"/>
              </a:rPr>
              <a:t>placed in </a:t>
            </a:r>
            <a:r>
              <a:rPr lang="en-US" b="0" dirty="0">
                <a:latin typeface="+mj-lt"/>
              </a:rPr>
              <a:t>a canvas storage bag when not in use. Note </a:t>
            </a:r>
            <a:r>
              <a:rPr lang="en-US" b="0" dirty="0" smtClean="0">
                <a:latin typeface="+mj-lt"/>
              </a:rPr>
              <a:t>the ventilation </a:t>
            </a:r>
            <a:r>
              <a:rPr lang="en-US" b="0" dirty="0">
                <a:latin typeface="+mj-lt"/>
              </a:rPr>
              <a:t>hole at the bottom of this bag.</a:t>
            </a:r>
            <a:r>
              <a:rPr lang="en-US" dirty="0" smtClean="0">
                <a:latin typeface="+mj-lt"/>
              </a:rPr>
              <a:t> </a:t>
            </a:r>
            <a:endParaRPr lang="en-US" dirty="0">
              <a:latin typeface="+mj-lt"/>
            </a:endParaRPr>
          </a:p>
        </p:txBody>
      </p:sp>
      <p:pic>
        <p:nvPicPr>
          <p:cNvPr id="3" name="Picture 2" descr="A photo shows a canvas bag with a message that reads “always wear your gloves”. The bag has a ventilation hole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9596" y="1778000"/>
            <a:ext cx="6611812" cy="438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 </a:t>
            </a:r>
            <a:r>
              <a:rPr lang="en-US" b="0" dirty="0">
                <a:latin typeface="+mj-lt"/>
              </a:rPr>
              <a:t>Make sure that the rubber gloves are not </a:t>
            </a:r>
            <a:r>
              <a:rPr lang="en-US" b="0" dirty="0" smtClean="0">
                <a:latin typeface="+mj-lt"/>
              </a:rPr>
              <a:t>folded when </a:t>
            </a:r>
            <a:r>
              <a:rPr lang="en-US" b="0" dirty="0">
                <a:latin typeface="+mj-lt"/>
              </a:rPr>
              <a:t>placed in the canvas bag. Folding </a:t>
            </a:r>
            <a:r>
              <a:rPr lang="en-US" b="0" dirty="0" smtClean="0">
                <a:latin typeface="+mj-lt"/>
              </a:rPr>
              <a:t>increases mechanical </a:t>
            </a:r>
            <a:r>
              <a:rPr lang="en-US" b="0" dirty="0">
                <a:latin typeface="+mj-lt"/>
              </a:rPr>
              <a:t>stress on the rubber and can lead </a:t>
            </a:r>
            <a:r>
              <a:rPr lang="en-US" b="0" dirty="0" smtClean="0">
                <a:latin typeface="+mj-lt"/>
              </a:rPr>
              <a:t>to premature </a:t>
            </a:r>
            <a:r>
              <a:rPr lang="en-US" b="0" dirty="0">
                <a:latin typeface="+mj-lt"/>
              </a:rPr>
              <a:t>failure of the glove material.</a:t>
            </a:r>
            <a:endParaRPr lang="en-US" dirty="0">
              <a:latin typeface="+mj-lt"/>
            </a:endParaRPr>
          </a:p>
        </p:txBody>
      </p:sp>
      <p:pic>
        <p:nvPicPr>
          <p:cNvPr id="3" name="Picture 2" descr="A photo shows a canvas bag with rubber gloves inside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7908" y="1803400"/>
            <a:ext cx="6535188" cy="433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7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HIGH VOLTAGE-SAFETY </a:t>
            </a:r>
            <a:r>
              <a:rPr lang="en-US" dirty="0" smtClean="0">
                <a:latin typeface="+mj-lt"/>
              </a:rPr>
              <a:t>EQUIPMENT (2 OF 2)</a:t>
            </a:r>
            <a:endParaRPr lang="en-US" dirty="0">
              <a:latin typeface="+mj-lt"/>
            </a:endParaRPr>
          </a:p>
        </p:txBody>
      </p:sp>
      <p:sp>
        <p:nvSpPr>
          <p:cNvPr id="3" name="Content Placeholder 2"/>
          <p:cNvSpPr>
            <a:spLocks noGrp="1"/>
          </p:cNvSpPr>
          <p:nvPr>
            <p:ph idx="1"/>
          </p:nvPr>
        </p:nvSpPr>
        <p:spPr/>
        <p:txBody>
          <a:bodyPr/>
          <a:lstStyle/>
          <a:p>
            <a:r>
              <a:rPr lang="en-US" dirty="0" smtClean="0"/>
              <a:t>Eye Protection</a:t>
            </a:r>
          </a:p>
          <a:p>
            <a:pPr lvl="1"/>
            <a:r>
              <a:rPr lang="en-US" dirty="0"/>
              <a:t>Eye protection should be worn when </a:t>
            </a:r>
            <a:r>
              <a:rPr lang="en-US" dirty="0" smtClean="0"/>
              <a:t>testing for </a:t>
            </a:r>
            <a:r>
              <a:rPr lang="en-US" dirty="0"/>
              <a:t>HV, which is considered by many experts to be over 60 volts</a:t>
            </a:r>
            <a:r>
              <a:rPr lang="en-US" dirty="0" smtClean="0"/>
              <a:t>.</a:t>
            </a:r>
          </a:p>
          <a:p>
            <a:r>
              <a:rPr lang="en-US" dirty="0" smtClean="0"/>
              <a:t>Safety Cones</a:t>
            </a:r>
          </a:p>
          <a:p>
            <a:pPr lvl="1"/>
            <a:r>
              <a:rPr lang="en-US" dirty="0"/>
              <a:t>Ford requires that cones be placed at the </a:t>
            </a:r>
            <a:r>
              <a:rPr lang="en-US" dirty="0" smtClean="0"/>
              <a:t>four corners </a:t>
            </a:r>
            <a:r>
              <a:rPr lang="en-US" dirty="0"/>
              <a:t>of any hybrid electric vehicle when service work on </a:t>
            </a:r>
            <a:r>
              <a:rPr lang="en-US" dirty="0" smtClean="0"/>
              <a:t>the HV </a:t>
            </a:r>
            <a:r>
              <a:rPr lang="en-US" dirty="0"/>
              <a:t>system is being performed</a:t>
            </a:r>
            <a:r>
              <a:rPr lang="en-US" dirty="0" smtClean="0"/>
              <a:t>.</a:t>
            </a:r>
          </a:p>
          <a:p>
            <a:r>
              <a:rPr lang="en-US" dirty="0" smtClean="0"/>
              <a:t>Fiberglass Pole</a:t>
            </a:r>
          </a:p>
          <a:p>
            <a:pPr lvl="1"/>
            <a:r>
              <a:rPr lang="en-US" dirty="0" smtClean="0"/>
              <a:t>A ten-foot insulated pole used to rescue a shock victim. </a:t>
            </a:r>
            <a:endParaRPr lang="en-US" dirty="0"/>
          </a:p>
        </p:txBody>
      </p:sp>
    </p:spTree>
    <p:extLst>
      <p:ext uri="{BB962C8B-B14F-4D97-AF65-F5344CB8AC3E}">
        <p14:creationId xmlns:p14="http://schemas.microsoft.com/office/powerpoint/2010/main" val="162580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94.1 </a:t>
            </a:r>
            <a:r>
              <a:rPr lang="en-IN" sz="2000" dirty="0">
                <a:latin typeface="Arial (Headings)"/>
              </a:rPr>
              <a:t>Appropriate personal protective equipment (PPE) must be worn whenever working on or around a hybrid vehicle high-voltage system, including high-voltage gloves with protective leather gloves to protect the rubber from being cut or pierced</a:t>
            </a:r>
            <a:endParaRPr lang="en-US" sz="2000" dirty="0"/>
          </a:p>
        </p:txBody>
      </p:sp>
      <p:pic>
        <p:nvPicPr>
          <p:cNvPr id="5" name="Picture 2" descr="A photo shows a high-voltage hand gloves with protective leather gloves on top of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0278" y="1905000"/>
            <a:ext cx="5504922" cy="414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94.2 </a:t>
            </a:r>
            <a:r>
              <a:rPr lang="en-IN" sz="2000" dirty="0">
                <a:latin typeface="Arial (Headings)"/>
              </a:rPr>
              <a:t>Whenever working around the high-voltage circuit, it is recommended that one hand be kept in a pocket to prevent the possibility of a high-voltage shock passing through the body</a:t>
            </a:r>
            <a:endParaRPr lang="en-US" sz="2000" dirty="0">
              <a:latin typeface="+mj-lt"/>
            </a:endParaRPr>
          </a:p>
        </p:txBody>
      </p:sp>
      <p:pic>
        <p:nvPicPr>
          <p:cNvPr id="6" name="Picture 2" descr="A photo shows a hand with protective gloves holding a wire connected to a HV batte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3096" y="1981200"/>
            <a:ext cx="5343564" cy="400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94.3 </a:t>
            </a:r>
            <a:r>
              <a:rPr lang="en-IN" sz="2800" dirty="0">
                <a:latin typeface="Arial (Headings)"/>
              </a:rPr>
              <a:t>Checking rubber lineman’s gloves for pinhole leaks</a:t>
            </a:r>
            <a:endParaRPr lang="en-US" sz="2800" dirty="0">
              <a:latin typeface="+mj-lt"/>
            </a:endParaRPr>
          </a:p>
        </p:txBody>
      </p:sp>
      <p:pic>
        <p:nvPicPr>
          <p:cNvPr id="4" name="Picture 2" descr="A photo shows a glove, rolled halfway from the open end and with the lower portion of the glove infl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3241" y="1727179"/>
            <a:ext cx="5960584" cy="447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493</TotalTime>
  <Words>1936</Words>
  <Application>Microsoft Office PowerPoint</Application>
  <PresentationFormat>On-screen Show (4:3)</PresentationFormat>
  <Paragraphs>153</Paragraphs>
  <Slides>60</Slides>
  <Notes>0</Notes>
  <HiddenSlides>0</HiddenSlides>
  <MMClips>0</MMClips>
  <ScaleCrop>false</ScaleCrop>
  <HeadingPairs>
    <vt:vector size="4" baseType="variant">
      <vt:variant>
        <vt:lpstr>Theme</vt:lpstr>
      </vt:variant>
      <vt:variant>
        <vt:i4>6</vt:i4>
      </vt:variant>
      <vt:variant>
        <vt:lpstr>Slide Titles</vt:lpstr>
      </vt:variant>
      <vt:variant>
        <vt:i4>60</vt:i4>
      </vt:variant>
    </vt:vector>
  </HeadingPairs>
  <TitlesOfParts>
    <vt:vector size="6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HIGH-VOLTAGE SAFETY</vt:lpstr>
      <vt:lpstr>HIGH VOLTAGE-SAFETY EQUIPMENT (1 OF 2)</vt:lpstr>
      <vt:lpstr>HIGH VOLTAGE-SAFETY EQUIPMENT (2 OF 2)</vt:lpstr>
      <vt:lpstr>Figure 94.1 Appropriate personal protective equipment (PPE) must be worn whenever working on or around a hybrid vehicle high-voltage system, including high-voltage gloves with protective leather gloves to protect the rubber from being cut or pierced</vt:lpstr>
      <vt:lpstr>Figure 94.2 Whenever working around the high-voltage circuit, it is recommended that one hand be kept in a pocket to prevent the possibility of a high-voltage shock passing through the body</vt:lpstr>
      <vt:lpstr>Figure 94.3 Checking rubber lineman’s gloves for pinhole leaks</vt:lpstr>
      <vt:lpstr>QUESTION 1: ?</vt:lpstr>
      <vt:lpstr>ANSWER 1:</vt:lpstr>
      <vt:lpstr>FREQUENTLY ASKED QUESTION</vt:lpstr>
      <vt:lpstr>Figure 94.4 Be sure to only use a meter that is CAT III-rated when taking electrical voltage measurements on a hybrid electric or electric vehicle.</vt:lpstr>
      <vt:lpstr>Figure 94.5 The meter leads should also be CAT III-rated when checking voltages on a hybrid electric vehicle</vt:lpstr>
      <vt:lpstr>SAFETY INTERLOCK SYSTEM</vt:lpstr>
      <vt:lpstr>Figure 94.6 The HV disconnect plug has two small terminals used to signal the HV controller that the safety/service plug has been removed.</vt:lpstr>
      <vt:lpstr>LOSS OF ISOLATION TEST</vt:lpstr>
      <vt:lpstr>Figure 94.7 An insulation tester showing where the meter leads should be attached and where to select the voltage level to be used to test the insulation (usually 1,000 volts). The resistance between the insulated HV circuit and ground should be higher than one million ohms (1.0 to 2.2 MΩ)</vt:lpstr>
      <vt:lpstr>QUESTION 2: ?</vt:lpstr>
      <vt:lpstr>ANSWER 2:</vt:lpstr>
      <vt:lpstr>ELECTRIC SHOCK POTENTIAL</vt:lpstr>
      <vt:lpstr>Tech Tip </vt:lpstr>
      <vt:lpstr>Figure 94.8 The Ford Escape Hybrid instrument panel showing the vehicle in park and the tachometer on “EV” instead of 0 RPM. This means that the gasoline engine could start at any time, depending on the state of charge of the high-voltage batteries and other factors</vt:lpstr>
      <vt:lpstr>FREQUENTLY ASKED QUESTION</vt:lpstr>
      <vt:lpstr>Figure 94.9 To enter the inspection mode, select this feature on a scan tool and follow the on-screen procedure</vt:lpstr>
      <vt:lpstr>DE-POWERING THE HIGH-VOLTAGE SYSTEM</vt:lpstr>
      <vt:lpstr>COLLISION AND REPAIR INDUSTRY ISSUES</vt:lpstr>
      <vt:lpstr>Figure 94.10 Jump starting a 2001–2003 Toyota Prius using a 12-volt supply to boost the 12-volt auxiliary battery in the trunk</vt:lpstr>
      <vt:lpstr>Figure 94.11 The underhood 12-volt jump-start terminal on this 2014 Toyota Prius has a red plastic cover with a “+” sign. The positive booster cable clamp attaches directly to the vertical metal bracket.</vt:lpstr>
      <vt:lpstr>MOVING AND TOWING A HYBRID</vt:lpstr>
      <vt:lpstr>Figure 94.12 Using a warning cover over the steering wheel helps others realize that work is being performed on the high-voltage system and that no one is to attempt to start or move the vehicle.</vt:lpstr>
      <vt:lpstr>Figure 94.13 A lock box is a safe location to keep the ignition keys of a hybrid electric vehicle while it is being serviced.</vt:lpstr>
      <vt:lpstr>REMOVING THE HIGH-VOLTAGE BATTERY</vt:lpstr>
      <vt:lpstr>Figure 94.14 Insulated tools, such as this socket set, provide an additional margin of safety to the service technician when working around high-voltage components and systems.</vt:lpstr>
      <vt:lpstr>Figure 94.15 The high-voltage wiring on this Honda hybrid is colored orange for easy identification</vt:lpstr>
      <vt:lpstr>QUESTION 3: ?</vt:lpstr>
      <vt:lpstr>ANSWER 3:</vt:lpstr>
      <vt:lpstr>ROUTINE SERVICE PROCEDURES (1 OF 4)</vt:lpstr>
      <vt:lpstr>ROUTINE SERVICE PROCEDURES (2 OF 4)</vt:lpstr>
      <vt:lpstr>ROUTINE SERVICE PROCEDURES (3 OF 4)</vt:lpstr>
      <vt:lpstr>ROUTINE SERVICE PROCEDURES (4 OF 4)</vt:lpstr>
      <vt:lpstr>Figure 94.16 A scan tool display showing two hybrid-related faults in this Ford Escape hybrid</vt:lpstr>
      <vt:lpstr>Figure 94.17 Always use the specified viscosity of oil in a hybrid electric vehicle, not only for best fuel economy, but also because of the need for fast lubrication because of the engine (idle) stop feature</vt:lpstr>
      <vt:lpstr>FREQUENTLY ASKED QUESTION</vt:lpstr>
      <vt:lpstr>Figure 94.18 The radiation emitted from a hybrid electric vehicle is very low, as shown being measured in units of milligauss</vt:lpstr>
      <vt:lpstr>Figure 94.19 This 12-volt battery under the hood on a Ford Fusion hybrid is a flooded-cell-type auxiliary battery</vt:lpstr>
      <vt:lpstr>HV GLOVE USE</vt:lpstr>
      <vt:lpstr>1. The cuff of the rubber glove should extend at least ½ inch beyond the cuff of the leather protector.</vt:lpstr>
      <vt:lpstr>2. To determine correct glove size, use a soft tape to measure around the palm of the hand. A measurement of 9 inches corresponds with a glove size of 9. </vt:lpstr>
      <vt:lpstr>3. The glove rating and the date of the last test should be stamped on the glove cuff.</vt:lpstr>
      <vt:lpstr>4. Start with a visual inspection of the glove fingertips, making sure that no cuts or other damage is present. </vt:lpstr>
      <vt:lpstr>5. The damage on this glove was easily detected with a simple visual inspection. Note that the rubber glove material can be damaged by petroleum products, detergents, certain hand soaps, and talcum powder.</vt:lpstr>
      <vt:lpstr>6. Manually inflate the glove to inspect for pinhole leaks. Starting at the cuff, roll up the glove and trap air at the finger end. Listen and watch carefully for deflation of the glove. If a leak is detected, the glove must be discarded. </vt:lpstr>
      <vt:lpstr>7. Petroleum on the leather protector’s surfaces damages the rubber glove underneath.</vt:lpstr>
      <vt:lpstr>8. Glove powder (glove dust) should be used to absorb moisture and reduce friction.</vt:lpstr>
      <vt:lpstr>9. Put on the gloves and tighten the straps on the back of the leather protectors. </vt:lpstr>
      <vt:lpstr>10. Technicians MUST wear HV gloves and leather protectors whenever working around the high-voltage areas of a hybrid electric vehicle.</vt:lpstr>
      <vt:lpstr>11. HV gloves and leather protectors should be placed in a canvas storage bag when not in use. Note the ventilation hole at the bottom of this bag. </vt:lpstr>
      <vt:lpstr>12. Make sure that the rubber gloves are not folded when placed in the canvas bag. Folding increases mechanical stress on the rubber and can lead to premature failure of the glove material.</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Chapter94</dc:title>
  <dc:creator>Curt &amp; Tammy</dc:creator>
  <cp:lastModifiedBy>Curt &amp; Tammy</cp:lastModifiedBy>
  <cp:revision>60</cp:revision>
  <dcterms:created xsi:type="dcterms:W3CDTF">2018-09-25T19:30:15Z</dcterms:created>
  <dcterms:modified xsi:type="dcterms:W3CDTF">2019-06-28T16:42:16Z</dcterms:modified>
</cp:coreProperties>
</file>