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697" r:id="rId4"/>
    <p:sldMasterId id="2147483709" r:id="rId5"/>
  </p:sldMasterIdLst>
  <p:sldIdLst>
    <p:sldId id="257" r:id="rId6"/>
    <p:sldId id="259" r:id="rId7"/>
    <p:sldId id="262" r:id="rId8"/>
    <p:sldId id="332" r:id="rId9"/>
    <p:sldId id="333" r:id="rId10"/>
    <p:sldId id="315" r:id="rId11"/>
    <p:sldId id="316" r:id="rId12"/>
    <p:sldId id="317" r:id="rId13"/>
    <p:sldId id="270" r:id="rId14"/>
    <p:sldId id="318" r:id="rId15"/>
    <p:sldId id="267" r:id="rId16"/>
    <p:sldId id="268" r:id="rId17"/>
    <p:sldId id="334" r:id="rId18"/>
    <p:sldId id="335" r:id="rId19"/>
    <p:sldId id="336" r:id="rId20"/>
    <p:sldId id="286" r:id="rId21"/>
    <p:sldId id="287" r:id="rId22"/>
    <p:sldId id="337" r:id="rId23"/>
    <p:sldId id="319" r:id="rId24"/>
    <p:sldId id="326" r:id="rId25"/>
    <p:sldId id="327" r:id="rId26"/>
    <p:sldId id="328" r:id="rId27"/>
    <p:sldId id="329" r:id="rId28"/>
    <p:sldId id="330" r:id="rId29"/>
    <p:sldId id="274" r:id="rId30"/>
    <p:sldId id="331" r:id="rId31"/>
    <p:sldId id="299" r:id="rId32"/>
    <p:sldId id="300" r:id="rId33"/>
    <p:sldId id="32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93</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Electric and Plug-In Hybrid Electric Vehicles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Arial (Headings)"/>
              </a:rPr>
              <a:t>Figure 93.3 </a:t>
            </a:r>
            <a:r>
              <a:rPr lang="en-IN" sz="2000" dirty="0">
                <a:latin typeface="Arial (Headings)"/>
              </a:rPr>
              <a:t>(b) A typical SAE J1772 charging station that is in a designated electric vehicle parking location, which is often in a premiere location to encourage use of electric and plug-in electric vehicles</a:t>
            </a:r>
            <a:endParaRPr lang="en-US" sz="2000" dirty="0">
              <a:latin typeface="+mj-lt"/>
            </a:endParaRPr>
          </a:p>
        </p:txBody>
      </p:sp>
      <p:pic>
        <p:nvPicPr>
          <p:cNvPr id="6" name="Picture 2" descr="A photo shows a SAE J1772 charging sta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83223" y="2286000"/>
            <a:ext cx="2560620" cy="3640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is the difference between a HEV and a PHEV?</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solidFill>
                  <a:srgbClr val="000000"/>
                </a:solidFill>
              </a:rPr>
              <a:t>The PHEV is plugged into the grid to charge the battery.</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ELECTRIC VEHICLES (1 OF 3)</a:t>
            </a:r>
            <a:endParaRPr lang="en-US" dirty="0">
              <a:latin typeface="+mj-lt"/>
            </a:endParaRPr>
          </a:p>
        </p:txBody>
      </p:sp>
      <p:sp>
        <p:nvSpPr>
          <p:cNvPr id="3" name="Content Placeholder 2"/>
          <p:cNvSpPr>
            <a:spLocks noGrp="1"/>
          </p:cNvSpPr>
          <p:nvPr>
            <p:ph idx="1"/>
          </p:nvPr>
        </p:nvSpPr>
        <p:spPr/>
        <p:txBody>
          <a:bodyPr/>
          <a:lstStyle/>
          <a:p>
            <a:r>
              <a:rPr lang="en-US" dirty="0" smtClean="0"/>
              <a:t>Principles</a:t>
            </a:r>
          </a:p>
          <a:p>
            <a:pPr lvl="1"/>
            <a:r>
              <a:rPr lang="en-US" dirty="0"/>
              <a:t>An electric vehicle (EV) uses a high-voltage </a:t>
            </a:r>
            <a:r>
              <a:rPr lang="en-US" dirty="0" smtClean="0"/>
              <a:t>battery pack </a:t>
            </a:r>
            <a:r>
              <a:rPr lang="en-US" dirty="0"/>
              <a:t>to supply electrical energy to an electric motor(s) to </a:t>
            </a:r>
            <a:r>
              <a:rPr lang="en-US" dirty="0" smtClean="0"/>
              <a:t>propel the </a:t>
            </a:r>
            <a:r>
              <a:rPr lang="en-US" dirty="0"/>
              <a:t>vehicle under all driving conditions</a:t>
            </a:r>
            <a:r>
              <a:rPr lang="en-US" dirty="0" smtClean="0"/>
              <a:t>.</a:t>
            </a:r>
          </a:p>
          <a:p>
            <a:r>
              <a:rPr lang="en-US" dirty="0" smtClean="0"/>
              <a:t>Cold Weather Concerns</a:t>
            </a:r>
          </a:p>
          <a:p>
            <a:pPr lvl="1"/>
            <a:r>
              <a:rPr lang="en-US" dirty="0"/>
              <a:t>Cold weather is a major disadvantage to the use of </a:t>
            </a:r>
            <a:r>
              <a:rPr lang="en-US" dirty="0" smtClean="0"/>
              <a:t>EVs because it reduces the battery efficiency. Power is also consumed to heat the passenger compartment and the battery.</a:t>
            </a:r>
            <a:endParaRPr lang="en-US" dirty="0"/>
          </a:p>
        </p:txBody>
      </p:sp>
    </p:spTree>
    <p:extLst>
      <p:ext uri="{BB962C8B-B14F-4D97-AF65-F5344CB8AC3E}">
        <p14:creationId xmlns:p14="http://schemas.microsoft.com/office/powerpoint/2010/main" val="941100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ELECTRIC </a:t>
            </a:r>
            <a:r>
              <a:rPr lang="en-US" dirty="0" smtClean="0">
                <a:latin typeface="+mj-lt"/>
              </a:rPr>
              <a:t>VEHICLES (2 OF 3)</a:t>
            </a:r>
            <a:endParaRPr lang="en-US" dirty="0">
              <a:latin typeface="+mj-lt"/>
            </a:endParaRPr>
          </a:p>
        </p:txBody>
      </p:sp>
      <p:sp>
        <p:nvSpPr>
          <p:cNvPr id="3" name="Content Placeholder 2"/>
          <p:cNvSpPr>
            <a:spLocks noGrp="1"/>
          </p:cNvSpPr>
          <p:nvPr>
            <p:ph idx="1"/>
          </p:nvPr>
        </p:nvSpPr>
        <p:spPr/>
        <p:txBody>
          <a:bodyPr/>
          <a:lstStyle/>
          <a:p>
            <a:r>
              <a:rPr lang="en-US" dirty="0" smtClean="0"/>
              <a:t>Hot Weather Concerns</a:t>
            </a:r>
          </a:p>
          <a:p>
            <a:pPr lvl="1"/>
            <a:r>
              <a:rPr lang="en-US" dirty="0"/>
              <a:t>Batteries do not function </a:t>
            </a:r>
            <a:r>
              <a:rPr lang="en-US" dirty="0" smtClean="0"/>
              <a:t>well at </a:t>
            </a:r>
            <a:r>
              <a:rPr lang="en-US" dirty="0"/>
              <a:t>high temperatures, and, therefore, some type of battery </a:t>
            </a:r>
            <a:r>
              <a:rPr lang="en-US" dirty="0" smtClean="0"/>
              <a:t>cooling must </a:t>
            </a:r>
            <a:r>
              <a:rPr lang="en-US" dirty="0"/>
              <a:t>be added to the vehicle to allow for maximum battery performance</a:t>
            </a:r>
            <a:r>
              <a:rPr lang="en-US" dirty="0" smtClean="0"/>
              <a:t>.</a:t>
            </a:r>
          </a:p>
          <a:p>
            <a:r>
              <a:rPr lang="en-US" dirty="0" smtClean="0"/>
              <a:t>Range</a:t>
            </a:r>
          </a:p>
          <a:p>
            <a:pPr lvl="1"/>
            <a:r>
              <a:rPr lang="en-US" dirty="0"/>
              <a:t>The range of an EV depends on many factors, including</a:t>
            </a:r>
            <a:r>
              <a:rPr lang="en-US" dirty="0" smtClean="0"/>
              <a:t>:</a:t>
            </a:r>
          </a:p>
          <a:p>
            <a:pPr lvl="1"/>
            <a:r>
              <a:rPr lang="en-US" dirty="0" smtClean="0"/>
              <a:t>Vehicle weight, battery energy storage capacity, outside temperature, terrain, and use of electrical devices. </a:t>
            </a:r>
            <a:endParaRPr lang="en-US" dirty="0"/>
          </a:p>
        </p:txBody>
      </p:sp>
    </p:spTree>
    <p:extLst>
      <p:ext uri="{BB962C8B-B14F-4D97-AF65-F5344CB8AC3E}">
        <p14:creationId xmlns:p14="http://schemas.microsoft.com/office/powerpoint/2010/main" val="1399533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ELECTRIC </a:t>
            </a:r>
            <a:r>
              <a:rPr lang="en-US" dirty="0" smtClean="0">
                <a:latin typeface="+mj-lt"/>
              </a:rPr>
              <a:t>VEHICLES (3 OF 3)</a:t>
            </a:r>
            <a:endParaRPr lang="en-US" dirty="0">
              <a:latin typeface="+mj-lt"/>
            </a:endParaRPr>
          </a:p>
        </p:txBody>
      </p:sp>
      <p:sp>
        <p:nvSpPr>
          <p:cNvPr id="3" name="Content Placeholder 2"/>
          <p:cNvSpPr>
            <a:spLocks noGrp="1"/>
          </p:cNvSpPr>
          <p:nvPr>
            <p:ph idx="1"/>
          </p:nvPr>
        </p:nvSpPr>
        <p:spPr/>
        <p:txBody>
          <a:bodyPr/>
          <a:lstStyle/>
          <a:p>
            <a:r>
              <a:rPr lang="en-US" dirty="0" smtClean="0"/>
              <a:t>Battery Capacity and Range Examples</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057400"/>
            <a:ext cx="4728399" cy="4313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0995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factors effect the range of an electric vehicle?</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2554545"/>
          </a:xfrm>
          <a:prstGeom prst="rect">
            <a:avLst/>
          </a:prstGeom>
        </p:spPr>
        <p:txBody>
          <a:bodyPr wrap="square">
            <a:spAutoFit/>
          </a:bodyPr>
          <a:lstStyle/>
          <a:p>
            <a:pPr lvl="1"/>
            <a:r>
              <a:rPr lang="en-US" sz="4000" dirty="0"/>
              <a:t>Vehicle weight, battery energy storage capacity, outside temperature, terrain, and use of electrical devices. </a:t>
            </a:r>
            <a:endParaRPr lang="en-US" sz="4000" dirty="0"/>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ELECTRIC </a:t>
            </a:r>
            <a:r>
              <a:rPr lang="en-US" dirty="0" smtClean="0">
                <a:latin typeface="+mj-lt"/>
              </a:rPr>
              <a:t>VEHICLE CHARGING</a:t>
            </a:r>
            <a:endParaRPr lang="en-US" dirty="0">
              <a:latin typeface="+mj-lt"/>
            </a:endParaRPr>
          </a:p>
        </p:txBody>
      </p:sp>
      <p:sp>
        <p:nvSpPr>
          <p:cNvPr id="3" name="Content Placeholder 2"/>
          <p:cNvSpPr>
            <a:spLocks noGrp="1"/>
          </p:cNvSpPr>
          <p:nvPr>
            <p:ph idx="1"/>
          </p:nvPr>
        </p:nvSpPr>
        <p:spPr/>
        <p:txBody>
          <a:bodyPr/>
          <a:lstStyle/>
          <a:p>
            <a:r>
              <a:rPr lang="en-US" sz="2400" dirty="0" smtClean="0"/>
              <a:t>SAE Standard Charger Plug</a:t>
            </a:r>
          </a:p>
          <a:p>
            <a:pPr lvl="1"/>
            <a:r>
              <a:rPr lang="en-US" sz="2000" dirty="0"/>
              <a:t>Most EVs and PHEVs, </a:t>
            </a:r>
            <a:r>
              <a:rPr lang="en-US" sz="2000" dirty="0" smtClean="0"/>
              <a:t>such as </a:t>
            </a:r>
            <a:r>
              <a:rPr lang="en-US" sz="2000" dirty="0"/>
              <a:t>the Chevrolet Volt and Toyota Prius, use a standard charger </a:t>
            </a:r>
            <a:r>
              <a:rPr lang="en-US" sz="2000" dirty="0" smtClean="0"/>
              <a:t>plug. The </a:t>
            </a:r>
            <a:r>
              <a:rPr lang="en-US" sz="2000" dirty="0"/>
              <a:t>standard charger plug meets the specification as designated </a:t>
            </a:r>
            <a:r>
              <a:rPr lang="en-US" sz="2000" dirty="0" smtClean="0"/>
              <a:t>by SAE </a:t>
            </a:r>
            <a:r>
              <a:rPr lang="en-US" sz="2000" dirty="0"/>
              <a:t>standard J1772 (updated in 2009</a:t>
            </a:r>
            <a:r>
              <a:rPr lang="en-US" sz="2000" dirty="0" smtClean="0"/>
              <a:t>)</a:t>
            </a:r>
          </a:p>
          <a:p>
            <a:r>
              <a:rPr lang="en-US" sz="2400" dirty="0" smtClean="0"/>
              <a:t>Charging Levels</a:t>
            </a:r>
          </a:p>
          <a:p>
            <a:pPr lvl="1"/>
            <a:r>
              <a:rPr lang="en-US" sz="2000" dirty="0"/>
              <a:t>Level 1—Level 1 uses 110- to 120-volt standard </a:t>
            </a:r>
            <a:r>
              <a:rPr lang="en-US" sz="2000" dirty="0" smtClean="0"/>
              <a:t>electric outlet </a:t>
            </a:r>
            <a:r>
              <a:rPr lang="en-US" sz="2000" dirty="0"/>
              <a:t>(20-amp circuit</a:t>
            </a:r>
            <a:r>
              <a:rPr lang="en-US" sz="2000" dirty="0" smtClean="0"/>
              <a:t>).</a:t>
            </a:r>
          </a:p>
          <a:p>
            <a:pPr lvl="1"/>
            <a:r>
              <a:rPr lang="en-US" sz="2000" dirty="0"/>
              <a:t>Level 2—Level 2 chargers use 220 to 240 volts to </a:t>
            </a:r>
            <a:r>
              <a:rPr lang="en-US" sz="2000" dirty="0" smtClean="0"/>
              <a:t>charge the vehicle.</a:t>
            </a:r>
          </a:p>
          <a:p>
            <a:pPr lvl="1"/>
            <a:r>
              <a:rPr lang="en-US" sz="2000" dirty="0"/>
              <a:t>Level 3—Level 3 charging stations use 440 volts and can </a:t>
            </a:r>
            <a:r>
              <a:rPr lang="en-US" sz="2000" dirty="0" smtClean="0"/>
              <a:t>charge most </a:t>
            </a:r>
            <a:r>
              <a:rPr lang="en-US" sz="2000" dirty="0"/>
              <a:t>electric vehicles to 80% charge in less than 30 minutes.</a:t>
            </a:r>
            <a:endParaRPr lang="en-US" sz="2000" dirty="0"/>
          </a:p>
        </p:txBody>
      </p:sp>
    </p:spTree>
    <p:extLst>
      <p:ext uri="{BB962C8B-B14F-4D97-AF65-F5344CB8AC3E}">
        <p14:creationId xmlns:p14="http://schemas.microsoft.com/office/powerpoint/2010/main" val="3645560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Arial (Headings)"/>
              </a:rPr>
              <a:t>Figure 93.4 </a:t>
            </a:r>
            <a:r>
              <a:rPr lang="en-IN" sz="2000" dirty="0">
                <a:latin typeface="Arial (Headings)"/>
              </a:rPr>
              <a:t>The SAE J1772 plug is used on most electric and plug-in hybrid electric vehicles and is designed to work with Level 1 (110–120 volt) and Level 2 (220–240 volt) charging</a:t>
            </a:r>
            <a:endParaRPr lang="en-US" sz="2000" dirty="0">
              <a:latin typeface="+mj-lt"/>
            </a:endParaRPr>
          </a:p>
        </p:txBody>
      </p:sp>
      <p:pic>
        <p:nvPicPr>
          <p:cNvPr id="6" name="Picture 2" descr="A photo shows a SAE J1772 plug with AC Line 1, AC line 2, safety (proximity detection), ground, and control pilot terminals on i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17061" y="2082591"/>
            <a:ext cx="5290138" cy="3967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93.1</a:t>
            </a:r>
            <a:r>
              <a:rPr lang="en-US" dirty="0" smtClean="0"/>
              <a:t> </a:t>
            </a:r>
            <a:r>
              <a:rPr lang="en-US" dirty="0"/>
              <a:t>Identify a plug-in hybrid electric vehicle (PHEV) and </a:t>
            </a:r>
            <a:r>
              <a:rPr lang="en-US" dirty="0" smtClean="0"/>
              <a:t>explain how </a:t>
            </a:r>
            <a:r>
              <a:rPr lang="en-US" dirty="0"/>
              <a:t>the high-voltage battery is recharged</a:t>
            </a:r>
            <a:r>
              <a:rPr lang="en-US" dirty="0" smtClean="0"/>
              <a:t>.</a:t>
            </a:r>
          </a:p>
          <a:p>
            <a:pPr marL="0" indent="0">
              <a:buNone/>
            </a:pPr>
            <a:r>
              <a:rPr lang="en-US" b="1" dirty="0" smtClean="0">
                <a:solidFill>
                  <a:srgbClr val="005A70"/>
                </a:solidFill>
              </a:rPr>
              <a:t>93.2 </a:t>
            </a:r>
            <a:r>
              <a:rPr lang="en-US" dirty="0"/>
              <a:t>Discuss the battery capacity and range correlation of an EV</a:t>
            </a:r>
            <a:r>
              <a:rPr lang="en-US" dirty="0" smtClean="0"/>
              <a:t>.</a:t>
            </a:r>
          </a:p>
          <a:p>
            <a:pPr marL="0" indent="0">
              <a:buNone/>
            </a:pPr>
            <a:r>
              <a:rPr lang="en-US" b="1" dirty="0" smtClean="0">
                <a:solidFill>
                  <a:srgbClr val="005A70"/>
                </a:solidFill>
              </a:rPr>
              <a:t>93.3 </a:t>
            </a:r>
            <a:r>
              <a:rPr lang="en-US" dirty="0"/>
              <a:t>Describe the levels of chargers used to charge a PHEV or an EV.</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93.5 </a:t>
            </a:r>
            <a:r>
              <a:rPr lang="en-IN" sz="2400" dirty="0">
                <a:latin typeface="Arial (Headings)"/>
              </a:rPr>
              <a:t>(a) A Chevrolet Volt being charged using the supplied 110-volt charger</a:t>
            </a:r>
            <a:endParaRPr lang="en-US" dirty="0"/>
          </a:p>
        </p:txBody>
      </p:sp>
      <p:pic>
        <p:nvPicPr>
          <p:cNvPr id="3" name="Picture 2" descr="A photo shows a charger plug connected to the charging port of a Chevrolet Vol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40772" y="1838417"/>
            <a:ext cx="3053144" cy="427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294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Arial (Headings)"/>
              </a:rPr>
              <a:t>Figure 93.5 </a:t>
            </a:r>
            <a:r>
              <a:rPr lang="en-IN" sz="1800" dirty="0">
                <a:latin typeface="Arial (Headings)"/>
              </a:rPr>
              <a:t>(b) Always lay out the entire length of the charging cord before plugging the vehicle into the outlet. e cord is not kept straight, the current flow can not only create a coil, but the flow of current can overheat the wires and, in some cases, can actually cause the insulation to melt</a:t>
            </a:r>
            <a:endParaRPr lang="en-US" sz="1800" dirty="0"/>
          </a:p>
        </p:txBody>
      </p:sp>
      <p:pic>
        <p:nvPicPr>
          <p:cNvPr id="3" name="Picture 2" descr="A photo shows a charging cord connected to a power outle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87032" y="1906153"/>
            <a:ext cx="2960624" cy="427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667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93.6 </a:t>
            </a:r>
            <a:r>
              <a:rPr lang="en-IN" sz="2400" dirty="0">
                <a:latin typeface="Arial (Headings)"/>
              </a:rPr>
              <a:t>A Nissan Leaf plugged into a charging station at a college</a:t>
            </a:r>
            <a:endParaRPr lang="en-US" dirty="0"/>
          </a:p>
        </p:txBody>
      </p:sp>
      <p:pic>
        <p:nvPicPr>
          <p:cNvPr id="3" name="Picture 2" descr="A photo shows a Nissan Leaf plugged into a charging sta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45307" y="1811852"/>
            <a:ext cx="3253492" cy="433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884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97280"/>
          </a:xfrm>
        </p:spPr>
        <p:txBody>
          <a:bodyPr/>
          <a:lstStyle/>
          <a:p>
            <a:r>
              <a:rPr lang="en-US" dirty="0">
                <a:latin typeface="Arial (Headings)"/>
              </a:rPr>
              <a:t>Figure 93.7 </a:t>
            </a:r>
            <a:r>
              <a:rPr lang="en-IN" dirty="0">
                <a:latin typeface="Arial (Headings)"/>
              </a:rPr>
              <a:t>(a) An SAE combo plug that includes the J-1776 design at the top for level 1 and level 2 charging, with the added two large terminals that are used to charge using high-voltage DC</a:t>
            </a:r>
            <a:endParaRPr lang="en-US" dirty="0"/>
          </a:p>
        </p:txBody>
      </p:sp>
      <p:pic>
        <p:nvPicPr>
          <p:cNvPr id="3" name="Picture 2" descr="A photo shows a combo plug with SAE J-1776 design on the top and two large terminals below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80090" y="2048917"/>
            <a:ext cx="2983820" cy="4114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385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93.7 </a:t>
            </a:r>
            <a:r>
              <a:rPr lang="en-IN" sz="2400" dirty="0">
                <a:latin typeface="Arial (Headings)"/>
              </a:rPr>
              <a:t>(b) A Chevrolet Bolt electrical charging terminal. The orange plastic tab can be pivoted to cover the level 3 terminals if a level 1 or 2 is being used</a:t>
            </a:r>
            <a:endParaRPr lang="en-US" dirty="0"/>
          </a:p>
        </p:txBody>
      </p:sp>
      <p:pic>
        <p:nvPicPr>
          <p:cNvPr id="3" name="Picture 2" descr="A photo shows a charging terminal of a car. The charging terminal has a combo design of SAE J-1776 and two large terminals below it. There’s an orange plastic tab for the two large terminal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03572" y="2142067"/>
            <a:ext cx="4936856" cy="3928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535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2033588"/>
            <a:ext cx="6019800"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93.8 </a:t>
            </a:r>
            <a:r>
              <a:rPr lang="en-IN" sz="2400" dirty="0">
                <a:latin typeface="Arial (Headings)"/>
              </a:rPr>
              <a:t>A Nissan Leaf electric vehicle charging ports located at the front of the vehicle under a hinged door for easy access</a:t>
            </a:r>
            <a:endParaRPr lang="en-US" dirty="0"/>
          </a:p>
        </p:txBody>
      </p:sp>
      <p:pic>
        <p:nvPicPr>
          <p:cNvPr id="3" name="Picture 2" descr="A photo shows a CHAdeMO level 3 connector charging port and a SAE J1772 level 1 and level 2 connector charging por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94969" y="1822660"/>
            <a:ext cx="5741364" cy="4300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596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t>
            </a:r>
            <a:r>
              <a:rPr lang="en-US" sz="4000" dirty="0" smtClean="0">
                <a:solidFill>
                  <a:srgbClr val="000000"/>
                </a:solidFill>
              </a:rPr>
              <a:t>are the differences between the level 1,2, and three chargers?</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The voltage level and the amount of time it takes to charge the battery.</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PLUG-IN HYBRID ELECTRIC VEHICLES (1 OF 3)</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Principles</a:t>
            </a:r>
          </a:p>
          <a:p>
            <a:pPr lvl="1"/>
            <a:r>
              <a:rPr lang="en-US" dirty="0"/>
              <a:t>A plug-in hybrid electric vehicle (PHEV) is </a:t>
            </a:r>
            <a:r>
              <a:rPr lang="en-US" dirty="0" smtClean="0"/>
              <a:t>a vehicle </a:t>
            </a:r>
            <a:r>
              <a:rPr lang="en-US" dirty="0"/>
              <a:t>that is designed to be plugged into an electrical </a:t>
            </a:r>
            <a:r>
              <a:rPr lang="en-US" dirty="0" smtClean="0"/>
              <a:t>outlet at </a:t>
            </a:r>
            <a:r>
              <a:rPr lang="en-US" dirty="0"/>
              <a:t>night to charge the batteries</a:t>
            </a:r>
            <a:r>
              <a:rPr lang="en-US" dirty="0" smtClean="0"/>
              <a:t>.</a:t>
            </a:r>
          </a:p>
          <a:p>
            <a:r>
              <a:rPr lang="en-US" dirty="0" smtClean="0"/>
              <a:t>Identifying a PHEV</a:t>
            </a:r>
          </a:p>
          <a:p>
            <a:pPr lvl="1"/>
            <a:r>
              <a:rPr lang="en-US" dirty="0"/>
              <a:t>different badges (usually stating that it is a PHEV</a:t>
            </a:r>
            <a:r>
              <a:rPr lang="en-US" dirty="0" smtClean="0"/>
              <a:t>)</a:t>
            </a:r>
          </a:p>
          <a:p>
            <a:pPr lvl="1"/>
            <a:r>
              <a:rPr lang="en-US" dirty="0"/>
              <a:t>an electrical connection door and a door for fuel for the ICE</a:t>
            </a:r>
            <a:endParaRPr lang="en-US" dirty="0" smtClean="0"/>
          </a:p>
          <a:p>
            <a:pPr lvl="1"/>
            <a:endParaRPr lang="en-US" dirty="0" smtClean="0"/>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PLUG-IN HYBRID ELECTRIC </a:t>
            </a:r>
            <a:r>
              <a:rPr lang="en-US" dirty="0" smtClean="0">
                <a:latin typeface="+mj-lt"/>
              </a:rPr>
              <a:t>VEHICLES (2 OF 3)</a:t>
            </a:r>
            <a:endParaRPr lang="en-US" dirty="0">
              <a:latin typeface="+mj-lt"/>
            </a:endParaRPr>
          </a:p>
        </p:txBody>
      </p:sp>
      <p:sp>
        <p:nvSpPr>
          <p:cNvPr id="3" name="Content Placeholder 2"/>
          <p:cNvSpPr>
            <a:spLocks noGrp="1"/>
          </p:cNvSpPr>
          <p:nvPr>
            <p:ph idx="1"/>
          </p:nvPr>
        </p:nvSpPr>
        <p:spPr/>
        <p:txBody>
          <a:bodyPr/>
          <a:lstStyle/>
          <a:p>
            <a:r>
              <a:rPr lang="en-US" dirty="0" smtClean="0"/>
              <a:t>PHEV Battery Capacity</a:t>
            </a:r>
          </a:p>
          <a:p>
            <a:pPr lvl="1"/>
            <a:r>
              <a:rPr lang="en-US" dirty="0" smtClean="0"/>
              <a:t>Battery capacity </a:t>
            </a:r>
            <a:r>
              <a:rPr lang="en-US" dirty="0"/>
              <a:t>is measured in kilowatt-hours, abbreviated kWh</a:t>
            </a:r>
            <a:r>
              <a:rPr lang="en-US" dirty="0" smtClean="0"/>
              <a:t>.</a:t>
            </a:r>
          </a:p>
          <a:p>
            <a:pPr lvl="1"/>
            <a:r>
              <a:rPr lang="en-US" dirty="0"/>
              <a:t>The higher the kWh rating of </a:t>
            </a:r>
            <a:r>
              <a:rPr lang="en-US" dirty="0" smtClean="0"/>
              <a:t>the battery</a:t>
            </a:r>
            <a:r>
              <a:rPr lang="en-US" dirty="0"/>
              <a:t>, the more electrical energy it can </a:t>
            </a:r>
            <a:r>
              <a:rPr lang="en-US" dirty="0" smtClean="0"/>
              <a:t>store and the greater the distance it can travel before recharging.</a:t>
            </a:r>
          </a:p>
          <a:p>
            <a:r>
              <a:rPr lang="en-US" dirty="0" smtClean="0"/>
              <a:t>PHEV Examples</a:t>
            </a:r>
          </a:p>
          <a:p>
            <a:pPr lvl="1"/>
            <a:r>
              <a:rPr lang="en-US" dirty="0"/>
              <a:t>Toyota Prius has a 1.3 </a:t>
            </a:r>
            <a:r>
              <a:rPr lang="en-US" dirty="0" smtClean="0"/>
              <a:t>kWh battery pack</a:t>
            </a:r>
          </a:p>
          <a:p>
            <a:pPr lvl="1"/>
            <a:r>
              <a:rPr lang="en-US" dirty="0" smtClean="0"/>
              <a:t>A Plug-In Prius has a </a:t>
            </a:r>
            <a:r>
              <a:rPr lang="en-US" dirty="0"/>
              <a:t>4.4 </a:t>
            </a:r>
            <a:r>
              <a:rPr lang="en-US" dirty="0" smtClean="0"/>
              <a:t>kWh battery</a:t>
            </a:r>
            <a:endParaRPr lang="en-US" dirty="0"/>
          </a:p>
        </p:txBody>
      </p:sp>
    </p:spTree>
    <p:extLst>
      <p:ext uri="{BB962C8B-B14F-4D97-AF65-F5344CB8AC3E}">
        <p14:creationId xmlns:p14="http://schemas.microsoft.com/office/powerpoint/2010/main" val="3219177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PLUG-IN HYBRID ELECTRIC </a:t>
            </a:r>
            <a:r>
              <a:rPr lang="en-US" dirty="0" smtClean="0">
                <a:latin typeface="+mj-lt"/>
              </a:rPr>
              <a:t>VEHICLES (3 OF 3)</a:t>
            </a:r>
            <a:endParaRPr lang="en-US" dirty="0">
              <a:latin typeface="+mj-lt"/>
            </a:endParaRPr>
          </a:p>
        </p:txBody>
      </p:sp>
      <p:sp>
        <p:nvSpPr>
          <p:cNvPr id="3" name="Content Placeholder 2"/>
          <p:cNvSpPr>
            <a:spLocks noGrp="1"/>
          </p:cNvSpPr>
          <p:nvPr>
            <p:ph idx="1"/>
          </p:nvPr>
        </p:nvSpPr>
        <p:spPr/>
        <p:txBody>
          <a:bodyPr/>
          <a:lstStyle/>
          <a:p>
            <a:r>
              <a:rPr lang="en-US" dirty="0" smtClean="0"/>
              <a:t>Charging a PHEV</a:t>
            </a:r>
          </a:p>
          <a:p>
            <a:pPr lvl="1"/>
            <a:r>
              <a:rPr lang="en-US" dirty="0" smtClean="0"/>
              <a:t>The </a:t>
            </a:r>
            <a:r>
              <a:rPr lang="en-US" dirty="0"/>
              <a:t>ICE is used to keep the battery </a:t>
            </a:r>
            <a:r>
              <a:rPr lang="en-US" dirty="0" smtClean="0"/>
              <a:t>charged enough </a:t>
            </a:r>
            <a:r>
              <a:rPr lang="en-US" dirty="0"/>
              <a:t>to propel the vehicle, but it does not fully recharge the </a:t>
            </a:r>
            <a:r>
              <a:rPr lang="en-US" dirty="0" smtClean="0"/>
              <a:t>battery pack.</a:t>
            </a:r>
          </a:p>
          <a:p>
            <a:pPr lvl="1"/>
            <a:r>
              <a:rPr lang="en-US" dirty="0"/>
              <a:t>To fully charge the high-voltage battery pack in a </a:t>
            </a:r>
            <a:r>
              <a:rPr lang="en-US" dirty="0" smtClean="0"/>
              <a:t>PHEV requires </a:t>
            </a:r>
            <a:r>
              <a:rPr lang="en-US" dirty="0"/>
              <a:t>that it be plugged into either a 120-volt or a 240-volt outlet</a:t>
            </a:r>
            <a:r>
              <a:rPr lang="en-US" dirty="0" smtClean="0"/>
              <a:t>.</a:t>
            </a:r>
          </a:p>
          <a:p>
            <a:endParaRPr lang="en-US" dirty="0"/>
          </a:p>
        </p:txBody>
      </p:sp>
    </p:spTree>
    <p:extLst>
      <p:ext uri="{BB962C8B-B14F-4D97-AF65-F5344CB8AC3E}">
        <p14:creationId xmlns:p14="http://schemas.microsoft.com/office/powerpoint/2010/main" val="4104348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93.1 </a:t>
            </a:r>
            <a:r>
              <a:rPr lang="en-IN" sz="2400" dirty="0">
                <a:latin typeface="Arial (Headings)"/>
              </a:rPr>
              <a:t>(a) About the only way to tell a plug-in Prius from a regular Prius is from the badge on the </a:t>
            </a:r>
            <a:r>
              <a:rPr lang="en-IN" sz="2400" dirty="0" smtClean="0">
                <a:latin typeface="Arial (Headings)"/>
              </a:rPr>
              <a:t>sides</a:t>
            </a:r>
            <a:endParaRPr lang="en-US" sz="2400" dirty="0"/>
          </a:p>
        </p:txBody>
      </p:sp>
      <p:pic>
        <p:nvPicPr>
          <p:cNvPr id="5" name="Picture 2" descr="A photo shows a plug-in hybrid badge on a ca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21928" y="1761060"/>
            <a:ext cx="5681622" cy="4521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Arial (Headings)"/>
              </a:rPr>
              <a:t>Figure 93.1 </a:t>
            </a:r>
            <a:r>
              <a:rPr lang="en-IN" sz="2800" dirty="0">
                <a:latin typeface="Arial (Headings)"/>
              </a:rPr>
              <a:t>(b) by the charge port door on the passenger side at the rear</a:t>
            </a:r>
            <a:endParaRPr lang="en-US" sz="2800" dirty="0">
              <a:latin typeface="+mj-lt"/>
            </a:endParaRPr>
          </a:p>
        </p:txBody>
      </p:sp>
      <p:pic>
        <p:nvPicPr>
          <p:cNvPr id="6" name="Picture 2" descr="A photo shows a charge port door on a ca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21928" y="1761061"/>
            <a:ext cx="5681622" cy="4521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93.2 </a:t>
            </a:r>
            <a:r>
              <a:rPr lang="en-IN" sz="2000" dirty="0">
                <a:latin typeface="Arial (Headings)"/>
              </a:rPr>
              <a:t>A Chevrolet Volt extended-range electric vehicle (EREV), also called a plug-in hybrid electric vehicle (PHEV), being charged at a row of charging stations at the Corvette assembly plant in Bowling Green, KY</a:t>
            </a:r>
            <a:endParaRPr lang="en-US" sz="2000" dirty="0">
              <a:latin typeface="+mj-lt"/>
            </a:endParaRPr>
          </a:p>
        </p:txBody>
      </p:sp>
      <p:pic>
        <p:nvPicPr>
          <p:cNvPr id="4" name="Picture 2" descr="A photo shows a parked car getting charged from a charging sta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46358" y="1862668"/>
            <a:ext cx="5637040" cy="4227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55452"/>
          </a:xfrm>
        </p:spPr>
        <p:txBody>
          <a:bodyPr/>
          <a:lstStyle/>
          <a:p>
            <a:r>
              <a:rPr lang="en-US" sz="2000" dirty="0">
                <a:latin typeface="Arial (Headings)"/>
              </a:rPr>
              <a:t>Figure 93.3 </a:t>
            </a:r>
            <a:r>
              <a:rPr lang="en-IN" sz="2000" dirty="0">
                <a:latin typeface="Arial (Headings)"/>
              </a:rPr>
              <a:t>(a) Charging stations that are equipped with SAE standard J1772 chargers are often found at large companies, colleges, universities, and shopping malls in many parts of the country</a:t>
            </a:r>
            <a:endParaRPr lang="en-US" sz="2000" dirty="0">
              <a:latin typeface="+mj-lt"/>
            </a:endParaRPr>
          </a:p>
        </p:txBody>
      </p:sp>
      <p:pic>
        <p:nvPicPr>
          <p:cNvPr id="4" name="Picture 2" descr="A photo shows multiple charging stations in a parking lo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4073" y="2057400"/>
            <a:ext cx="4521198" cy="3607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586</TotalTime>
  <Words>1008</Words>
  <Application>Microsoft Office PowerPoint</Application>
  <PresentationFormat>On-screen Show (4:3)</PresentationFormat>
  <Paragraphs>73</Paragraphs>
  <Slides>29</Slides>
  <Notes>0</Notes>
  <HiddenSlides>0</HiddenSlides>
  <MMClips>0</MMClips>
  <ScaleCrop>false</ScaleCrop>
  <HeadingPairs>
    <vt:vector size="4" baseType="variant">
      <vt:variant>
        <vt:lpstr>Theme</vt:lpstr>
      </vt:variant>
      <vt:variant>
        <vt:i4>5</vt:i4>
      </vt:variant>
      <vt:variant>
        <vt:lpstr>Slide Titles</vt:lpstr>
      </vt:variant>
      <vt:variant>
        <vt:i4>29</vt:i4>
      </vt:variant>
    </vt:vector>
  </HeadingPairs>
  <TitlesOfParts>
    <vt:vector size="34" baseType="lpstr">
      <vt:lpstr>Office Theme</vt:lpstr>
      <vt:lpstr>508 Lecture</vt:lpstr>
      <vt:lpstr>2_508 Lecture</vt:lpstr>
      <vt:lpstr>3_508 Lecture</vt:lpstr>
      <vt:lpstr>4_508 Lecture</vt:lpstr>
      <vt:lpstr>Automotive Technology Principles, Diagnosis, and Service</vt:lpstr>
      <vt:lpstr>LEARNING OBJECTIVES </vt:lpstr>
      <vt:lpstr>PLUG-IN HYBRID ELECTRIC VEHICLES (1 OF 3)</vt:lpstr>
      <vt:lpstr>PLUG-IN HYBRID ELECTRIC VEHICLES (2 OF 3)</vt:lpstr>
      <vt:lpstr>PLUG-IN HYBRID ELECTRIC VEHICLES (3 OF 3)</vt:lpstr>
      <vt:lpstr>Figure 93.1 (a) About the only way to tell a plug-in Prius from a regular Prius is from the badge on the sides</vt:lpstr>
      <vt:lpstr>Figure 93.1 (b) by the charge port door on the passenger side at the rear</vt:lpstr>
      <vt:lpstr>Figure 93.2 A Chevrolet Volt extended-range electric vehicle (EREV), also called a plug-in hybrid electric vehicle (PHEV), being charged at a row of charging stations at the Corvette assembly plant in Bowling Green, KY</vt:lpstr>
      <vt:lpstr>Figure 93.3 (a) Charging stations that are equipped with SAE standard J1772 chargers are often found at large companies, colleges, universities, and shopping malls in many parts of the country</vt:lpstr>
      <vt:lpstr>Figure 93.3 (b) A typical SAE J1772 charging station that is in a designated electric vehicle parking location, which is often in a premiere location to encourage use of electric and plug-in electric vehicles</vt:lpstr>
      <vt:lpstr>QUESTION 1: ?</vt:lpstr>
      <vt:lpstr>ANSWER 1:</vt:lpstr>
      <vt:lpstr>ELECTRIC VEHICLES (1 OF 3)</vt:lpstr>
      <vt:lpstr>ELECTRIC VEHICLES (2 OF 3)</vt:lpstr>
      <vt:lpstr>ELECTRIC VEHICLES (3 OF 3)</vt:lpstr>
      <vt:lpstr>QUESTION 2: ?</vt:lpstr>
      <vt:lpstr>ANSWER 2:</vt:lpstr>
      <vt:lpstr>ELECTRIC VEHICLE CHARGING</vt:lpstr>
      <vt:lpstr>Figure 93.4 The SAE J1772 plug is used on most electric and plug-in hybrid electric vehicles and is designed to work with Level 1 (110–120 volt) and Level 2 (220–240 volt) charging</vt:lpstr>
      <vt:lpstr>Figure 93.5 (a) A Chevrolet Volt being charged using the supplied 110-volt charger</vt:lpstr>
      <vt:lpstr>Figure 93.5 (b) Always lay out the entire length of the charging cord before plugging the vehicle into the outlet. e cord is not kept straight, the current flow can not only create a coil, but the flow of current can overheat the wires and, in some cases, can actually cause the insulation to melt</vt:lpstr>
      <vt:lpstr>Figure 93.6 A Nissan Leaf plugged into a charging station at a college</vt:lpstr>
      <vt:lpstr>Figure 93.7 (a) An SAE combo plug that includes the J-1776 design at the top for level 1 and level 2 charging, with the added two large terminals that are used to charge using high-voltage DC</vt:lpstr>
      <vt:lpstr>Figure 93.7 (b) A Chevrolet Bolt electrical charging terminal. The orange plastic tab can be pivoted to cover the level 3 terminals if a level 1 or 2 is being used</vt:lpstr>
      <vt:lpstr>FREQUENTLY ASKED QUESTION</vt:lpstr>
      <vt:lpstr>Figure 93.8 A Nissan Leaf electric vehicle charging ports located at the front of the vehicle under a hinged door for easy access</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93</dc:title>
  <dc:creator>Curt &amp; Tammy</dc:creator>
  <cp:lastModifiedBy>Curt &amp; Tammy</cp:lastModifiedBy>
  <cp:revision>51</cp:revision>
  <dcterms:created xsi:type="dcterms:W3CDTF">2018-09-25T19:30:15Z</dcterms:created>
  <dcterms:modified xsi:type="dcterms:W3CDTF">2019-06-27T00:37:25Z</dcterms:modified>
</cp:coreProperties>
</file>