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47" r:id="rId9"/>
    <p:sldId id="315" r:id="rId10"/>
    <p:sldId id="348" r:id="rId11"/>
    <p:sldId id="349" r:id="rId12"/>
    <p:sldId id="350" r:id="rId13"/>
    <p:sldId id="351" r:id="rId14"/>
    <p:sldId id="352" r:id="rId15"/>
    <p:sldId id="316" r:id="rId16"/>
    <p:sldId id="317" r:id="rId17"/>
    <p:sldId id="270" r:id="rId18"/>
    <p:sldId id="318" r:id="rId19"/>
    <p:sldId id="319" r:id="rId20"/>
    <p:sldId id="320" r:id="rId21"/>
    <p:sldId id="321" r:id="rId22"/>
    <p:sldId id="322" r:id="rId23"/>
    <p:sldId id="323" r:id="rId24"/>
    <p:sldId id="353" r:id="rId25"/>
    <p:sldId id="354" r:id="rId26"/>
    <p:sldId id="355" r:id="rId27"/>
    <p:sldId id="356" r:id="rId28"/>
    <p:sldId id="326" r:id="rId29"/>
    <p:sldId id="327" r:id="rId30"/>
    <p:sldId id="328" r:id="rId31"/>
    <p:sldId id="329" r:id="rId32"/>
    <p:sldId id="267" r:id="rId33"/>
    <p:sldId id="268" r:id="rId34"/>
    <p:sldId id="357" r:id="rId35"/>
    <p:sldId id="358" r:id="rId36"/>
    <p:sldId id="330" r:id="rId37"/>
    <p:sldId id="331" r:id="rId38"/>
    <p:sldId id="359" r:id="rId39"/>
    <p:sldId id="360" r:id="rId40"/>
    <p:sldId id="332" r:id="rId41"/>
    <p:sldId id="333" r:id="rId42"/>
    <p:sldId id="286" r:id="rId43"/>
    <p:sldId id="287" r:id="rId44"/>
    <p:sldId id="361" r:id="rId45"/>
    <p:sldId id="362" r:id="rId46"/>
    <p:sldId id="363" r:id="rId47"/>
    <p:sldId id="334" r:id="rId48"/>
    <p:sldId id="36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2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Hybrid High-Voltage Batteries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NICKEL-METAL HYDRIDE </a:t>
            </a:r>
            <a:r>
              <a:rPr lang="en-US" dirty="0" smtClean="0">
                <a:latin typeface="+mj-lt"/>
              </a:rPr>
              <a:t>BATTERIES (5 OF 5)</a:t>
            </a:r>
            <a:endParaRPr lang="en-US" dirty="0">
              <a:latin typeface="+mj-lt"/>
            </a:endParaRPr>
          </a:p>
        </p:txBody>
      </p:sp>
      <p:sp>
        <p:nvSpPr>
          <p:cNvPr id="3" name="Content Placeholder 2"/>
          <p:cNvSpPr>
            <a:spLocks noGrp="1"/>
          </p:cNvSpPr>
          <p:nvPr>
            <p:ph idx="1"/>
          </p:nvPr>
        </p:nvSpPr>
        <p:spPr/>
        <p:txBody>
          <a:bodyPr/>
          <a:lstStyle/>
          <a:p>
            <a:r>
              <a:rPr lang="en-US" dirty="0" smtClean="0"/>
              <a:t>Battery Cells are Connected in Series</a:t>
            </a:r>
          </a:p>
          <a:p>
            <a:pPr lvl="1"/>
            <a:r>
              <a:rPr lang="en-US" dirty="0"/>
              <a:t>Each </a:t>
            </a:r>
            <a:r>
              <a:rPr lang="en-US" dirty="0" smtClean="0"/>
              <a:t>cell of </a:t>
            </a:r>
            <a:r>
              <a:rPr lang="en-US" dirty="0"/>
              <a:t>an NiMH battery produces only 1.2 volts. In order to create a </a:t>
            </a:r>
            <a:r>
              <a:rPr lang="en-US" dirty="0" smtClean="0"/>
              <a:t>battery pack </a:t>
            </a:r>
            <a:r>
              <a:rPr lang="en-US" dirty="0"/>
              <a:t>that is capable of producing high voltage, many </a:t>
            </a:r>
            <a:r>
              <a:rPr lang="en-US" dirty="0" smtClean="0"/>
              <a:t>individual NiMH </a:t>
            </a:r>
            <a:r>
              <a:rPr lang="en-US" dirty="0"/>
              <a:t>cells must be connected in series</a:t>
            </a:r>
            <a:r>
              <a:rPr lang="en-US" dirty="0" smtClean="0"/>
              <a:t>.</a:t>
            </a:r>
          </a:p>
          <a:p>
            <a:r>
              <a:rPr lang="en-US" dirty="0" smtClean="0"/>
              <a:t>High-Voltage Battery Cooling</a:t>
            </a:r>
          </a:p>
          <a:p>
            <a:pPr lvl="1"/>
            <a:r>
              <a:rPr lang="en-US" dirty="0"/>
              <a:t>All current production HEVs use air cooling to control HV </a:t>
            </a:r>
            <a:r>
              <a:rPr lang="en-US" dirty="0" smtClean="0"/>
              <a:t>battery pack </a:t>
            </a:r>
            <a:r>
              <a:rPr lang="en-US" dirty="0"/>
              <a:t>temperature</a:t>
            </a:r>
            <a:r>
              <a:rPr lang="en-US" dirty="0" smtClean="0"/>
              <a:t>.</a:t>
            </a:r>
          </a:p>
          <a:p>
            <a:pPr lvl="1"/>
            <a:r>
              <a:rPr lang="en-US" dirty="0"/>
              <a:t>Temperature sensors (thermistors) are mounted in various </a:t>
            </a:r>
            <a:r>
              <a:rPr lang="en-US" dirty="0" smtClean="0"/>
              <a:t>locations in </a:t>
            </a:r>
            <a:r>
              <a:rPr lang="en-US" dirty="0"/>
              <a:t>the battery pack </a:t>
            </a:r>
            <a:r>
              <a:rPr lang="en-US" dirty="0" smtClean="0"/>
              <a:t>housing.</a:t>
            </a:r>
            <a:endParaRPr lang="en-US" dirty="0"/>
          </a:p>
        </p:txBody>
      </p:sp>
    </p:spTree>
    <p:extLst>
      <p:ext uri="{BB962C8B-B14F-4D97-AF65-F5344CB8AC3E}">
        <p14:creationId xmlns:p14="http://schemas.microsoft.com/office/powerpoint/2010/main" val="124537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899" y="304800"/>
            <a:ext cx="8229600" cy="1097280"/>
          </a:xfrm>
        </p:spPr>
        <p:txBody>
          <a:bodyPr/>
          <a:lstStyle/>
          <a:p>
            <a:r>
              <a:rPr lang="en-US" sz="1800" dirty="0">
                <a:latin typeface="Arial (Headings)"/>
              </a:rPr>
              <a:t>Figure 92.2 </a:t>
            </a:r>
            <a:r>
              <a:rPr lang="en-IN" sz="1800" dirty="0">
                <a:latin typeface="Arial (Headings)"/>
              </a:rPr>
              <a:t>A NiMH cell. The unique element in a nickel-metal hydride cell is the negative electrode, which is a hydrogen-absorbing alloy. The positive electrode is nickel hydroxide. The electrolyte does not enter into the chemical reaction and is able to maintain a constant conductivity, regardless of the state of charge of the cell</a:t>
            </a:r>
            <a:endParaRPr lang="en-US" sz="1800" dirty="0">
              <a:latin typeface="+mj-lt"/>
            </a:endParaRPr>
          </a:p>
        </p:txBody>
      </p:sp>
      <p:pic>
        <p:nvPicPr>
          <p:cNvPr id="6" name="Picture 2" descr="The diagram shows NiMH cell with two electrodes, a negative (metal hydride) electrode, and a positive (nickel hydroxide) electrode, dipped in potassium hydroxide solution. A load is connected between both the electrodes and flow of electrons from negative to positive electrodes is shown. Ions of water and hydroxide are shown in the solu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5126" y="2057400"/>
            <a:ext cx="3779147" cy="392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92.3 </a:t>
            </a:r>
            <a:r>
              <a:rPr lang="en-IN" sz="2400" dirty="0">
                <a:latin typeface="Arial (Headings)"/>
              </a:rPr>
              <a:t>Chemical reactions inside an NiMH cell. Charging and discharging both involve an exchange of hydrogen ions (protons) between the two electrodes</a:t>
            </a:r>
            <a:endParaRPr lang="en-US" sz="2400" dirty="0">
              <a:latin typeface="+mj-lt"/>
            </a:endParaRPr>
          </a:p>
        </p:txBody>
      </p:sp>
      <p:pic>
        <p:nvPicPr>
          <p:cNvPr id="4" name="Picture 2" descr="The figure shows the chemical reactions inside a NiMH cell. The negative electrode of NiMH cell is made of a hydrogen-absorbing alloy whereas the positive electrode is made of nickel hydroxide. The figure also shows hydrogen ions travelling from positive electrode to negative electrode during charging and the same ions travelling from negative electrode to positive electrode during dischar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505" y="2514600"/>
            <a:ext cx="7620000" cy="345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400" dirty="0">
                <a:latin typeface="Arial (Headings)"/>
              </a:rPr>
              <a:t>Figure 92.4 </a:t>
            </a:r>
            <a:r>
              <a:rPr lang="en-IN" sz="2400" dirty="0">
                <a:latin typeface="Arial (Headings)"/>
              </a:rPr>
              <a:t>Cylindrical-type NiMH batteries are made with stainless steel housing</a:t>
            </a:r>
            <a:endParaRPr lang="en-US" sz="2400" dirty="0">
              <a:latin typeface="+mj-lt"/>
            </a:endParaRPr>
          </a:p>
        </p:txBody>
      </p:sp>
      <p:pic>
        <p:nvPicPr>
          <p:cNvPr id="4" name="Picture 2" descr="The figure shows a NiMH battery made of an insulated cylindrical housing consisting of electrodes in the form of ribbons. The negative electrode and the positive electrode are inside the cylinder in a spiral fashion and have a separator in between the ribbons. The top of the cylindrical housing has a sealing plate and the positive electrode cap. The casing forms the negative electrod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3553" y="1853287"/>
            <a:ext cx="5457154" cy="44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92.5 </a:t>
            </a:r>
            <a:r>
              <a:rPr lang="en-IN" sz="2400" dirty="0">
                <a:latin typeface="Arial (Headings)"/>
              </a:rPr>
              <a:t>A prismatic NiMH cell. Prismatic cells are built with flat plates and separators similar to conventional lead–acid batteries</a:t>
            </a:r>
            <a:endParaRPr lang="en-US" dirty="0">
              <a:latin typeface="+mj-lt"/>
            </a:endParaRPr>
          </a:p>
        </p:txBody>
      </p:sp>
      <p:pic>
        <p:nvPicPr>
          <p:cNvPr id="6" name="Picture 2" descr="The figure shows a NiMH battery with flat plate positive and negative electrode inside a rectangular cell casing. The negative and positive electrodes are alternately placed with a separator material placed in between the plates. The top of the casing has the negative terminal and the positive terminal as well as a safety v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1421" y="2049789"/>
            <a:ext cx="4191846" cy="42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92.6 </a:t>
            </a:r>
            <a:r>
              <a:rPr lang="en-IN" sz="2000" dirty="0">
                <a:latin typeface="Arial (Headings)"/>
              </a:rPr>
              <a:t>Each cell has 1.25 volts and a group of six, as shown, has 7.5 volts. These sections are then connected to other sections to create the high-voltage battery pack</a:t>
            </a:r>
            <a:endParaRPr lang="en-US" sz="2000" dirty="0">
              <a:latin typeface="+mj-lt"/>
            </a:endParaRPr>
          </a:p>
        </p:txBody>
      </p:sp>
      <p:pic>
        <p:nvPicPr>
          <p:cNvPr id="6" name="Picture 2" descr="A photo shows a stack of D cells. The cells are cylindrical in shape and are connected in series. A strip of temperature sensor is attached to the cel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461" y="3098801"/>
            <a:ext cx="7711184" cy="249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latin typeface="Arial (Headings)"/>
              </a:rPr>
              <a:t>Figure 92.7 A prismatic NiMH module from a Toyota Prius HV battery pack. The battery posts are located on the left and right sides of the module. A self-resealing vent is located on the top right for venting hydrogen gas if the module overheats</a:t>
            </a:r>
            <a:endParaRPr lang="en-US" sz="2000" dirty="0">
              <a:latin typeface="+mj-lt"/>
            </a:endParaRPr>
          </a:p>
        </p:txBody>
      </p:sp>
      <p:pic>
        <p:nvPicPr>
          <p:cNvPr id="4" name="Picture 2" descr="A photo shows a module of 6 prismatic cells numbered from 1 to 6. The module has connector terminals on the left and right ends of the battery. The voltage of cell 2 is 1.2 Vol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7321" y="1981200"/>
            <a:ext cx="6613064" cy="413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Arial (Headings)"/>
              </a:rPr>
              <a:t>Figure 92.8 </a:t>
            </a:r>
            <a:r>
              <a:rPr lang="en-IN" sz="2000" dirty="0">
                <a:latin typeface="Arial (Headings)"/>
              </a:rPr>
              <a:t>A Toyota Camry Hybrid high-voltage battery pack with modules connected in series</a:t>
            </a:r>
            <a:endParaRPr lang="en-US" sz="2000" dirty="0">
              <a:latin typeface="+mj-lt"/>
            </a:endParaRPr>
          </a:p>
        </p:txBody>
      </p:sp>
      <p:pic>
        <p:nvPicPr>
          <p:cNvPr id="4" name="Picture 2" descr="A photo shows a high-voltage battery pack with modules of prismatic cel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4969" y="1821850"/>
            <a:ext cx="5741364" cy="432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92.9 </a:t>
            </a:r>
            <a:r>
              <a:rPr lang="en-IN" sz="2000" dirty="0">
                <a:latin typeface="Arial (Headings)"/>
              </a:rPr>
              <a:t>The battery cooling system for a Toyota hybrid SUV. All production hybrid HV battery packs are air cooled. Note the air intake vents located under the seats</a:t>
            </a:r>
            <a:endParaRPr lang="en-US" sz="2000" dirty="0">
              <a:latin typeface="+mj-lt"/>
            </a:endParaRPr>
          </a:p>
        </p:txBody>
      </p:sp>
      <p:pic>
        <p:nvPicPr>
          <p:cNvPr id="6" name="Picture 3" descr="The figure shows rear passenger seats with air intake vents at the bottom of the seats and a battery pack cover below the seat. The figure also shows a HV battery module with cooling fans and a battery smart un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1497" y="1613055"/>
            <a:ext cx="3023006" cy="470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Headings)"/>
              </a:rPr>
              <a:t>Figure 92.10 </a:t>
            </a:r>
            <a:r>
              <a:rPr lang="en-IN" dirty="0">
                <a:latin typeface="Arial (Headings)"/>
              </a:rPr>
              <a:t>The HV battery cooling system from a Ford Escape Hybrid. Ford uses outside air to cool the battery pack, then increases cooling with a separate zone in the A/C system, when necessary</a:t>
            </a:r>
            <a:endParaRPr lang="en-US" dirty="0">
              <a:latin typeface="+mj-lt"/>
            </a:endParaRPr>
          </a:p>
        </p:txBody>
      </p:sp>
      <p:pic>
        <p:nvPicPr>
          <p:cNvPr id="6" name="Picture 2" descr="A figure shows a HV battery pack in the rear end of a SUV. The SUV has a fresh air inlet for HV battery cooling in the D pillar and a HV battery air filter along the duct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3074" y="2286000"/>
            <a:ext cx="4613394" cy="373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700" b="1" dirty="0" smtClean="0">
                <a:solidFill>
                  <a:srgbClr val="005A70"/>
                </a:solidFill>
              </a:rPr>
              <a:t>92.1</a:t>
            </a:r>
            <a:r>
              <a:rPr lang="en-US" sz="2700" dirty="0" smtClean="0"/>
              <a:t> </a:t>
            </a:r>
            <a:r>
              <a:rPr lang="en-US" sz="2700" dirty="0"/>
              <a:t>State the purpose of the auxiliary battery in a hybrid vehicle</a:t>
            </a:r>
            <a:r>
              <a:rPr lang="en-US" sz="2700" dirty="0" smtClean="0"/>
              <a:t>.</a:t>
            </a:r>
          </a:p>
          <a:p>
            <a:pPr marL="0" indent="0">
              <a:buNone/>
            </a:pPr>
            <a:r>
              <a:rPr lang="en-US" sz="2700" b="1" dirty="0" smtClean="0">
                <a:solidFill>
                  <a:srgbClr val="005A70"/>
                </a:solidFill>
              </a:rPr>
              <a:t>92.2 </a:t>
            </a:r>
            <a:r>
              <a:rPr lang="en-US" sz="2700" dirty="0"/>
              <a:t>Explain the types of high-voltage batteries used in most </a:t>
            </a:r>
            <a:r>
              <a:rPr lang="en-US" sz="2700" dirty="0" smtClean="0"/>
              <a:t>hybrid electric </a:t>
            </a:r>
            <a:r>
              <a:rPr lang="en-US" sz="2700" dirty="0"/>
              <a:t>vehicles</a:t>
            </a:r>
            <a:r>
              <a:rPr lang="en-US" sz="2700" dirty="0" smtClean="0"/>
              <a:t>.</a:t>
            </a:r>
          </a:p>
          <a:p>
            <a:pPr marL="0" indent="0">
              <a:buNone/>
            </a:pPr>
            <a:r>
              <a:rPr lang="en-US" sz="2700" b="1" dirty="0" smtClean="0">
                <a:solidFill>
                  <a:srgbClr val="005A70"/>
                </a:solidFill>
              </a:rPr>
              <a:t>92.3 </a:t>
            </a:r>
            <a:r>
              <a:rPr lang="en-US" sz="2700" dirty="0"/>
              <a:t>Describe the purpose of the high-voltage battery monitor</a:t>
            </a:r>
            <a:r>
              <a:rPr lang="en-US" sz="2700" dirty="0" smtClean="0"/>
              <a:t>.</a:t>
            </a:r>
          </a:p>
          <a:p>
            <a:pPr marL="0" indent="0">
              <a:buNone/>
            </a:pPr>
            <a:r>
              <a:rPr lang="en-US" sz="2700" b="1" dirty="0" smtClean="0">
                <a:solidFill>
                  <a:schemeClr val="accent2"/>
                </a:solidFill>
              </a:rPr>
              <a:t>92.4</a:t>
            </a:r>
            <a:r>
              <a:rPr lang="en-US" sz="2700" dirty="0" smtClean="0"/>
              <a:t> </a:t>
            </a:r>
            <a:r>
              <a:rPr lang="en-US" sz="2700" dirty="0"/>
              <a:t>List the steps for servicing a high-voltage battery</a:t>
            </a:r>
            <a:r>
              <a:rPr lang="en-US" sz="2700" dirty="0" smtClean="0"/>
              <a:t>.</a:t>
            </a:r>
          </a:p>
          <a:p>
            <a:pPr marL="0" indent="0">
              <a:buNone/>
            </a:pPr>
            <a:r>
              <a:rPr lang="en-US" sz="2700" b="1" dirty="0" smtClean="0">
                <a:solidFill>
                  <a:schemeClr val="accent2"/>
                </a:solidFill>
              </a:rPr>
              <a:t>92.5</a:t>
            </a:r>
            <a:r>
              <a:rPr lang="en-US" sz="2700" dirty="0" smtClean="0"/>
              <a:t> </a:t>
            </a:r>
            <a:r>
              <a:rPr lang="en-US" sz="2700" dirty="0"/>
              <a:t>Discuss high-voltage battery charging and safety precautions.</a:t>
            </a:r>
            <a:endParaRPr lang="en-US" sz="2700"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LITHIUM-ION HIGH-VOLTAGE BATTERIES (1 OF 4)</a:t>
            </a:r>
            <a:endParaRPr lang="en-US" dirty="0">
              <a:latin typeface="+mj-lt"/>
            </a:endParaRPr>
          </a:p>
        </p:txBody>
      </p:sp>
      <p:sp>
        <p:nvSpPr>
          <p:cNvPr id="3" name="Content Placeholder 2"/>
          <p:cNvSpPr>
            <a:spLocks noGrp="1"/>
          </p:cNvSpPr>
          <p:nvPr>
            <p:ph idx="1"/>
          </p:nvPr>
        </p:nvSpPr>
        <p:spPr/>
        <p:txBody>
          <a:bodyPr/>
          <a:lstStyle/>
          <a:p>
            <a:r>
              <a:rPr lang="en-US" dirty="0" smtClean="0"/>
              <a:t>Use</a:t>
            </a:r>
          </a:p>
          <a:p>
            <a:pPr lvl="1"/>
            <a:r>
              <a:rPr lang="en-US" dirty="0"/>
              <a:t>A battery design that shows a great deal of promise for </a:t>
            </a:r>
            <a:r>
              <a:rPr lang="en-US" dirty="0" smtClean="0"/>
              <a:t>EVs and </a:t>
            </a:r>
            <a:r>
              <a:rPr lang="en-US" dirty="0"/>
              <a:t>HEVs applications is lithium-ion (Li-ion) technology</a:t>
            </a:r>
            <a:r>
              <a:rPr lang="en-US" dirty="0" smtClean="0"/>
              <a:t>.</a:t>
            </a:r>
          </a:p>
          <a:p>
            <a:pPr lvl="1"/>
            <a:r>
              <a:rPr lang="en-US" dirty="0" smtClean="0"/>
              <a:t>Currently used in vehicles that plug-in to the grid to recharge the battery.</a:t>
            </a:r>
          </a:p>
          <a:p>
            <a:r>
              <a:rPr lang="en-US" dirty="0" smtClean="0"/>
              <a:t>Description</a:t>
            </a:r>
          </a:p>
          <a:p>
            <a:pPr lvl="1"/>
            <a:r>
              <a:rPr lang="en-US" dirty="0"/>
              <a:t>A lithium-ion cell is so-named because, </a:t>
            </a:r>
            <a:r>
              <a:rPr lang="en-US" dirty="0" smtClean="0"/>
              <a:t>during battery </a:t>
            </a:r>
            <a:r>
              <a:rPr lang="en-US" dirty="0"/>
              <a:t>cycling, lithium ions move back and forth between the </a:t>
            </a:r>
            <a:r>
              <a:rPr lang="en-US" dirty="0" smtClean="0"/>
              <a:t>positive and </a:t>
            </a:r>
            <a:r>
              <a:rPr lang="en-US" dirty="0"/>
              <a:t>negative electrodes.</a:t>
            </a:r>
            <a:endParaRPr lang="en-US" dirty="0" smtClean="0"/>
          </a:p>
          <a:p>
            <a:pPr lvl="1"/>
            <a:endParaRPr lang="en-US" dirty="0"/>
          </a:p>
        </p:txBody>
      </p:sp>
    </p:spTree>
    <p:extLst>
      <p:ext uri="{BB962C8B-B14F-4D97-AF65-F5344CB8AC3E}">
        <p14:creationId xmlns:p14="http://schemas.microsoft.com/office/powerpoint/2010/main" val="292238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LITHIUM-ION HIGH-VOLTAGE </a:t>
            </a:r>
            <a:r>
              <a:rPr lang="en-US" dirty="0" smtClean="0">
                <a:latin typeface="+mj-lt"/>
              </a:rPr>
              <a:t>BATTERIES (2 OF 4)</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The positive electrode in a </a:t>
            </a:r>
            <a:r>
              <a:rPr lang="en-US" dirty="0" smtClean="0"/>
              <a:t>conventional lithium-ion </a:t>
            </a:r>
            <a:r>
              <a:rPr lang="en-US" dirty="0"/>
              <a:t>battery has lithium cobalt oxide as its main </a:t>
            </a:r>
            <a:r>
              <a:rPr lang="en-US" dirty="0" smtClean="0"/>
              <a:t>ingredient.</a:t>
            </a:r>
          </a:p>
          <a:p>
            <a:pPr lvl="1"/>
            <a:r>
              <a:rPr lang="en-US" dirty="0" smtClean="0"/>
              <a:t>The </a:t>
            </a:r>
            <a:r>
              <a:rPr lang="en-US" dirty="0"/>
              <a:t>negative electrode being made from a specialty carbon</a:t>
            </a:r>
            <a:r>
              <a:rPr lang="en-US" dirty="0" smtClean="0"/>
              <a:t>.</a:t>
            </a:r>
          </a:p>
          <a:p>
            <a:pPr lvl="1"/>
            <a:r>
              <a:rPr lang="en-US" dirty="0"/>
              <a:t>The electrolyte is an organic </a:t>
            </a:r>
            <a:r>
              <a:rPr lang="en-US" dirty="0" smtClean="0"/>
              <a:t>solvent.</a:t>
            </a:r>
          </a:p>
          <a:p>
            <a:r>
              <a:rPr lang="en-US" dirty="0" smtClean="0"/>
              <a:t>Operation</a:t>
            </a:r>
          </a:p>
          <a:p>
            <a:pPr lvl="1"/>
            <a:r>
              <a:rPr lang="en-US" dirty="0"/>
              <a:t>During battery discharge, lithium ions leave the anode (</a:t>
            </a:r>
            <a:r>
              <a:rPr lang="en-US" dirty="0" smtClean="0"/>
              <a:t>negative electrode</a:t>
            </a:r>
            <a:r>
              <a:rPr lang="en-US" dirty="0"/>
              <a:t>) and enter the cathode (positive electrode</a:t>
            </a:r>
            <a:r>
              <a:rPr lang="en-US" dirty="0" smtClean="0"/>
              <a:t>).</a:t>
            </a:r>
          </a:p>
          <a:p>
            <a:pPr lvl="1"/>
            <a:r>
              <a:rPr lang="en-US" dirty="0" smtClean="0"/>
              <a:t>The process is reversed during charging.</a:t>
            </a:r>
            <a:endParaRPr lang="en-US" dirty="0"/>
          </a:p>
        </p:txBody>
      </p:sp>
    </p:spTree>
    <p:extLst>
      <p:ext uri="{BB962C8B-B14F-4D97-AF65-F5344CB8AC3E}">
        <p14:creationId xmlns:p14="http://schemas.microsoft.com/office/powerpoint/2010/main" val="340319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LITHIUM-ION HIGH-VOLTAGE </a:t>
            </a:r>
            <a:r>
              <a:rPr lang="en-US" dirty="0" smtClean="0">
                <a:latin typeface="+mj-lt"/>
              </a:rPr>
              <a:t>BATTERIES (3 OF 4)</a:t>
            </a:r>
            <a:endParaRPr lang="en-US" dirty="0">
              <a:latin typeface="+mj-lt"/>
            </a:endParaRPr>
          </a:p>
        </p:txBody>
      </p:sp>
      <p:sp>
        <p:nvSpPr>
          <p:cNvPr id="3" name="Content Placeholder 2"/>
          <p:cNvSpPr>
            <a:spLocks noGrp="1"/>
          </p:cNvSpPr>
          <p:nvPr>
            <p:ph idx="1"/>
          </p:nvPr>
        </p:nvSpPr>
        <p:spPr/>
        <p:txBody>
          <a:bodyPr/>
          <a:lstStyle/>
          <a:p>
            <a:r>
              <a:rPr lang="en-US" dirty="0" smtClean="0"/>
              <a:t>Advantages</a:t>
            </a:r>
          </a:p>
          <a:p>
            <a:pPr lvl="1"/>
            <a:r>
              <a:rPr lang="en-US" dirty="0"/>
              <a:t>High specific </a:t>
            </a:r>
            <a:r>
              <a:rPr lang="en-US" dirty="0" smtClean="0"/>
              <a:t>energy</a:t>
            </a:r>
          </a:p>
          <a:p>
            <a:pPr lvl="1"/>
            <a:r>
              <a:rPr lang="en-US" dirty="0"/>
              <a:t>Good high-temperature </a:t>
            </a:r>
            <a:r>
              <a:rPr lang="en-US" dirty="0" smtClean="0"/>
              <a:t>performance</a:t>
            </a:r>
          </a:p>
          <a:p>
            <a:pPr lvl="1"/>
            <a:r>
              <a:rPr lang="en-US" dirty="0"/>
              <a:t>Low </a:t>
            </a:r>
            <a:r>
              <a:rPr lang="en-US" dirty="0" smtClean="0"/>
              <a:t>self-discharge</a:t>
            </a:r>
          </a:p>
          <a:p>
            <a:pPr lvl="1"/>
            <a:r>
              <a:rPr lang="en-US" dirty="0"/>
              <a:t>Minimal memory </a:t>
            </a:r>
            <a:r>
              <a:rPr lang="en-US" dirty="0" smtClean="0"/>
              <a:t>effect</a:t>
            </a:r>
          </a:p>
          <a:p>
            <a:pPr lvl="1"/>
            <a:r>
              <a:rPr lang="en-US" dirty="0"/>
              <a:t>High nominal cell </a:t>
            </a:r>
            <a:r>
              <a:rPr lang="en-US" dirty="0" smtClean="0"/>
              <a:t>voltage</a:t>
            </a:r>
          </a:p>
          <a:p>
            <a:r>
              <a:rPr lang="en-US" dirty="0" smtClean="0"/>
              <a:t>Disadvantages</a:t>
            </a:r>
          </a:p>
          <a:p>
            <a:pPr lvl="1"/>
            <a:r>
              <a:rPr lang="en-US" dirty="0"/>
              <a:t>High </a:t>
            </a:r>
            <a:r>
              <a:rPr lang="en-US" dirty="0" smtClean="0"/>
              <a:t>cost</a:t>
            </a:r>
          </a:p>
          <a:p>
            <a:pPr lvl="1"/>
            <a:r>
              <a:rPr lang="en-US" dirty="0" smtClean="0"/>
              <a:t>Issues related to overheating</a:t>
            </a:r>
            <a:endParaRPr lang="en-US" dirty="0"/>
          </a:p>
        </p:txBody>
      </p:sp>
    </p:spTree>
    <p:extLst>
      <p:ext uri="{BB962C8B-B14F-4D97-AF65-F5344CB8AC3E}">
        <p14:creationId xmlns:p14="http://schemas.microsoft.com/office/powerpoint/2010/main" val="31664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LITHIUM-ION HIGH-VOLTAGE </a:t>
            </a:r>
            <a:r>
              <a:rPr lang="en-US" dirty="0" smtClean="0">
                <a:latin typeface="+mj-lt"/>
              </a:rPr>
              <a:t>BATTERIES (4 OF 4)</a:t>
            </a:r>
            <a:endParaRPr lang="en-US" dirty="0">
              <a:latin typeface="+mj-lt"/>
            </a:endParaRPr>
          </a:p>
        </p:txBody>
      </p:sp>
      <p:sp>
        <p:nvSpPr>
          <p:cNvPr id="3" name="Content Placeholder 2"/>
          <p:cNvSpPr>
            <a:spLocks noGrp="1"/>
          </p:cNvSpPr>
          <p:nvPr>
            <p:ph idx="1"/>
          </p:nvPr>
        </p:nvSpPr>
        <p:spPr/>
        <p:txBody>
          <a:bodyPr/>
          <a:lstStyle/>
          <a:p>
            <a:r>
              <a:rPr lang="en-US" dirty="0" smtClean="0"/>
              <a:t>State of Charge Management</a:t>
            </a:r>
          </a:p>
          <a:p>
            <a:pPr lvl="1"/>
            <a:r>
              <a:rPr lang="en-US" dirty="0"/>
              <a:t>The battery can overheat under </a:t>
            </a:r>
            <a:r>
              <a:rPr lang="en-US" dirty="0" smtClean="0"/>
              <a:t>the following </a:t>
            </a:r>
            <a:r>
              <a:rPr lang="en-US" dirty="0"/>
              <a:t>conditions</a:t>
            </a:r>
            <a:r>
              <a:rPr lang="en-US" dirty="0" smtClean="0"/>
              <a:t>:</a:t>
            </a:r>
          </a:p>
          <a:p>
            <a:pPr lvl="1"/>
            <a:r>
              <a:rPr lang="en-US" dirty="0"/>
              <a:t>The battery state of charge rises above 80</a:t>
            </a:r>
            <a:r>
              <a:rPr lang="en-US" dirty="0" smtClean="0"/>
              <a:t>%.</a:t>
            </a:r>
          </a:p>
          <a:p>
            <a:pPr lvl="1"/>
            <a:r>
              <a:rPr lang="en-US" dirty="0"/>
              <a:t>The battery is placed under a load when its SOC is below 20</a:t>
            </a:r>
            <a:r>
              <a:rPr lang="en-US" dirty="0" smtClean="0"/>
              <a:t>%.</a:t>
            </a:r>
          </a:p>
          <a:p>
            <a:r>
              <a:rPr lang="en-US" dirty="0"/>
              <a:t>In most HEV </a:t>
            </a:r>
            <a:r>
              <a:rPr lang="en-US" dirty="0" smtClean="0"/>
              <a:t>applications, a </a:t>
            </a:r>
            <a:r>
              <a:rPr lang="en-US" dirty="0"/>
              <a:t>target SOC of 60% is used, and the battery is </a:t>
            </a:r>
            <a:r>
              <a:rPr lang="en-US" dirty="0" smtClean="0"/>
              <a:t>then cycled </a:t>
            </a:r>
            <a:r>
              <a:rPr lang="en-US" dirty="0"/>
              <a:t>so its SOC varies no more than 20% higher or </a:t>
            </a:r>
            <a:r>
              <a:rPr lang="en-US" dirty="0" smtClean="0"/>
              <a:t>lower than </a:t>
            </a:r>
            <a:r>
              <a:rPr lang="en-US" dirty="0"/>
              <a:t>the target.</a:t>
            </a:r>
            <a:endParaRPr lang="en-US" dirty="0"/>
          </a:p>
        </p:txBody>
      </p:sp>
    </p:spTree>
    <p:extLst>
      <p:ext uri="{BB962C8B-B14F-4D97-AF65-F5344CB8AC3E}">
        <p14:creationId xmlns:p14="http://schemas.microsoft.com/office/powerpoint/2010/main" val="409572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92.11 </a:t>
            </a:r>
            <a:r>
              <a:rPr lang="en-IN" sz="2400" dirty="0">
                <a:latin typeface="Arial (Headings)"/>
              </a:rPr>
              <a:t>A Tesla Model S charge port is located at the left rear behind a door and uses a unique plug that is only used by Tesla</a:t>
            </a:r>
            <a:endParaRPr lang="en-US" dirty="0"/>
          </a:p>
        </p:txBody>
      </p:sp>
      <p:pic>
        <p:nvPicPr>
          <p:cNvPr id="3" name="Picture 2" descr="A photo shows a supercharger charge port and a charging cable of a Tesla Model 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4011" y="1710267"/>
            <a:ext cx="6062982" cy="451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1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92.12 </a:t>
            </a:r>
            <a:r>
              <a:rPr lang="en-IN" sz="2400" dirty="0">
                <a:latin typeface="Arial (Headings)"/>
              </a:rPr>
              <a:t>Construction of a cylindrical lithium-ion cell. Note the pressure relief valve and exhaust gas hole that relieves internal battery pressure if it gets too hot</a:t>
            </a:r>
            <a:endParaRPr lang="en-US" dirty="0"/>
          </a:p>
        </p:txBody>
      </p:sp>
      <p:pic>
        <p:nvPicPr>
          <p:cNvPr id="3" name="Picture 2" descr="The figure shows a lithium ion made of a cylindrical housing consisting of electrodes in the form of plates. The negative electrode and the positive electrode are inside the cylinder with a separator in between the plates wound along the circumference of the cylinder. The top of the cylindrical housing has an exhaust gas hole and the positive terminal. The casing forms the negative terminal. A pressure release valve is built in the housing between the top of the housing and the plat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7101" y="2099136"/>
            <a:ext cx="4716802" cy="418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92.13 </a:t>
            </a:r>
            <a:r>
              <a:rPr lang="en-IN" sz="2400" dirty="0">
                <a:latin typeface="Arial (Headings)"/>
              </a:rPr>
              <a:t>One advantage of a lithium-ion cell is that it produces 3.6 volts, whereas an NiMH cell produces only 1.2 volts</a:t>
            </a:r>
            <a:endParaRPr lang="en-US" dirty="0"/>
          </a:p>
        </p:txBody>
      </p:sp>
      <p:pic>
        <p:nvPicPr>
          <p:cNvPr id="3" name="Picture 2" descr="A figure depicts equivalence of a single Li-ion cell to three Ni-Cd cel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617" y="2492064"/>
            <a:ext cx="7620000" cy="298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3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92.14 </a:t>
            </a:r>
            <a:r>
              <a:rPr lang="en-IN" sz="2400" dirty="0">
                <a:latin typeface="Arial (Headings)"/>
              </a:rPr>
              <a:t>The HV battery pack SOC is maintained in a relatively narrow range to prevent overheating and maximize service life</a:t>
            </a:r>
            <a:endParaRPr lang="en-US" dirty="0"/>
          </a:p>
        </p:txBody>
      </p:sp>
      <p:pic>
        <p:nvPicPr>
          <p:cNvPr id="3" name="Picture 2" descr="The figure shows a graph with state-of-charge (SOC) on the vertical axis and time on the horizontal axis. &#10;• The graph has an overcharge region of SOC on the top and an undercharge region of SOC at the bottom.&#10;• The upper SOC control limit is below the overcharge region and the lower SOC control limit is above the undercharged region.&#10;• The SOC on vertical axis has a control region lying between the upper SOC control limit and the lower SOC control limit.&#10;• An example of charge in SOC is shown with a curve following a path close to the target SOC region, in the middle of the upper and lower SOC control limits.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447" y="2296940"/>
            <a:ext cx="7622110" cy="354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8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smtClean="0">
                <a:solidFill>
                  <a:srgbClr val="000000"/>
                </a:solidFill>
              </a:rPr>
              <a:t>What are the two types of Batteries used in most hybrid and electric vehicles today?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Nickel Metal Hydride and Lithium-ion.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HYBRID AUXILIARY BATTERIES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r>
              <a:rPr lang="en-US" dirty="0"/>
              <a:t>In a hybrid electric vehicle (HEV), the 12-volt </a:t>
            </a:r>
            <a:r>
              <a:rPr lang="en-US" dirty="0" smtClean="0"/>
              <a:t>auxiliary battery </a:t>
            </a:r>
            <a:r>
              <a:rPr lang="en-US" dirty="0"/>
              <a:t>is used </a:t>
            </a:r>
            <a:r>
              <a:rPr lang="en-US" dirty="0" smtClean="0"/>
              <a:t>to:</a:t>
            </a:r>
          </a:p>
          <a:p>
            <a:pPr lvl="1"/>
            <a:r>
              <a:rPr lang="en-US" dirty="0"/>
              <a:t>Power all of the 12-volt </a:t>
            </a:r>
            <a:r>
              <a:rPr lang="en-US" dirty="0" smtClean="0"/>
              <a:t>accessories</a:t>
            </a:r>
          </a:p>
          <a:p>
            <a:pPr lvl="1"/>
            <a:r>
              <a:rPr lang="en-US" dirty="0"/>
              <a:t>Power the electronic controller for the high-voltage </a:t>
            </a:r>
            <a:r>
              <a:rPr lang="en-US" dirty="0" smtClean="0"/>
              <a:t>system</a:t>
            </a:r>
          </a:p>
          <a:p>
            <a:r>
              <a:rPr lang="en-US" dirty="0"/>
              <a:t>The battery must</a:t>
            </a:r>
            <a:r>
              <a:rPr lang="en-US" i="1" dirty="0"/>
              <a:t> </a:t>
            </a:r>
            <a:r>
              <a:rPr lang="en-US" dirty="0"/>
              <a:t>be in good (serviceable) condition to assure </a:t>
            </a:r>
            <a:r>
              <a:rPr lang="en-US" dirty="0" smtClean="0"/>
              <a:t>correct hybrid </a:t>
            </a:r>
            <a:r>
              <a:rPr lang="en-US" dirty="0"/>
              <a:t>vehicle operation.</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HIGH-VOLTAGE BATTERY DISCONNECT LOCATION</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Most HEVs are equipped with </a:t>
            </a:r>
            <a:r>
              <a:rPr lang="en-US" dirty="0" smtClean="0"/>
              <a:t>a high-voltage </a:t>
            </a:r>
            <a:r>
              <a:rPr lang="en-US" dirty="0"/>
              <a:t>disconnect switch or connector that is used to cut </a:t>
            </a:r>
            <a:r>
              <a:rPr lang="en-US" dirty="0" smtClean="0"/>
              <a:t>off high </a:t>
            </a:r>
            <a:r>
              <a:rPr lang="en-US" dirty="0"/>
              <a:t>voltage from the rest of the system beyond the battery pack</a:t>
            </a:r>
            <a:r>
              <a:rPr lang="en-US" dirty="0" smtClean="0"/>
              <a:t>.</a:t>
            </a:r>
          </a:p>
          <a:p>
            <a:r>
              <a:rPr lang="en-US" dirty="0" smtClean="0"/>
              <a:t>Battery Type and Safety Switch/Plug Location</a:t>
            </a:r>
          </a:p>
          <a:p>
            <a:pPr lvl="1"/>
            <a:r>
              <a:rPr lang="en-US" dirty="0"/>
              <a:t>See service information for the location and type of batteries used </a:t>
            </a:r>
            <a:r>
              <a:rPr lang="en-US" dirty="0" smtClean="0"/>
              <a:t>for the </a:t>
            </a:r>
            <a:r>
              <a:rPr lang="en-US" dirty="0"/>
              <a:t>high-voltage system and the location of the high-voltage </a:t>
            </a:r>
            <a:r>
              <a:rPr lang="en-US" dirty="0" smtClean="0"/>
              <a:t>disconnect switch</a:t>
            </a:r>
            <a:r>
              <a:rPr lang="en-US" dirty="0"/>
              <a:t>.</a:t>
            </a:r>
            <a:endParaRPr lang="en-US" dirty="0" smtClean="0"/>
          </a:p>
          <a:p>
            <a:endParaRPr lang="en-US" dirty="0"/>
          </a:p>
        </p:txBody>
      </p:sp>
    </p:spTree>
    <p:extLst>
      <p:ext uri="{BB962C8B-B14F-4D97-AF65-F5344CB8AC3E}">
        <p14:creationId xmlns:p14="http://schemas.microsoft.com/office/powerpoint/2010/main" val="114078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HIGH-VOLTAGE BATTERY TYPES</a:t>
            </a:r>
            <a:endParaRPr lang="en-US" dirty="0">
              <a:latin typeface="+mj-lt"/>
            </a:endParaRPr>
          </a:p>
        </p:txBody>
      </p:sp>
      <p:sp>
        <p:nvSpPr>
          <p:cNvPr id="3" name="Content Placeholder 2"/>
          <p:cNvSpPr>
            <a:spLocks noGrp="1"/>
          </p:cNvSpPr>
          <p:nvPr>
            <p:ph idx="1"/>
          </p:nvPr>
        </p:nvSpPr>
        <p:spPr/>
        <p:txBody>
          <a:bodyPr/>
          <a:lstStyle/>
          <a:p>
            <a:r>
              <a:rPr lang="en-US" dirty="0" smtClean="0"/>
              <a:t>Nickel Cadmium</a:t>
            </a:r>
          </a:p>
          <a:p>
            <a:r>
              <a:rPr lang="en-US" dirty="0" smtClean="0"/>
              <a:t>Lithium Polymer</a:t>
            </a:r>
          </a:p>
          <a:p>
            <a:r>
              <a:rPr lang="en-US" dirty="0" smtClean="0"/>
              <a:t>Zink-Air</a:t>
            </a:r>
          </a:p>
          <a:p>
            <a:r>
              <a:rPr lang="en-US" dirty="0" smtClean="0"/>
              <a:t>Zebra Battery</a:t>
            </a:r>
          </a:p>
          <a:p>
            <a:endParaRPr lang="en-US" dirty="0" smtClean="0"/>
          </a:p>
          <a:p>
            <a:endParaRPr lang="en-US" dirty="0"/>
          </a:p>
        </p:txBody>
      </p:sp>
    </p:spTree>
    <p:extLst>
      <p:ext uri="{BB962C8B-B14F-4D97-AF65-F5344CB8AC3E}">
        <p14:creationId xmlns:p14="http://schemas.microsoft.com/office/powerpoint/2010/main" val="429216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92.15 </a:t>
            </a:r>
            <a:r>
              <a:rPr lang="en-IN" dirty="0">
                <a:latin typeface="Arial (Headings)"/>
              </a:rPr>
              <a:t>Zinc-air batteries are recharged by replacing the zinc anodes. These batteries are also considered to be a type of fuel cell, because the positive electrode is oxygen taken from atmospheric air</a:t>
            </a:r>
            <a:endParaRPr lang="en-US" dirty="0"/>
          </a:p>
        </p:txBody>
      </p:sp>
      <p:pic>
        <p:nvPicPr>
          <p:cNvPr id="3" name="Picture 2" descr="The figure shows a zinc-air battery anode and cathode.&#10;• The anode is made of rectangular pellets of zinc.&#10;• The battery design has a casing around the anode which has a layer of porous plate with aqueous KOH electrode between the walls of the casing and the zinc anode.&#10;• The oxygen reduction cathode is on the sides of the casing and zinc anode is in the middle of the casing.&#10;• A separator separates the aqueous KOH electrode and zinc anode.&#10;• Porous nature of the plate allows oxygen from air to reach the anod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0204" y="2360797"/>
            <a:ext cx="6210596" cy="39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8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92.16 </a:t>
            </a:r>
            <a:r>
              <a:rPr lang="en-IN" dirty="0">
                <a:latin typeface="Arial (Headings)"/>
              </a:rPr>
              <a:t>Sodium-metal-chloride batteries are also known as ZEBRA batteries. These batteries are lightweight (40% of the weight of lead–acid) and have a high energy density</a:t>
            </a:r>
            <a:endParaRPr lang="en-US" dirty="0"/>
          </a:p>
        </p:txBody>
      </p:sp>
      <p:pic>
        <p:nvPicPr>
          <p:cNvPr id="3" name="Picture 2" descr="A figure shows a sodium-metal-chloride battery pack in a rectangular casing with zebra branding on the top and a battery management system attached to i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7640" y="2104993"/>
            <a:ext cx="5515724" cy="407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9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COMPARISON</a:t>
            </a:r>
            <a:endParaRPr lang="en-US"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30999"/>
            <a:ext cx="8229600" cy="326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48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HIGH-VOLTAGE BATTERY MONITOR</a:t>
            </a:r>
            <a:endParaRPr lang="en-US" dirty="0">
              <a:latin typeface="+mj-lt"/>
            </a:endParaRPr>
          </a:p>
        </p:txBody>
      </p:sp>
      <p:sp>
        <p:nvSpPr>
          <p:cNvPr id="3" name="Content Placeholder 2"/>
          <p:cNvSpPr>
            <a:spLocks noGrp="1"/>
          </p:cNvSpPr>
          <p:nvPr>
            <p:ph idx="1"/>
          </p:nvPr>
        </p:nvSpPr>
        <p:spPr/>
        <p:txBody>
          <a:bodyPr/>
          <a:lstStyle/>
          <a:p>
            <a:r>
              <a:rPr lang="en-US" dirty="0" smtClean="0"/>
              <a:t>State of Charge</a:t>
            </a:r>
          </a:p>
          <a:p>
            <a:pPr lvl="1"/>
            <a:r>
              <a:rPr lang="en-US" dirty="0"/>
              <a:t>Normal operating HV battery SOC range for most hybrid </a:t>
            </a:r>
            <a:r>
              <a:rPr lang="en-US" dirty="0" smtClean="0"/>
              <a:t>electric vehicles </a:t>
            </a:r>
            <a:r>
              <a:rPr lang="en-US" dirty="0"/>
              <a:t>is within 52% to 68</a:t>
            </a:r>
            <a:r>
              <a:rPr lang="en-US" dirty="0" smtClean="0"/>
              <a:t>%.</a:t>
            </a:r>
          </a:p>
          <a:p>
            <a:r>
              <a:rPr lang="en-US" dirty="0" smtClean="0"/>
              <a:t>Scan Data Test Procedure</a:t>
            </a:r>
          </a:p>
          <a:p>
            <a:pPr lvl="1"/>
            <a:r>
              <a:rPr lang="en-US" dirty="0"/>
              <a:t>Battery </a:t>
            </a:r>
            <a:r>
              <a:rPr lang="en-US" dirty="0" smtClean="0"/>
              <a:t>temperature</a:t>
            </a:r>
          </a:p>
          <a:p>
            <a:pPr lvl="1"/>
            <a:r>
              <a:rPr lang="en-US" dirty="0"/>
              <a:t>Battery </a:t>
            </a:r>
            <a:r>
              <a:rPr lang="en-US" dirty="0" smtClean="0"/>
              <a:t>voltage</a:t>
            </a:r>
          </a:p>
          <a:p>
            <a:pPr lvl="1"/>
            <a:r>
              <a:rPr lang="en-US" dirty="0"/>
              <a:t>State of </a:t>
            </a:r>
            <a:r>
              <a:rPr lang="en-US" dirty="0" smtClean="0"/>
              <a:t>charge</a:t>
            </a:r>
          </a:p>
          <a:p>
            <a:pPr lvl="1"/>
            <a:r>
              <a:rPr lang="en-US" dirty="0"/>
              <a:t>Battery current </a:t>
            </a:r>
            <a:r>
              <a:rPr lang="en-US" dirty="0" smtClean="0"/>
              <a:t>draw</a:t>
            </a:r>
          </a:p>
          <a:p>
            <a:pPr lvl="1"/>
            <a:r>
              <a:rPr lang="en-US" dirty="0" smtClean="0"/>
              <a:t>Battery </a:t>
            </a:r>
            <a:r>
              <a:rPr lang="en-US" dirty="0"/>
              <a:t>block internal resistance</a:t>
            </a:r>
            <a:endParaRPr lang="en-US" dirty="0"/>
          </a:p>
        </p:txBody>
      </p:sp>
    </p:spTree>
    <p:extLst>
      <p:ext uri="{BB962C8B-B14F-4D97-AF65-F5344CB8AC3E}">
        <p14:creationId xmlns:p14="http://schemas.microsoft.com/office/powerpoint/2010/main" val="301156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92.17 </a:t>
            </a:r>
            <a:r>
              <a:rPr lang="en-IN" sz="2400" dirty="0">
                <a:latin typeface="Arial (Headings)"/>
              </a:rPr>
              <a:t>A Snap-on </a:t>
            </a:r>
            <a:r>
              <a:rPr lang="en-IN" sz="2400" dirty="0" err="1">
                <a:latin typeface="Arial (Headings)"/>
              </a:rPr>
              <a:t>Solus</a:t>
            </a:r>
            <a:r>
              <a:rPr lang="en-IN" sz="2400" dirty="0">
                <a:latin typeface="Arial (Headings)"/>
              </a:rPr>
              <a:t> scan tool displays the state of charge of the high-voltage battery under the heading of “HV ECM.”</a:t>
            </a:r>
            <a:endParaRPr lang="en-US" dirty="0"/>
          </a:p>
        </p:txBody>
      </p:sp>
      <p:pic>
        <p:nvPicPr>
          <p:cNvPr id="3" name="Picture 2" descr="The photo shows the following information on the display screen. &#10;Plus B (Volts) is 14.32&#10;State of Charge (All Bat) (Percentage) is 60.8 &#10;Power Resource VB (Volts) is 310.0&#10;Power Resource IB (Amperes) is 1.08&#10;Cooling Fan 0 (Percentage) is 33.5 &#10;Cooling Fan Relay is On &#10;SOC after IG-ON (Percentage) is 62.5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9618" y="2289766"/>
            <a:ext cx="6511768" cy="391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9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92.18 </a:t>
            </a:r>
            <a:r>
              <a:rPr lang="en-IN" sz="2000" dirty="0">
                <a:latin typeface="Arial (Headings)"/>
              </a:rPr>
              <a:t>The internal resistance of the battery blocks are available on the data stream, as shown, using an aftermarket scan tool. The internal resistance should be between 15 and 40 milliohms (0.015 to 0.040 Ohms)</a:t>
            </a:r>
            <a:endParaRPr lang="en-US" sz="2000" dirty="0"/>
          </a:p>
        </p:txBody>
      </p:sp>
      <p:pic>
        <p:nvPicPr>
          <p:cNvPr id="3" name="Picture 2" descr="The photo shows the following information on the display screen. &#10;Battery Block Vol – V14 (Volts) is 20.56&#10;Internal Resistance R01 (ohm) is 0.029&#10;Internal Resistance R02 (ohm) is 0.028&#10;Internal Resistance R03 (ohm) is 0.028&#10;Internal Resistance R04 (ohm) is 0.029&#10;Internal Resistance R05 (ohm) is 0.029&#10;Internal Resistance R06 (ohm) is 0.029&#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9006" y="2286000"/>
            <a:ext cx="61020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5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normal SOC range for most hybrid electric vehicles?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The normal SOC is 52%-68%.</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HYBRID AND </a:t>
            </a:r>
            <a:r>
              <a:rPr lang="en-US" dirty="0" smtClean="0">
                <a:latin typeface="+mj-lt"/>
              </a:rPr>
              <a:t>ELECTRIC VEHICLE HIGH-VOLTAGE BATTERIES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high-voltage (HV) system is used to power </a:t>
            </a:r>
            <a:r>
              <a:rPr lang="en-US" dirty="0" smtClean="0"/>
              <a:t>the electric </a:t>
            </a:r>
            <a:r>
              <a:rPr lang="en-US" dirty="0"/>
              <a:t>drive (traction) motor, while a conventional 12-volt system </a:t>
            </a:r>
            <a:r>
              <a:rPr lang="en-US" dirty="0" smtClean="0"/>
              <a:t>is used </a:t>
            </a:r>
            <a:r>
              <a:rPr lang="en-US" dirty="0"/>
              <a:t>to power all other aspects of vehicle operation</a:t>
            </a:r>
            <a:r>
              <a:rPr lang="en-US" dirty="0" smtClean="0"/>
              <a:t>.</a:t>
            </a:r>
          </a:p>
          <a:p>
            <a:r>
              <a:rPr lang="en-US" dirty="0" smtClean="0"/>
              <a:t>Electric Motor Requirements</a:t>
            </a:r>
          </a:p>
          <a:p>
            <a:pPr lvl="1"/>
            <a:r>
              <a:rPr lang="en-US" dirty="0"/>
              <a:t>HEVs use </a:t>
            </a:r>
            <a:r>
              <a:rPr lang="en-US" dirty="0" smtClean="0"/>
              <a:t>high-output electric </a:t>
            </a:r>
            <a:r>
              <a:rPr lang="en-US" dirty="0"/>
              <a:t>motors to drive and assist vehicle movement. These </a:t>
            </a:r>
            <a:r>
              <a:rPr lang="en-US" dirty="0" smtClean="0"/>
              <a:t>motors are </a:t>
            </a:r>
            <a:r>
              <a:rPr lang="en-US" dirty="0"/>
              <a:t>rated anywhere from 10 to 50 </a:t>
            </a:r>
            <a:r>
              <a:rPr lang="en-US" dirty="0" smtClean="0"/>
              <a:t>kW. The HV battery provides the voltage that keeps the current flow at a lower level.</a:t>
            </a:r>
            <a:endParaRPr lang="en-US" dirty="0"/>
          </a:p>
        </p:txBody>
      </p:sp>
    </p:spTree>
    <p:extLst>
      <p:ext uri="{BB962C8B-B14F-4D97-AF65-F5344CB8AC3E}">
        <p14:creationId xmlns:p14="http://schemas.microsoft.com/office/powerpoint/2010/main" val="397335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OUT-OF-VEHICLE HV BATTERY SERVICE</a:t>
            </a:r>
            <a:endParaRPr lang="en-US" dirty="0">
              <a:latin typeface="+mj-lt"/>
            </a:endParaRPr>
          </a:p>
        </p:txBody>
      </p:sp>
      <p:sp>
        <p:nvSpPr>
          <p:cNvPr id="3" name="Content Placeholder 2"/>
          <p:cNvSpPr>
            <a:spLocks noGrp="1"/>
          </p:cNvSpPr>
          <p:nvPr>
            <p:ph idx="1"/>
          </p:nvPr>
        </p:nvSpPr>
        <p:spPr/>
        <p:txBody>
          <a:bodyPr/>
          <a:lstStyle/>
          <a:p>
            <a:r>
              <a:rPr lang="en-US" dirty="0" smtClean="0"/>
              <a:t>Procedure</a:t>
            </a:r>
          </a:p>
          <a:p>
            <a:pPr lvl="1"/>
            <a:r>
              <a:rPr lang="en-US" sz="2000" dirty="0" smtClean="0"/>
              <a:t>Follow the manufacturer’s recommended service procedures and safety instructions when disassembling a HV battery.</a:t>
            </a:r>
          </a:p>
          <a:p>
            <a:r>
              <a:rPr lang="en-US" dirty="0" smtClean="0"/>
              <a:t>Determine Internal Resistance</a:t>
            </a:r>
          </a:p>
          <a:p>
            <a:pPr lvl="1"/>
            <a:r>
              <a:rPr lang="en-US" sz="2000" dirty="0"/>
              <a:t>To determine </a:t>
            </a:r>
            <a:r>
              <a:rPr lang="en-US" sz="2000" dirty="0" smtClean="0"/>
              <a:t>the internal </a:t>
            </a:r>
            <a:r>
              <a:rPr lang="en-US" sz="2000" dirty="0"/>
              <a:t>resistance of a battery block (two modules), compare </a:t>
            </a:r>
            <a:r>
              <a:rPr lang="en-US" sz="2000" dirty="0" smtClean="0"/>
              <a:t>the unloaded </a:t>
            </a:r>
            <a:r>
              <a:rPr lang="en-US" sz="2000" dirty="0"/>
              <a:t>voltage to the voltage of the block under the load that </a:t>
            </a:r>
            <a:r>
              <a:rPr lang="en-US" sz="2000" dirty="0" smtClean="0"/>
              <a:t>was applied </a:t>
            </a:r>
            <a:r>
              <a:rPr lang="en-US" sz="2000" dirty="0"/>
              <a:t>by the resistor, which is called the delta (Δ) or the change </a:t>
            </a:r>
            <a:r>
              <a:rPr lang="en-US" sz="2000" dirty="0" smtClean="0"/>
              <a:t>in the </a:t>
            </a:r>
            <a:r>
              <a:rPr lang="en-US" sz="2000" dirty="0"/>
              <a:t>voltage</a:t>
            </a:r>
            <a:r>
              <a:rPr lang="en-US" sz="2000" dirty="0" smtClean="0"/>
              <a:t>.</a:t>
            </a:r>
          </a:p>
          <a:p>
            <a:r>
              <a:rPr lang="en-US" dirty="0" smtClean="0"/>
              <a:t>Match State of Charge</a:t>
            </a:r>
          </a:p>
          <a:p>
            <a:pPr lvl="1"/>
            <a:r>
              <a:rPr lang="en-US" sz="2000" dirty="0"/>
              <a:t>Connecting batteries in series </a:t>
            </a:r>
            <a:r>
              <a:rPr lang="en-US" sz="2000" dirty="0" smtClean="0"/>
              <a:t>requires the </a:t>
            </a:r>
            <a:r>
              <a:rPr lang="en-US" sz="2000" dirty="0"/>
              <a:t>batteries be close to the same voltage</a:t>
            </a:r>
            <a:r>
              <a:rPr lang="en-US" dirty="0"/>
              <a:t>.</a:t>
            </a:r>
            <a:endParaRPr lang="en-US" dirty="0" smtClean="0"/>
          </a:p>
          <a:p>
            <a:pPr lvl="1"/>
            <a:endParaRPr lang="en-US" dirty="0"/>
          </a:p>
        </p:txBody>
      </p:sp>
    </p:spTree>
    <p:extLst>
      <p:ext uri="{BB962C8B-B14F-4D97-AF65-F5344CB8AC3E}">
        <p14:creationId xmlns:p14="http://schemas.microsoft.com/office/powerpoint/2010/main" val="66731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 VOLTAGE BATTERY CHARGING</a:t>
            </a:r>
            <a:endParaRPr lang="en-US" dirty="0">
              <a:latin typeface="+mj-lt"/>
            </a:endParaRPr>
          </a:p>
        </p:txBody>
      </p:sp>
      <p:sp>
        <p:nvSpPr>
          <p:cNvPr id="3" name="Content Placeholder 2"/>
          <p:cNvSpPr>
            <a:spLocks noGrp="1"/>
          </p:cNvSpPr>
          <p:nvPr>
            <p:ph idx="1"/>
          </p:nvPr>
        </p:nvSpPr>
        <p:spPr/>
        <p:txBody>
          <a:bodyPr/>
          <a:lstStyle/>
          <a:p>
            <a:r>
              <a:rPr lang="en-US" dirty="0"/>
              <a:t>If the HV battery </a:t>
            </a:r>
            <a:r>
              <a:rPr lang="en-US" dirty="0" smtClean="0"/>
              <a:t>in an </a:t>
            </a:r>
            <a:r>
              <a:rPr lang="en-US" dirty="0"/>
              <a:t>HEV becomes discharged, the first step should be getting </a:t>
            </a:r>
            <a:r>
              <a:rPr lang="en-US" dirty="0" smtClean="0"/>
              <a:t>the vehicle started </a:t>
            </a:r>
            <a:r>
              <a:rPr lang="en-US" dirty="0"/>
              <a:t>to recharge the battery pack</a:t>
            </a:r>
            <a:r>
              <a:rPr lang="en-US" dirty="0" smtClean="0"/>
              <a:t>.</a:t>
            </a:r>
          </a:p>
          <a:p>
            <a:r>
              <a:rPr lang="en-US" dirty="0"/>
              <a:t>The procedure </a:t>
            </a:r>
            <a:r>
              <a:rPr lang="en-US" dirty="0" smtClean="0"/>
              <a:t>varies, depending </a:t>
            </a:r>
            <a:r>
              <a:rPr lang="en-US" dirty="0"/>
              <a:t>on the model in question</a:t>
            </a:r>
            <a:r>
              <a:rPr lang="en-US" dirty="0" smtClean="0"/>
              <a:t>.</a:t>
            </a:r>
          </a:p>
          <a:p>
            <a:r>
              <a:rPr lang="en-US" dirty="0"/>
              <a:t>Always follow the </a:t>
            </a:r>
            <a:r>
              <a:rPr lang="en-US" dirty="0" smtClean="0"/>
              <a:t>manufacturer’s specified </a:t>
            </a:r>
            <a:r>
              <a:rPr lang="en-US" dirty="0"/>
              <a:t>procedures when starting a disabled hybrid vehicle.</a:t>
            </a:r>
            <a:endParaRPr lang="en-US" dirty="0"/>
          </a:p>
        </p:txBody>
      </p:sp>
    </p:spTree>
    <p:extLst>
      <p:ext uri="{BB962C8B-B14F-4D97-AF65-F5344CB8AC3E}">
        <p14:creationId xmlns:p14="http://schemas.microsoft.com/office/powerpoint/2010/main" val="30253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HIGH-VOLTAGE BATTERY SAFETY PRECAUTIONS</a:t>
            </a:r>
            <a:endParaRPr lang="en-US" dirty="0">
              <a:latin typeface="+mj-lt"/>
            </a:endParaRPr>
          </a:p>
        </p:txBody>
      </p:sp>
      <p:sp>
        <p:nvSpPr>
          <p:cNvPr id="3" name="Content Placeholder 2"/>
          <p:cNvSpPr>
            <a:spLocks noGrp="1"/>
          </p:cNvSpPr>
          <p:nvPr>
            <p:ph idx="1"/>
          </p:nvPr>
        </p:nvSpPr>
        <p:spPr/>
        <p:txBody>
          <a:bodyPr/>
          <a:lstStyle/>
          <a:p>
            <a:r>
              <a:rPr lang="en-US" sz="2400" dirty="0"/>
              <a:t>Do not work on the vehicle if moisture is </a:t>
            </a:r>
            <a:r>
              <a:rPr lang="en-US" sz="2400" dirty="0" smtClean="0"/>
              <a:t>present.</a:t>
            </a:r>
          </a:p>
          <a:p>
            <a:r>
              <a:rPr lang="en-US" sz="2400" dirty="0"/>
              <a:t>If service must be performed on the hybrid system, be </a:t>
            </a:r>
            <a:r>
              <a:rPr lang="en-US" sz="2400" dirty="0" smtClean="0"/>
              <a:t>sure to </a:t>
            </a:r>
            <a:r>
              <a:rPr lang="en-US" sz="2400" dirty="0"/>
              <a:t>disconnect the HV battery and allow enough time for </a:t>
            </a:r>
            <a:r>
              <a:rPr lang="en-US" sz="2400" dirty="0" smtClean="0"/>
              <a:t>system capacitors </a:t>
            </a:r>
            <a:r>
              <a:rPr lang="en-US" sz="2400" dirty="0"/>
              <a:t>to discharge before proceeding</a:t>
            </a:r>
            <a:r>
              <a:rPr lang="en-US" sz="2400" dirty="0" smtClean="0"/>
              <a:t>.</a:t>
            </a:r>
          </a:p>
          <a:p>
            <a:r>
              <a:rPr lang="en-US" sz="2400" dirty="0"/>
              <a:t>If an electrical fire occurs, do not attempt to extinguish </a:t>
            </a:r>
            <a:r>
              <a:rPr lang="en-US" sz="2400" dirty="0" smtClean="0"/>
              <a:t>it using </a:t>
            </a:r>
            <a:r>
              <a:rPr lang="en-US" sz="2400" dirty="0"/>
              <a:t>water. Use an ABC fire extinguisher or wait for </a:t>
            </a:r>
            <a:r>
              <a:rPr lang="en-US" sz="2400" dirty="0" smtClean="0"/>
              <a:t>firefighters to </a:t>
            </a:r>
            <a:r>
              <a:rPr lang="en-US" sz="2400" dirty="0"/>
              <a:t>deal with it</a:t>
            </a:r>
            <a:r>
              <a:rPr lang="en-US" sz="2400" dirty="0" smtClean="0"/>
              <a:t>.</a:t>
            </a:r>
          </a:p>
          <a:p>
            <a:r>
              <a:rPr lang="en-US" sz="2400" dirty="0"/>
              <a:t>ALWAYS refer to the service manual for approved </a:t>
            </a:r>
            <a:r>
              <a:rPr lang="en-US" sz="2400" dirty="0" smtClean="0"/>
              <a:t>safety procedures </a:t>
            </a:r>
            <a:r>
              <a:rPr lang="en-US" sz="2400" dirty="0"/>
              <a:t>when handling the HV battery pack.</a:t>
            </a:r>
            <a:endParaRPr lang="en-US" sz="2400" dirty="0" smtClean="0"/>
          </a:p>
          <a:p>
            <a:r>
              <a:rPr lang="en-US" sz="2400" dirty="0"/>
              <a:t>Read all warning labels and always follow the vehicle </a:t>
            </a:r>
            <a:r>
              <a:rPr lang="en-US" sz="2400" dirty="0" smtClean="0"/>
              <a:t>manufacturer’s instructions</a:t>
            </a:r>
            <a:r>
              <a:rPr lang="en-US" sz="2400" dirty="0"/>
              <a:t>.</a:t>
            </a:r>
            <a:endParaRPr lang="en-US" sz="2400" dirty="0"/>
          </a:p>
        </p:txBody>
      </p:sp>
    </p:spTree>
    <p:extLst>
      <p:ext uri="{BB962C8B-B14F-4D97-AF65-F5344CB8AC3E}">
        <p14:creationId xmlns:p14="http://schemas.microsoft.com/office/powerpoint/2010/main" val="303192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92.19 </a:t>
            </a:r>
            <a:r>
              <a:rPr lang="en-IN" sz="2400" dirty="0">
                <a:latin typeface="Arial (Headings)"/>
              </a:rPr>
              <a:t>A battery service warning label from a Honda hybrid electric</a:t>
            </a:r>
            <a:endParaRPr lang="en-US" dirty="0"/>
          </a:p>
        </p:txBody>
      </p:sp>
      <p:pic>
        <p:nvPicPr>
          <p:cNvPr id="3" name="Picture 2" descr="The photo shows a warning label with a notice which can be read as below. &#10;• If this vehicle is unused for over one month, the service life of the 144 volts Nickel-Metal Hydride battery will be reduced and the battery may be permanently damaged. Drive the vehicle for at least 30 minutes a month to charge the 144 volts battery.&#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1697" y="1894982"/>
            <a:ext cx="5907610" cy="421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9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mj-lt"/>
              </a:rPr>
              <a:t>HV BATTERY PACK SERVICE</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136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1. To </a:t>
            </a:r>
            <a:r>
              <a:rPr lang="en-US" b="0" dirty="0">
                <a:latin typeface="+mj-lt"/>
              </a:rPr>
              <a:t>depower the high-voltage system, the ignition is </a:t>
            </a:r>
            <a:r>
              <a:rPr lang="en-US" b="0" dirty="0" smtClean="0">
                <a:latin typeface="+mj-lt"/>
              </a:rPr>
              <a:t>off and </a:t>
            </a:r>
            <a:r>
              <a:rPr lang="en-US" b="0" dirty="0">
                <a:latin typeface="+mj-lt"/>
              </a:rPr>
              <a:t>the negative battery cable is disconnected from </a:t>
            </a:r>
            <a:r>
              <a:rPr lang="en-US" b="0" dirty="0" smtClean="0">
                <a:latin typeface="+mj-lt"/>
              </a:rPr>
              <a:t>the 12-volt </a:t>
            </a:r>
            <a:r>
              <a:rPr lang="en-US" b="0" dirty="0">
                <a:latin typeface="+mj-lt"/>
              </a:rPr>
              <a:t>auxiliary battery, then the HV battery safety </a:t>
            </a:r>
            <a:r>
              <a:rPr lang="en-US" b="0" dirty="0" smtClean="0">
                <a:latin typeface="+mj-lt"/>
              </a:rPr>
              <a:t>plug is </a:t>
            </a:r>
            <a:r>
              <a:rPr lang="en-US" b="0" dirty="0">
                <a:latin typeface="+mj-lt"/>
              </a:rPr>
              <a:t>removed.</a:t>
            </a:r>
            <a:endParaRPr lang="en-US" dirty="0">
              <a:latin typeface="+mj-lt"/>
            </a:endParaRPr>
          </a:p>
        </p:txBody>
      </p:sp>
      <p:pic>
        <p:nvPicPr>
          <p:cNvPr id="3" name="Picture 2" descr="A photo shows a disconnected HV battery safety plu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9671" y="1859013"/>
            <a:ext cx="5431662" cy="422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5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2. After </a:t>
            </a:r>
            <a:r>
              <a:rPr lang="en-US" b="0" dirty="0">
                <a:latin typeface="+mj-lt"/>
              </a:rPr>
              <a:t>checking that the voltage level is safe, the </a:t>
            </a:r>
            <a:r>
              <a:rPr lang="en-US" b="0" dirty="0" smtClean="0">
                <a:latin typeface="+mj-lt"/>
              </a:rPr>
              <a:t>rear seat </a:t>
            </a:r>
            <a:r>
              <a:rPr lang="en-US" b="0" dirty="0">
                <a:latin typeface="+mj-lt"/>
              </a:rPr>
              <a:t>and HV battery cover are removed. Always </a:t>
            </a:r>
            <a:r>
              <a:rPr lang="en-US" b="0" dirty="0" smtClean="0">
                <a:latin typeface="+mj-lt"/>
              </a:rPr>
              <a:t>follow the </a:t>
            </a:r>
            <a:r>
              <a:rPr lang="en-US" b="0" dirty="0">
                <a:latin typeface="+mj-lt"/>
              </a:rPr>
              <a:t>safety procedures specified by the </a:t>
            </a:r>
            <a:r>
              <a:rPr lang="en-US" b="0" dirty="0" smtClean="0">
                <a:latin typeface="+mj-lt"/>
              </a:rPr>
              <a:t>manufacturer for </a:t>
            </a:r>
            <a:r>
              <a:rPr lang="en-US" b="0" dirty="0">
                <a:latin typeface="+mj-lt"/>
              </a:rPr>
              <a:t>the vehicle being serviced and adhere to all </a:t>
            </a:r>
            <a:r>
              <a:rPr lang="en-US" b="0" dirty="0" smtClean="0">
                <a:latin typeface="+mj-lt"/>
              </a:rPr>
              <a:t>safety warnings </a:t>
            </a:r>
            <a:r>
              <a:rPr lang="en-US" b="0" dirty="0">
                <a:latin typeface="+mj-lt"/>
              </a:rPr>
              <a:t>and precautions.</a:t>
            </a:r>
            <a:endParaRPr lang="en-US" dirty="0">
              <a:latin typeface="+mj-lt"/>
            </a:endParaRPr>
          </a:p>
        </p:txBody>
      </p:sp>
      <p:pic>
        <p:nvPicPr>
          <p:cNvPr id="3" name="Picture 2" descr="A photo shows a HV battery pack underneath the rear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4271" y="1913840"/>
            <a:ext cx="5482462" cy="411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3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3. The </a:t>
            </a:r>
            <a:r>
              <a:rPr lang="en-US" b="0" dirty="0">
                <a:latin typeface="+mj-lt"/>
              </a:rPr>
              <a:t>high-voltage wires are removed from the </a:t>
            </a:r>
            <a:r>
              <a:rPr lang="en-US" b="0" dirty="0" smtClean="0">
                <a:latin typeface="+mj-lt"/>
              </a:rPr>
              <a:t>battery pack </a:t>
            </a:r>
            <a:r>
              <a:rPr lang="en-US" b="0" dirty="0">
                <a:latin typeface="+mj-lt"/>
              </a:rPr>
              <a:t>while wearing HV gloves.</a:t>
            </a:r>
            <a:endParaRPr lang="en-US" dirty="0">
              <a:latin typeface="+mj-lt"/>
            </a:endParaRPr>
          </a:p>
        </p:txBody>
      </p:sp>
      <p:pic>
        <p:nvPicPr>
          <p:cNvPr id="3" name="Picture 2" descr="A photo shows two wires being removed from a battery p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8804" y="2010605"/>
            <a:ext cx="5753396" cy="391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2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4. The </a:t>
            </a:r>
            <a:r>
              <a:rPr lang="en-US" b="0" dirty="0">
                <a:latin typeface="+mj-lt"/>
              </a:rPr>
              <a:t>HV battery pack is being removed through the </a:t>
            </a:r>
            <a:r>
              <a:rPr lang="en-US" b="0" dirty="0" smtClean="0">
                <a:latin typeface="+mj-lt"/>
              </a:rPr>
              <a:t>rear of </a:t>
            </a:r>
            <a:r>
              <a:rPr lang="en-US" b="0" dirty="0">
                <a:latin typeface="+mj-lt"/>
              </a:rPr>
              <a:t>the vehicle.</a:t>
            </a:r>
            <a:endParaRPr lang="en-US" dirty="0">
              <a:latin typeface="+mj-lt"/>
            </a:endParaRPr>
          </a:p>
        </p:txBody>
      </p:sp>
      <p:pic>
        <p:nvPicPr>
          <p:cNvPr id="3" name="Picture 2" descr="A photo shows a battery pack being removed through the rear of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9671" y="1932891"/>
            <a:ext cx="5431662" cy="407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9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5. The </a:t>
            </a:r>
            <a:r>
              <a:rPr lang="en-US" b="0" dirty="0">
                <a:latin typeface="+mj-lt"/>
              </a:rPr>
              <a:t>HV battery pack is placed on a workbench that </a:t>
            </a:r>
            <a:r>
              <a:rPr lang="en-US" b="0" dirty="0" smtClean="0">
                <a:latin typeface="+mj-lt"/>
              </a:rPr>
              <a:t>is covered </a:t>
            </a:r>
            <a:r>
              <a:rPr lang="en-US" b="0" dirty="0">
                <a:latin typeface="+mj-lt"/>
              </a:rPr>
              <a:t>with a thick rubber (insulating) mat. A wood </a:t>
            </a:r>
            <a:r>
              <a:rPr lang="en-US" b="0" dirty="0" smtClean="0">
                <a:latin typeface="+mj-lt"/>
              </a:rPr>
              <a:t>top bench </a:t>
            </a:r>
            <a:r>
              <a:rPr lang="en-US" b="0" dirty="0">
                <a:latin typeface="+mj-lt"/>
              </a:rPr>
              <a:t>can also be used.</a:t>
            </a:r>
            <a:endParaRPr lang="en-US" dirty="0">
              <a:latin typeface="+mj-lt"/>
            </a:endParaRPr>
          </a:p>
        </p:txBody>
      </p:sp>
      <p:pic>
        <p:nvPicPr>
          <p:cNvPr id="3" name="Picture 2" descr="A photo shows a HV battery pack placed on an insulated ma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3537" y="1958289"/>
            <a:ext cx="5363930" cy="402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2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92.1 </a:t>
            </a:r>
            <a:r>
              <a:rPr lang="en-IN" sz="2400" dirty="0">
                <a:latin typeface="Arial (Headings)"/>
              </a:rPr>
              <a:t>The high-voltage battery and motor controls are located behind the rear passenger’s seat in a Honda Civic</a:t>
            </a:r>
            <a:endParaRPr lang="en-US" sz="2400" dirty="0"/>
          </a:p>
        </p:txBody>
      </p:sp>
      <p:pic>
        <p:nvPicPr>
          <p:cNvPr id="5" name="Picture 2" descr="A photo shows high-voltage battery pack and motor controls placed behind the rear passenger’s sea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249" y="1981200"/>
            <a:ext cx="5308980" cy="399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6. A </a:t>
            </a:r>
            <a:r>
              <a:rPr lang="en-US" b="0" dirty="0">
                <a:latin typeface="+mj-lt"/>
              </a:rPr>
              <a:t>visual inspection shows that many </a:t>
            </a:r>
            <a:r>
              <a:rPr lang="en-US" b="0" dirty="0" smtClean="0">
                <a:latin typeface="+mj-lt"/>
              </a:rPr>
              <a:t>electrical connections between </a:t>
            </a:r>
            <a:r>
              <a:rPr lang="en-US" b="0" dirty="0">
                <a:latin typeface="+mj-lt"/>
              </a:rPr>
              <a:t>battery modules are corroded.</a:t>
            </a:r>
            <a:endParaRPr lang="en-US" dirty="0">
              <a:latin typeface="+mj-lt"/>
            </a:endParaRPr>
          </a:p>
        </p:txBody>
      </p:sp>
      <p:pic>
        <p:nvPicPr>
          <p:cNvPr id="3" name="Picture 2" descr="A photo shows corroded terminals of a battery modu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2004" y="1964640"/>
            <a:ext cx="5346996" cy="401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7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latin typeface="+mj-lt"/>
              </a:rPr>
              <a:t>7. The </a:t>
            </a:r>
            <a:r>
              <a:rPr lang="en-US" sz="2400" b="0" dirty="0">
                <a:latin typeface="+mj-lt"/>
              </a:rPr>
              <a:t>HV battery pack temperature sensors are removed</a:t>
            </a:r>
            <a:r>
              <a:rPr lang="en-US" b="0" dirty="0"/>
              <a:t>.</a:t>
            </a:r>
            <a:endParaRPr lang="en-US" dirty="0"/>
          </a:p>
        </p:txBody>
      </p:sp>
      <p:pic>
        <p:nvPicPr>
          <p:cNvPr id="3" name="Picture 2" descr="A photo shows temperature sensor strip being removed from a HV battery p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6603" y="1945590"/>
            <a:ext cx="5397798" cy="404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5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8. The </a:t>
            </a:r>
            <a:r>
              <a:rPr lang="en-US" b="0" dirty="0">
                <a:latin typeface="+mj-lt"/>
              </a:rPr>
              <a:t>HV battery vent tubes are removed from </a:t>
            </a:r>
            <a:r>
              <a:rPr lang="en-US" b="0" dirty="0" smtClean="0">
                <a:latin typeface="+mj-lt"/>
              </a:rPr>
              <a:t>the battery pack</a:t>
            </a:r>
            <a:r>
              <a:rPr lang="en-US" b="0" dirty="0">
                <a:latin typeface="+mj-lt"/>
              </a:rPr>
              <a:t>.</a:t>
            </a:r>
            <a:endParaRPr lang="en-US" dirty="0">
              <a:latin typeface="+mj-lt"/>
            </a:endParaRPr>
          </a:p>
        </p:txBody>
      </p:sp>
      <p:pic>
        <p:nvPicPr>
          <p:cNvPr id="3" name="Picture 2" descr="A photo shows vent tubes being removed from a HV battery p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936" y="1977338"/>
            <a:ext cx="5313132" cy="398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07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9. The </a:t>
            </a:r>
            <a:r>
              <a:rPr lang="en-US" b="0" dirty="0">
                <a:latin typeface="+mj-lt"/>
              </a:rPr>
              <a:t>end caps are removed from the battery pack.</a:t>
            </a:r>
            <a:endParaRPr lang="en-US" dirty="0">
              <a:latin typeface="+mj-lt"/>
            </a:endParaRPr>
          </a:p>
        </p:txBody>
      </p:sp>
      <p:pic>
        <p:nvPicPr>
          <p:cNvPr id="3" name="Picture 2" descr="A photo shows end caps being removed from a battery p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937" y="1977338"/>
            <a:ext cx="5313130" cy="398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2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10. The </a:t>
            </a:r>
            <a:r>
              <a:rPr lang="en-US" b="0" dirty="0">
                <a:latin typeface="+mj-lt"/>
              </a:rPr>
              <a:t>fasteners that hold the battery modules to </a:t>
            </a:r>
            <a:r>
              <a:rPr lang="en-US" b="0" dirty="0" smtClean="0">
                <a:latin typeface="+mj-lt"/>
              </a:rPr>
              <a:t>the base </a:t>
            </a:r>
            <a:r>
              <a:rPr lang="en-US" b="0" dirty="0">
                <a:latin typeface="+mj-lt"/>
              </a:rPr>
              <a:t>of the battery pack are removed.</a:t>
            </a:r>
            <a:endParaRPr lang="en-US" dirty="0">
              <a:latin typeface="+mj-lt"/>
            </a:endParaRPr>
          </a:p>
        </p:txBody>
      </p:sp>
      <p:pic>
        <p:nvPicPr>
          <p:cNvPr id="3" name="Picture 2" descr="A photo shows fasteners being removed from the base of a battery module hold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937" y="1977338"/>
            <a:ext cx="5313130" cy="398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39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11. The </a:t>
            </a:r>
            <a:r>
              <a:rPr lang="en-US" b="0" dirty="0">
                <a:latin typeface="+mj-lt"/>
              </a:rPr>
              <a:t>end module is being removed from </a:t>
            </a:r>
            <a:r>
              <a:rPr lang="en-US" b="0" dirty="0" smtClean="0">
                <a:latin typeface="+mj-lt"/>
              </a:rPr>
              <a:t>the battery </a:t>
            </a:r>
            <a:r>
              <a:rPr lang="en-US" b="0" dirty="0">
                <a:latin typeface="+mj-lt"/>
              </a:rPr>
              <a:t>pack.</a:t>
            </a:r>
            <a:endParaRPr lang="en-US" dirty="0">
              <a:latin typeface="+mj-lt"/>
            </a:endParaRPr>
          </a:p>
        </p:txBody>
      </p:sp>
      <p:pic>
        <p:nvPicPr>
          <p:cNvPr id="3" name="Picture 2" descr="A photo shows end module being removed from a battery p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937" y="1977338"/>
            <a:ext cx="5313129" cy="398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9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j-lt"/>
              </a:rPr>
              <a:t>12. The </a:t>
            </a:r>
            <a:r>
              <a:rPr lang="en-US" b="0" dirty="0">
                <a:latin typeface="+mj-lt"/>
              </a:rPr>
              <a:t>individual modules are measured using a </a:t>
            </a:r>
            <a:r>
              <a:rPr lang="en-US" b="0" dirty="0" smtClean="0">
                <a:latin typeface="+mj-lt"/>
              </a:rPr>
              <a:t>voltmeter and </a:t>
            </a:r>
            <a:r>
              <a:rPr lang="en-US" b="0" dirty="0">
                <a:latin typeface="+mj-lt"/>
              </a:rPr>
              <a:t>most modules are found to be about </a:t>
            </a:r>
            <a:r>
              <a:rPr lang="en-US" b="0" dirty="0" smtClean="0">
                <a:latin typeface="+mj-lt"/>
              </a:rPr>
              <a:t>3.6 volts</a:t>
            </a:r>
            <a:r>
              <a:rPr lang="en-US" b="0" dirty="0">
                <a:latin typeface="+mj-lt"/>
              </a:rPr>
              <a:t>, which is far below the minimum of 5.4 </a:t>
            </a:r>
            <a:r>
              <a:rPr lang="en-US" b="0" dirty="0" smtClean="0">
                <a:latin typeface="+mj-lt"/>
              </a:rPr>
              <a:t>volts that </a:t>
            </a:r>
            <a:r>
              <a:rPr lang="en-US" b="0" dirty="0">
                <a:latin typeface="+mj-lt"/>
              </a:rPr>
              <a:t>most experts think can be restored by charging.</a:t>
            </a:r>
            <a:endParaRPr lang="en-US" dirty="0">
              <a:latin typeface="+mj-lt"/>
            </a:endParaRPr>
          </a:p>
        </p:txBody>
      </p:sp>
      <p:pic>
        <p:nvPicPr>
          <p:cNvPr id="3" name="Picture 2" descr="A photo shows a volt-meter measuring individual module volta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937" y="1977338"/>
            <a:ext cx="5313129" cy="398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6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NICKEL-METAL HYDRIDE BATTERIES ( 1 OF 5)</a:t>
            </a:r>
            <a:endParaRPr lang="en-US" dirty="0">
              <a:latin typeface="+mj-lt"/>
            </a:endParaRPr>
          </a:p>
        </p:txBody>
      </p:sp>
      <p:sp>
        <p:nvSpPr>
          <p:cNvPr id="3" name="Content Placeholder 2"/>
          <p:cNvSpPr>
            <a:spLocks noGrp="1"/>
          </p:cNvSpPr>
          <p:nvPr>
            <p:ph idx="1"/>
          </p:nvPr>
        </p:nvSpPr>
        <p:spPr/>
        <p:txBody>
          <a:bodyPr/>
          <a:lstStyle/>
          <a:p>
            <a:r>
              <a:rPr lang="en-US" dirty="0" smtClean="0"/>
              <a:t>Uses</a:t>
            </a:r>
          </a:p>
          <a:p>
            <a:pPr lvl="1"/>
            <a:r>
              <a:rPr lang="en-US" dirty="0"/>
              <a:t>Most current production HEVs use nickel-metal </a:t>
            </a:r>
            <a:r>
              <a:rPr lang="en-US" dirty="0" smtClean="0"/>
              <a:t>hydride (NiMH</a:t>
            </a:r>
            <a:r>
              <a:rPr lang="en-US" dirty="0"/>
              <a:t>) battery technology for the high-voltage </a:t>
            </a:r>
            <a:r>
              <a:rPr lang="en-US" dirty="0" smtClean="0"/>
              <a:t>battery.</a:t>
            </a:r>
          </a:p>
          <a:p>
            <a:r>
              <a:rPr lang="en-US" dirty="0" smtClean="0"/>
              <a:t>Description and Operation</a:t>
            </a:r>
          </a:p>
          <a:p>
            <a:pPr lvl="1"/>
            <a:r>
              <a:rPr lang="en-US" dirty="0"/>
              <a:t>NiMH uses a positive </a:t>
            </a:r>
            <a:r>
              <a:rPr lang="en-US" dirty="0" smtClean="0"/>
              <a:t>electrode made </a:t>
            </a:r>
            <a:r>
              <a:rPr lang="en-US" dirty="0"/>
              <a:t>of nickel hydroxide and potassium hydroxide electrolyte</a:t>
            </a:r>
            <a:r>
              <a:rPr lang="en-US" dirty="0" smtClean="0"/>
              <a:t>.</a:t>
            </a:r>
          </a:p>
          <a:p>
            <a:pPr lvl="1"/>
            <a:r>
              <a:rPr lang="en-US" dirty="0"/>
              <a:t>The </a:t>
            </a:r>
            <a:r>
              <a:rPr lang="en-US" dirty="0" smtClean="0"/>
              <a:t>negative electrode </a:t>
            </a:r>
            <a:r>
              <a:rPr lang="en-US" dirty="0"/>
              <a:t>is unique, however, in that it is a </a:t>
            </a:r>
            <a:r>
              <a:rPr lang="en-US" dirty="0" smtClean="0"/>
              <a:t>hydrogen-absorbing alloy</a:t>
            </a:r>
            <a:r>
              <a:rPr lang="en-US" dirty="0"/>
              <a:t>, also known as a metal hydride.</a:t>
            </a:r>
            <a:endParaRPr lang="en-US" dirty="0" smtClean="0"/>
          </a:p>
          <a:p>
            <a:pPr lvl="1"/>
            <a:endParaRPr lang="en-US" dirty="0"/>
          </a:p>
        </p:txBody>
      </p:sp>
    </p:spTree>
    <p:extLst>
      <p:ext uri="{BB962C8B-B14F-4D97-AF65-F5344CB8AC3E}">
        <p14:creationId xmlns:p14="http://schemas.microsoft.com/office/powerpoint/2010/main" val="274162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NICKEL-METAL HYDRIDE </a:t>
            </a:r>
            <a:r>
              <a:rPr lang="en-US" dirty="0" smtClean="0">
                <a:latin typeface="+mj-lt"/>
              </a:rPr>
              <a:t>BATTERIES (2 OF 5)</a:t>
            </a:r>
            <a:endParaRPr lang="en-US" dirty="0">
              <a:latin typeface="+mj-lt"/>
            </a:endParaRPr>
          </a:p>
        </p:txBody>
      </p:sp>
      <p:sp>
        <p:nvSpPr>
          <p:cNvPr id="3" name="Content Placeholder 2"/>
          <p:cNvSpPr>
            <a:spLocks noGrp="1"/>
          </p:cNvSpPr>
          <p:nvPr>
            <p:ph idx="1"/>
          </p:nvPr>
        </p:nvSpPr>
        <p:spPr/>
        <p:txBody>
          <a:bodyPr/>
          <a:lstStyle/>
          <a:p>
            <a:r>
              <a:rPr lang="en-US" dirty="0" smtClean="0"/>
              <a:t>Electrolyte</a:t>
            </a:r>
          </a:p>
          <a:p>
            <a:pPr lvl="1"/>
            <a:r>
              <a:rPr lang="en-US" dirty="0"/>
              <a:t>NiMH batteries are known as alkaline batteries </a:t>
            </a:r>
            <a:r>
              <a:rPr lang="en-US" dirty="0" smtClean="0"/>
              <a:t>due to </a:t>
            </a:r>
            <a:r>
              <a:rPr lang="en-US" dirty="0"/>
              <a:t>the alkaline (pH greater than 7) nature of the </a:t>
            </a:r>
            <a:r>
              <a:rPr lang="en-US" dirty="0" smtClean="0"/>
              <a:t>electrolyte</a:t>
            </a:r>
          </a:p>
          <a:p>
            <a:pPr lvl="1"/>
            <a:r>
              <a:rPr lang="en-US" dirty="0"/>
              <a:t>The </a:t>
            </a:r>
            <a:r>
              <a:rPr lang="en-US" dirty="0" smtClean="0"/>
              <a:t>electrolyte is </a:t>
            </a:r>
            <a:r>
              <a:rPr lang="en-US" dirty="0"/>
              <a:t>aqueous potassium hydroxide</a:t>
            </a:r>
            <a:r>
              <a:rPr lang="en-US" dirty="0" smtClean="0"/>
              <a:t>.</a:t>
            </a:r>
          </a:p>
          <a:p>
            <a:r>
              <a:rPr lang="en-US" dirty="0" smtClean="0"/>
              <a:t>Operation During Charging</a:t>
            </a:r>
          </a:p>
          <a:p>
            <a:pPr lvl="1"/>
            <a:r>
              <a:rPr lang="en-US" dirty="0" smtClean="0"/>
              <a:t>Hydrogen </a:t>
            </a:r>
            <a:r>
              <a:rPr lang="en-US" dirty="0"/>
              <a:t>ions (protons) travel from the positive electrode to </a:t>
            </a:r>
            <a:r>
              <a:rPr lang="en-US" dirty="0" smtClean="0"/>
              <a:t>the negative </a:t>
            </a:r>
            <a:r>
              <a:rPr lang="en-US" dirty="0"/>
              <a:t>electrode, where they are absorbed into the </a:t>
            </a:r>
            <a:r>
              <a:rPr lang="en-US" dirty="0" smtClean="0"/>
              <a:t>metal-hydride material</a:t>
            </a:r>
            <a:r>
              <a:rPr lang="en-US" dirty="0"/>
              <a:t>.</a:t>
            </a:r>
            <a:endParaRPr lang="en-US" dirty="0"/>
          </a:p>
        </p:txBody>
      </p:sp>
    </p:spTree>
    <p:extLst>
      <p:ext uri="{BB962C8B-B14F-4D97-AF65-F5344CB8AC3E}">
        <p14:creationId xmlns:p14="http://schemas.microsoft.com/office/powerpoint/2010/main" val="231589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NICKEL-METAL HYDRIDE </a:t>
            </a:r>
            <a:r>
              <a:rPr lang="en-US" dirty="0" smtClean="0">
                <a:latin typeface="+mj-lt"/>
              </a:rPr>
              <a:t>BATTERIES (3 OF 5)</a:t>
            </a:r>
            <a:endParaRPr lang="en-US" dirty="0">
              <a:latin typeface="+mj-lt"/>
            </a:endParaRPr>
          </a:p>
        </p:txBody>
      </p:sp>
      <p:sp>
        <p:nvSpPr>
          <p:cNvPr id="3" name="Content Placeholder 2"/>
          <p:cNvSpPr>
            <a:spLocks noGrp="1"/>
          </p:cNvSpPr>
          <p:nvPr>
            <p:ph idx="1"/>
          </p:nvPr>
        </p:nvSpPr>
        <p:spPr/>
        <p:txBody>
          <a:bodyPr/>
          <a:lstStyle/>
          <a:p>
            <a:r>
              <a:rPr lang="en-US" dirty="0" smtClean="0"/>
              <a:t>Operation During Discharging</a:t>
            </a:r>
          </a:p>
          <a:p>
            <a:pPr lvl="1"/>
            <a:r>
              <a:rPr lang="en-US" dirty="0" smtClean="0"/>
              <a:t>The </a:t>
            </a:r>
            <a:r>
              <a:rPr lang="en-US" dirty="0"/>
              <a:t>hydrogen ions (</a:t>
            </a:r>
            <a:r>
              <a:rPr lang="en-US" dirty="0" smtClean="0"/>
              <a:t>protons) travel </a:t>
            </a:r>
            <a:r>
              <a:rPr lang="en-US" dirty="0"/>
              <a:t>from the negative electrode back to the positive electrode</a:t>
            </a:r>
            <a:r>
              <a:rPr lang="en-US" dirty="0" smtClean="0"/>
              <a:t>.</a:t>
            </a:r>
          </a:p>
          <a:p>
            <a:r>
              <a:rPr lang="en-US" dirty="0" smtClean="0"/>
              <a:t>Advantages</a:t>
            </a:r>
          </a:p>
          <a:p>
            <a:pPr lvl="1"/>
            <a:r>
              <a:rPr lang="en-US" dirty="0"/>
              <a:t>High specific energy</a:t>
            </a:r>
            <a:r>
              <a:rPr lang="en-US" dirty="0" smtClean="0"/>
              <a:t>.</a:t>
            </a:r>
          </a:p>
          <a:p>
            <a:pPr lvl="1"/>
            <a:r>
              <a:rPr lang="en-US" dirty="0"/>
              <a:t>The electrolyte does not react with </a:t>
            </a:r>
            <a:r>
              <a:rPr lang="en-US" dirty="0" smtClean="0"/>
              <a:t>steel.</a:t>
            </a:r>
          </a:p>
          <a:p>
            <a:pPr lvl="1"/>
            <a:r>
              <a:rPr lang="en-US" dirty="0"/>
              <a:t>The materials used in NiMH batteries are </a:t>
            </a:r>
            <a:r>
              <a:rPr lang="en-US" dirty="0" smtClean="0"/>
              <a:t>environmentally friendly.</a:t>
            </a:r>
          </a:p>
          <a:p>
            <a:pPr lvl="1"/>
            <a:r>
              <a:rPr lang="en-US" dirty="0"/>
              <a:t>Excellent cycle life</a:t>
            </a:r>
            <a:r>
              <a:rPr lang="en-US" dirty="0" smtClean="0"/>
              <a:t>.</a:t>
            </a:r>
          </a:p>
          <a:p>
            <a:pPr lvl="1"/>
            <a:r>
              <a:rPr lang="en-US" dirty="0"/>
              <a:t>Durable and safe.</a:t>
            </a:r>
            <a:endParaRPr lang="en-US" dirty="0"/>
          </a:p>
        </p:txBody>
      </p:sp>
    </p:spTree>
    <p:extLst>
      <p:ext uri="{BB962C8B-B14F-4D97-AF65-F5344CB8AC3E}">
        <p14:creationId xmlns:p14="http://schemas.microsoft.com/office/powerpoint/2010/main" val="168830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NICKEL-METAL HYDRIDE </a:t>
            </a:r>
            <a:r>
              <a:rPr lang="en-US" dirty="0" smtClean="0">
                <a:latin typeface="+mj-lt"/>
              </a:rPr>
              <a:t>BATTERIES (4 OF 5)</a:t>
            </a:r>
            <a:endParaRPr lang="en-US" dirty="0">
              <a:latin typeface="+mj-lt"/>
            </a:endParaRPr>
          </a:p>
        </p:txBody>
      </p:sp>
      <p:sp>
        <p:nvSpPr>
          <p:cNvPr id="3" name="Content Placeholder 2"/>
          <p:cNvSpPr>
            <a:spLocks noGrp="1"/>
          </p:cNvSpPr>
          <p:nvPr>
            <p:ph idx="1"/>
          </p:nvPr>
        </p:nvSpPr>
        <p:spPr/>
        <p:txBody>
          <a:bodyPr/>
          <a:lstStyle/>
          <a:p>
            <a:r>
              <a:rPr lang="en-US" dirty="0" smtClean="0"/>
              <a:t>Disadvantages</a:t>
            </a:r>
          </a:p>
          <a:p>
            <a:pPr lvl="1"/>
            <a:r>
              <a:rPr lang="en-US" dirty="0"/>
              <a:t>High rate of self-discharge, especially at </a:t>
            </a:r>
            <a:r>
              <a:rPr lang="en-US" dirty="0" smtClean="0"/>
              <a:t>elevated temperatures.</a:t>
            </a:r>
          </a:p>
          <a:p>
            <a:pPr lvl="1"/>
            <a:r>
              <a:rPr lang="en-US" dirty="0"/>
              <a:t>Moderate levels of memory effect, although this seems to </a:t>
            </a:r>
            <a:r>
              <a:rPr lang="en-US" dirty="0" smtClean="0"/>
              <a:t>be less </a:t>
            </a:r>
            <a:r>
              <a:rPr lang="en-US" dirty="0"/>
              <a:t>prominent in newer designs</a:t>
            </a:r>
            <a:r>
              <a:rPr lang="en-US" dirty="0" smtClean="0"/>
              <a:t>.</a:t>
            </a:r>
          </a:p>
          <a:p>
            <a:pPr lvl="1"/>
            <a:r>
              <a:rPr lang="en-US" dirty="0"/>
              <a:t>Moderate to high cost</a:t>
            </a:r>
            <a:r>
              <a:rPr lang="en-US" dirty="0" smtClean="0"/>
              <a:t>.</a:t>
            </a:r>
          </a:p>
          <a:p>
            <a:r>
              <a:rPr lang="en-US" dirty="0" smtClean="0"/>
              <a:t>NiMH Battery Design</a:t>
            </a:r>
          </a:p>
          <a:p>
            <a:pPr lvl="1"/>
            <a:r>
              <a:rPr lang="en-US" dirty="0" smtClean="0"/>
              <a:t>Cylindrical type</a:t>
            </a:r>
          </a:p>
          <a:p>
            <a:pPr lvl="1"/>
            <a:r>
              <a:rPr lang="en-US" dirty="0" smtClean="0"/>
              <a:t>Prismatic type</a:t>
            </a:r>
          </a:p>
          <a:p>
            <a:pPr lvl="1"/>
            <a:endParaRPr lang="en-US" dirty="0" smtClean="0"/>
          </a:p>
          <a:p>
            <a:pPr lvl="1"/>
            <a:endParaRPr lang="en-US" dirty="0"/>
          </a:p>
        </p:txBody>
      </p:sp>
    </p:spTree>
    <p:extLst>
      <p:ext uri="{BB962C8B-B14F-4D97-AF65-F5344CB8AC3E}">
        <p14:creationId xmlns:p14="http://schemas.microsoft.com/office/powerpoint/2010/main" val="274980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513</TotalTime>
  <Words>2033</Words>
  <Application>Microsoft Office PowerPoint</Application>
  <PresentationFormat>On-screen Show (4:3)</PresentationFormat>
  <Paragraphs>165</Paragraphs>
  <Slides>57</Slides>
  <Notes>0</Notes>
  <HiddenSlides>0</HiddenSlides>
  <MMClips>0</MMClips>
  <ScaleCrop>false</ScaleCrop>
  <HeadingPairs>
    <vt:vector size="4" baseType="variant">
      <vt:variant>
        <vt:lpstr>Theme</vt:lpstr>
      </vt:variant>
      <vt:variant>
        <vt:i4>5</vt:i4>
      </vt:variant>
      <vt:variant>
        <vt:lpstr>Slide Titles</vt:lpstr>
      </vt:variant>
      <vt:variant>
        <vt:i4>57</vt:i4>
      </vt:variant>
    </vt:vector>
  </HeadingPairs>
  <TitlesOfParts>
    <vt:vector size="62" baseType="lpstr">
      <vt:lpstr>Office Theme</vt:lpstr>
      <vt:lpstr>508 Lecture</vt:lpstr>
      <vt:lpstr>2_508 Lecture</vt:lpstr>
      <vt:lpstr>3_508 Lecture</vt:lpstr>
      <vt:lpstr>4_508 Lecture</vt:lpstr>
      <vt:lpstr>Automotive Technology Principles, Diagnosis, and Service</vt:lpstr>
      <vt:lpstr>LEARNING OBJECTIVES </vt:lpstr>
      <vt:lpstr>HYBRID AUXILIARY BATTERIES</vt:lpstr>
      <vt:lpstr>HYBRID AND ELECTRIC VEHICLE HIGH-VOLTAGE BATTERIES</vt:lpstr>
      <vt:lpstr>Figure 92.1 The high-voltage battery and motor controls are located behind the rear passenger’s seat in a Honda Civic</vt:lpstr>
      <vt:lpstr>NICKEL-METAL HYDRIDE BATTERIES ( 1 OF 5)</vt:lpstr>
      <vt:lpstr>NICKEL-METAL HYDRIDE BATTERIES (2 OF 5)</vt:lpstr>
      <vt:lpstr>NICKEL-METAL HYDRIDE BATTERIES (3 OF 5)</vt:lpstr>
      <vt:lpstr>NICKEL-METAL HYDRIDE BATTERIES (4 OF 5)</vt:lpstr>
      <vt:lpstr>NICKEL-METAL HYDRIDE BATTERIES (5 OF 5)</vt:lpstr>
      <vt:lpstr>Figure 92.2 A NiMH cell. The unique element in a nickel-metal hydride cell is the negative electrode, which is a hydrogen-absorbing alloy. The positive electrode is nickel hydroxide. The electrolyte does not enter into the chemical reaction and is able to maintain a constant conductivity, regardless of the state of charge of the cell</vt:lpstr>
      <vt:lpstr>Figure 92.3 Chemical reactions inside an NiMH cell. Charging and discharging both involve an exchange of hydrogen ions (protons) between the two electrodes</vt:lpstr>
      <vt:lpstr>Figure 92.4 Cylindrical-type NiMH batteries are made with stainless steel housing</vt:lpstr>
      <vt:lpstr>Figure 92.5 A prismatic NiMH cell. Prismatic cells are built with flat plates and separators similar to conventional lead–acid batteries</vt:lpstr>
      <vt:lpstr>Figure 92.6 Each cell has 1.25 volts and a group of six, as shown, has 7.5 volts. These sections are then connected to other sections to create the high-voltage battery pack</vt:lpstr>
      <vt:lpstr>Figure 92.7 A prismatic NiMH module from a Toyota Prius HV battery pack. The battery posts are located on the left and right sides of the module. A self-resealing vent is located on the top right for venting hydrogen gas if the module overheats</vt:lpstr>
      <vt:lpstr>Figure 92.8 A Toyota Camry Hybrid high-voltage battery pack with modules connected in series</vt:lpstr>
      <vt:lpstr>Figure 92.9 The battery cooling system for a Toyota hybrid SUV. All production hybrid HV battery packs are air cooled. Note the air intake vents located under the seats</vt:lpstr>
      <vt:lpstr>Figure 92.10 The HV battery cooling system from a Ford Escape Hybrid. Ford uses outside air to cool the battery pack, then increases cooling with a separate zone in the A/C system, when necessary</vt:lpstr>
      <vt:lpstr>LITHIUM-ION HIGH-VOLTAGE BATTERIES (1 OF 4)</vt:lpstr>
      <vt:lpstr>LITHIUM-ION HIGH-VOLTAGE BATTERIES (2 OF 4)</vt:lpstr>
      <vt:lpstr>LITHIUM-ION HIGH-VOLTAGE BATTERIES (3 OF 4)</vt:lpstr>
      <vt:lpstr>LITHIUM-ION HIGH-VOLTAGE BATTERIES (4 OF 4)</vt:lpstr>
      <vt:lpstr>Figure 92.11 A Tesla Model S charge port is located at the left rear behind a door and uses a unique plug that is only used by Tesla</vt:lpstr>
      <vt:lpstr>Figure 92.12 Construction of a cylindrical lithium-ion cell. Note the pressure relief valve and exhaust gas hole that relieves internal battery pressure if it gets too hot</vt:lpstr>
      <vt:lpstr>Figure 92.13 One advantage of a lithium-ion cell is that it produces 3.6 volts, whereas an NiMH cell produces only 1.2 volts</vt:lpstr>
      <vt:lpstr>Figure 92.14 The HV battery pack SOC is maintained in a relatively narrow range to prevent overheating and maximize service life</vt:lpstr>
      <vt:lpstr>QUESTION 1: ?</vt:lpstr>
      <vt:lpstr>ANSWER 1:</vt:lpstr>
      <vt:lpstr>HIGH-VOLTAGE BATTERY DISCONNECT LOCATION</vt:lpstr>
      <vt:lpstr>OTHER HIGH-VOLTAGE BATTERY TYPES</vt:lpstr>
      <vt:lpstr>Figure 92.15 Zinc-air batteries are recharged by replacing the zinc anodes. These batteries are also considered to be a type of fuel cell, because the positive electrode is oxygen taken from atmospheric air</vt:lpstr>
      <vt:lpstr>Figure 92.16 Sodium-metal-chloride batteries are also known as ZEBRA batteries. These batteries are lightweight (40% of the weight of lead–acid) and have a high energy density</vt:lpstr>
      <vt:lpstr>BATTERY COMPARISON</vt:lpstr>
      <vt:lpstr>HIGH-VOLTAGE BATTERY MONITOR</vt:lpstr>
      <vt:lpstr>Figure 92.17 A Snap-on Solus scan tool displays the state of charge of the high-voltage battery under the heading of “HV ECM.”</vt:lpstr>
      <vt:lpstr>Figure 92.18 The internal resistance of the battery blocks are available on the data stream, as shown, using an aftermarket scan tool. The internal resistance should be between 15 and 40 milliohms (0.015 to 0.040 Ohms)</vt:lpstr>
      <vt:lpstr>QUESTION 2: ?</vt:lpstr>
      <vt:lpstr>ANSWER 2:</vt:lpstr>
      <vt:lpstr>OUT-OF-VEHICLE HV BATTERY SERVICE</vt:lpstr>
      <vt:lpstr>HIGH VOLTAGE BATTERY CHARGING</vt:lpstr>
      <vt:lpstr>HIGH-VOLTAGE BATTERY SAFETY PRECAUTIONS</vt:lpstr>
      <vt:lpstr>Figure 92.19 A battery service warning label from a Honda hybrid electric</vt:lpstr>
      <vt:lpstr>HV BATTERY PACK SERVICE</vt:lpstr>
      <vt:lpstr>1. To depower the high-voltage system, the ignition is off and the negative battery cable is disconnected from the 12-volt auxiliary battery, then the HV battery safety plug is removed.</vt:lpstr>
      <vt:lpstr>2. After checking that the voltage level is safe, the rear seat and HV battery cover are removed. Always follow the safety procedures specified by the manufacturer for the vehicle being serviced and adhere to all safety warnings and precautions.</vt:lpstr>
      <vt:lpstr>3. The high-voltage wires are removed from the battery pack while wearing HV gloves.</vt:lpstr>
      <vt:lpstr>4. The HV battery pack is being removed through the rear of the vehicle.</vt:lpstr>
      <vt:lpstr>5. The HV battery pack is placed on a workbench that is covered with a thick rubber (insulating) mat. A wood top bench can also be used.</vt:lpstr>
      <vt:lpstr>6. A visual inspection shows that many electrical connections between battery modules are corroded.</vt:lpstr>
      <vt:lpstr>7. The HV battery pack temperature sensors are removed.</vt:lpstr>
      <vt:lpstr>8. The HV battery vent tubes are removed from the battery pack.</vt:lpstr>
      <vt:lpstr>9. The end caps are removed from the battery pack.</vt:lpstr>
      <vt:lpstr>10. The fasteners that hold the battery modules to the base of the battery pack are removed.</vt:lpstr>
      <vt:lpstr>11. The end module is being removed from the battery pack.</vt:lpstr>
      <vt:lpstr>12. The individual modules are measured using a voltmeter and most modules are found to be about 3.6 volts, which is far below the minimum of 5.4 volts that most experts think can be restored by charging.</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92</dc:title>
  <dc:creator>Curt &amp; Tammy</dc:creator>
  <cp:lastModifiedBy>Curt &amp; Tammy</cp:lastModifiedBy>
  <cp:revision>59</cp:revision>
  <dcterms:created xsi:type="dcterms:W3CDTF">2018-09-25T19:30:15Z</dcterms:created>
  <dcterms:modified xsi:type="dcterms:W3CDTF">2019-06-26T20:00:46Z</dcterms:modified>
</cp:coreProperties>
</file>