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26" r:id="rId11"/>
    <p:sldId id="327" r:id="rId12"/>
    <p:sldId id="315" r:id="rId13"/>
    <p:sldId id="316" r:id="rId14"/>
    <p:sldId id="328" r:id="rId15"/>
    <p:sldId id="329" r:id="rId16"/>
    <p:sldId id="330" r:id="rId17"/>
    <p:sldId id="317" r:id="rId18"/>
    <p:sldId id="270" r:id="rId19"/>
    <p:sldId id="331" r:id="rId20"/>
    <p:sldId id="318" r:id="rId21"/>
    <p:sldId id="319" r:id="rId22"/>
    <p:sldId id="332" r:id="rId23"/>
    <p:sldId id="320" r:id="rId24"/>
    <p:sldId id="267" r:id="rId25"/>
    <p:sldId id="268" r:id="rId26"/>
    <p:sldId id="333" r:id="rId27"/>
    <p:sldId id="321" r:id="rId28"/>
    <p:sldId id="322" r:id="rId29"/>
    <p:sldId id="274" r:id="rId30"/>
    <p:sldId id="323" r:id="rId31"/>
    <p:sldId id="324" r:id="rId32"/>
    <p:sldId id="286" r:id="rId33"/>
    <p:sldId id="287" r:id="rId34"/>
    <p:sldId id="334" r:id="rId35"/>
    <p:sldId id="263" r:id="rId36"/>
    <p:sldId id="299" r:id="rId37"/>
    <p:sldId id="300" r:id="rId38"/>
    <p:sldId id="32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91</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Introduction to Hybrid Vehicles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DRIVING AND OWNING A HYBRID ELECTRIC </a:t>
            </a:r>
            <a:r>
              <a:rPr lang="en-US" dirty="0" smtClean="0">
                <a:latin typeface="+mj-lt"/>
              </a:rPr>
              <a:t>VEHICLE (2 OF 2)</a:t>
            </a:r>
            <a:endParaRPr lang="en-US" dirty="0">
              <a:latin typeface="+mj-lt"/>
            </a:endParaRPr>
          </a:p>
        </p:txBody>
      </p:sp>
      <p:sp>
        <p:nvSpPr>
          <p:cNvPr id="3" name="Content Placeholder 2"/>
          <p:cNvSpPr>
            <a:spLocks noGrp="1"/>
          </p:cNvSpPr>
          <p:nvPr>
            <p:ph idx="1"/>
          </p:nvPr>
        </p:nvSpPr>
        <p:spPr/>
        <p:txBody>
          <a:bodyPr/>
          <a:lstStyle/>
          <a:p>
            <a:r>
              <a:rPr lang="en-US" dirty="0" smtClean="0"/>
              <a:t>Owning a Hybrid Electric Vehicle</a:t>
            </a:r>
          </a:p>
          <a:p>
            <a:pPr lvl="1"/>
            <a:r>
              <a:rPr lang="en-US" dirty="0"/>
              <a:t>The fuel economy is higher compared to a similar-type </a:t>
            </a:r>
            <a:r>
              <a:rPr lang="en-US" dirty="0" smtClean="0"/>
              <a:t>vehicle.</a:t>
            </a:r>
          </a:p>
          <a:p>
            <a:pPr lvl="1"/>
            <a:r>
              <a:rPr lang="en-US" dirty="0"/>
              <a:t>A hybrid electric vehicle costs and weighs more than a </a:t>
            </a:r>
            <a:r>
              <a:rPr lang="en-US" dirty="0" smtClean="0"/>
              <a:t>conventional vehicle.</a:t>
            </a:r>
          </a:p>
          <a:p>
            <a:pPr lvl="1"/>
            <a:endParaRPr lang="en-US" dirty="0"/>
          </a:p>
        </p:txBody>
      </p:sp>
    </p:spTree>
    <p:extLst>
      <p:ext uri="{BB962C8B-B14F-4D97-AF65-F5344CB8AC3E}">
        <p14:creationId xmlns:p14="http://schemas.microsoft.com/office/powerpoint/2010/main" val="3307286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CLASSIFICATIONS OF HYBRID ELECTRIC VEHICLES</a:t>
            </a:r>
            <a:endParaRPr lang="en-US" dirty="0">
              <a:latin typeface="+mj-lt"/>
            </a:endParaRPr>
          </a:p>
        </p:txBody>
      </p:sp>
      <p:sp>
        <p:nvSpPr>
          <p:cNvPr id="3" name="Content Placeholder 2"/>
          <p:cNvSpPr>
            <a:spLocks noGrp="1"/>
          </p:cNvSpPr>
          <p:nvPr>
            <p:ph idx="1"/>
          </p:nvPr>
        </p:nvSpPr>
        <p:spPr/>
        <p:txBody>
          <a:bodyPr/>
          <a:lstStyle/>
          <a:p>
            <a:r>
              <a:rPr lang="en-US" dirty="0" smtClean="0"/>
              <a:t>Series Hybrid</a:t>
            </a:r>
          </a:p>
          <a:p>
            <a:pPr lvl="1"/>
            <a:r>
              <a:rPr lang="en-US" dirty="0"/>
              <a:t>In a </a:t>
            </a:r>
            <a:r>
              <a:rPr lang="en-US" dirty="0" smtClean="0"/>
              <a:t>series-hybrid design, sole </a:t>
            </a:r>
            <a:r>
              <a:rPr lang="en-US" dirty="0"/>
              <a:t>propulsion is by a battery-powered electric </a:t>
            </a:r>
            <a:r>
              <a:rPr lang="en-US" dirty="0" smtClean="0"/>
              <a:t>motor</a:t>
            </a:r>
          </a:p>
          <a:p>
            <a:pPr lvl="1"/>
            <a:r>
              <a:rPr lang="en-US" dirty="0" smtClean="0"/>
              <a:t>The </a:t>
            </a:r>
            <a:r>
              <a:rPr lang="en-US" dirty="0"/>
              <a:t>electric energy for the batteries comes from another </a:t>
            </a:r>
            <a:r>
              <a:rPr lang="en-US" dirty="0" smtClean="0"/>
              <a:t>on-board energy </a:t>
            </a:r>
            <a:r>
              <a:rPr lang="en-US" dirty="0"/>
              <a:t>source, such as an internal combustion engine</a:t>
            </a:r>
            <a:r>
              <a:rPr lang="en-US" dirty="0" smtClean="0"/>
              <a:t>.</a:t>
            </a:r>
          </a:p>
          <a:p>
            <a:pPr lvl="1"/>
            <a:r>
              <a:rPr lang="en-US" dirty="0"/>
              <a:t>The engine is only operated to keep the batteries charged</a:t>
            </a:r>
            <a:endParaRPr lang="en-US" dirty="0"/>
          </a:p>
        </p:txBody>
      </p:sp>
    </p:spTree>
    <p:extLst>
      <p:ext uri="{BB962C8B-B14F-4D97-AF65-F5344CB8AC3E}">
        <p14:creationId xmlns:p14="http://schemas.microsoft.com/office/powerpoint/2010/main" val="3750324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91.3 </a:t>
            </a:r>
            <a:r>
              <a:rPr lang="en-IN" sz="2800" dirty="0">
                <a:latin typeface="Arial (Headings)"/>
              </a:rPr>
              <a:t>A drawing of the power flow in a typical series-hybrid vehicle</a:t>
            </a:r>
            <a:endParaRPr lang="en-US" sz="2800" dirty="0">
              <a:latin typeface="+mj-lt"/>
            </a:endParaRPr>
          </a:p>
        </p:txBody>
      </p:sp>
      <p:pic>
        <p:nvPicPr>
          <p:cNvPr id="4" name="Picture 2" descr="The diagram shows an inverter which drives an electric motor.&#10;• The inverter gets electric power from a battery pack and a generator that converts an engine’s drive power (ICE).&#10;• The electric motor is connected to the drive wheels through a reduction gear and an axle which drives the wheels.&#10;• The flow of power from the engine to generator and motor to drive shaft is shown in a solid line arrow indicating drive power being transferred and flow of power from the HV battery to inverter, generator to inverter and inverter to motor is shown in a dash dot line arrow indicating electric power being transferred.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45266" y="1683274"/>
            <a:ext cx="4436534" cy="454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2000" dirty="0">
                <a:latin typeface="Arial (Headings)"/>
              </a:rPr>
              <a:t>Figure 91.4 </a:t>
            </a:r>
            <a:r>
              <a:rPr lang="en-IN" sz="2000" dirty="0">
                <a:latin typeface="Arial (Headings)"/>
              </a:rPr>
              <a:t>This diagram shows the components included in a typical series-hybrid design. The solid-line arrow indicates the transmission of torque to the drive wheels. The dotted-line arrows indicate the flow of electrical current</a:t>
            </a:r>
            <a:endParaRPr lang="en-US" sz="2000" dirty="0">
              <a:latin typeface="+mj-lt"/>
            </a:endParaRPr>
          </a:p>
        </p:txBody>
      </p:sp>
      <p:pic>
        <p:nvPicPr>
          <p:cNvPr id="4" name="Picture 2" descr="The diagram shows a motor connected to the drive wheels through a mechanical transmission.&#10;• A solid line arrow shows transmission of torque from the motor to the mechanical transmission.&#10;• An engine connected to a generator connects to a HV battery pack through a rectifier and a DC-DC converter.&#10;• A dot dash line shows electric current flow from generator to the HV battery pack. Another dash dot line arrow shows electric current flow from motor to the HV battery pack through a motor-controller and the DC-DC converter.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1775" y="2362200"/>
            <a:ext cx="7826006" cy="332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CLASSIFICATIONS OF HYBRID ELECTRIC VEHICLES</a:t>
            </a:r>
          </a:p>
        </p:txBody>
      </p:sp>
      <p:sp>
        <p:nvSpPr>
          <p:cNvPr id="3" name="Content Placeholder 2"/>
          <p:cNvSpPr>
            <a:spLocks noGrp="1"/>
          </p:cNvSpPr>
          <p:nvPr>
            <p:ph idx="1"/>
          </p:nvPr>
        </p:nvSpPr>
        <p:spPr/>
        <p:txBody>
          <a:bodyPr/>
          <a:lstStyle/>
          <a:p>
            <a:r>
              <a:rPr lang="en-US" dirty="0" smtClean="0"/>
              <a:t>Parallel Hybrid</a:t>
            </a:r>
          </a:p>
          <a:p>
            <a:pPr lvl="1"/>
            <a:r>
              <a:rPr lang="en-US" dirty="0"/>
              <a:t>The vehicle using a parallel-hybrid design can be powered </a:t>
            </a:r>
            <a:r>
              <a:rPr lang="en-US" dirty="0" smtClean="0"/>
              <a:t>by the </a:t>
            </a:r>
            <a:r>
              <a:rPr lang="en-US" dirty="0"/>
              <a:t>internal combustion engine alone, by the electric motor </a:t>
            </a:r>
            <a:r>
              <a:rPr lang="en-US" dirty="0" smtClean="0"/>
              <a:t>alone (full </a:t>
            </a:r>
            <a:r>
              <a:rPr lang="en-US" dirty="0"/>
              <a:t>hybrids only), or by a combination of engine and electric </a:t>
            </a:r>
            <a:r>
              <a:rPr lang="en-US" dirty="0" smtClean="0"/>
              <a:t>motor propulsion.</a:t>
            </a:r>
          </a:p>
          <a:p>
            <a:pPr lvl="1"/>
            <a:r>
              <a:rPr lang="en-US" dirty="0"/>
              <a:t>One of the advantages of using a </a:t>
            </a:r>
            <a:r>
              <a:rPr lang="en-US" dirty="0" smtClean="0"/>
              <a:t>parallel hybrid </a:t>
            </a:r>
            <a:r>
              <a:rPr lang="en-US" dirty="0"/>
              <a:t>design is that by using an electric motor or motors to </a:t>
            </a:r>
            <a:r>
              <a:rPr lang="en-US" dirty="0" smtClean="0"/>
              <a:t>assist the </a:t>
            </a:r>
            <a:r>
              <a:rPr lang="en-US" dirty="0"/>
              <a:t>internal combustion engine, the engine itself can be smaller </a:t>
            </a:r>
            <a:r>
              <a:rPr lang="en-US" dirty="0" smtClean="0"/>
              <a:t>than would </a:t>
            </a:r>
            <a:r>
              <a:rPr lang="en-US" dirty="0"/>
              <a:t>normally be needed.</a:t>
            </a:r>
            <a:endParaRPr lang="en-US" dirty="0"/>
          </a:p>
        </p:txBody>
      </p:sp>
    </p:spTree>
    <p:extLst>
      <p:ext uri="{BB962C8B-B14F-4D97-AF65-F5344CB8AC3E}">
        <p14:creationId xmlns:p14="http://schemas.microsoft.com/office/powerpoint/2010/main" val="3004553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91.5 </a:t>
            </a:r>
            <a:r>
              <a:rPr lang="en-IN" sz="2400" dirty="0">
                <a:latin typeface="Arial (Headings)"/>
              </a:rPr>
              <a:t>The power flow in a typical parallel-hybrid vehicle</a:t>
            </a:r>
            <a:endParaRPr lang="en-US" dirty="0">
              <a:latin typeface="+mj-lt"/>
            </a:endParaRPr>
          </a:p>
        </p:txBody>
      </p:sp>
      <p:pic>
        <p:nvPicPr>
          <p:cNvPr id="6" name="Picture 2" descr="The diagram shows a drive axle connected to reduction gear driven by both the engine and the motor. &#10;• The engine is connected to the drive axle through a transmission unit. The motor driving the reduction gear also works as a generator. An inverter connected to a HV battery unit drives the electric motor.&#10;• The flow of power from the engine to transmission, transmission to drive axle and motor power to drive axle is shown in a solid line arrow indicating drive power being transferred and flow of power from the HV battery to inverter and inverter to motor is shown in a dash dot line arrow indicating electric power being transferred.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33990" y="1693333"/>
            <a:ext cx="4666708" cy="456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Arial (Headings)"/>
              </a:rPr>
              <a:t>Figure 91.6 </a:t>
            </a:r>
            <a:r>
              <a:rPr lang="en-IN" sz="2000" dirty="0">
                <a:latin typeface="Arial (Headings)"/>
              </a:rPr>
              <a:t>Diagram showing the components involved in a typical parallel-hybrid vehicle. The solid-line arrows indicate the transmission of torque to the drive wheels, and the dotted-line arrows indicate the flow of electrical current</a:t>
            </a:r>
            <a:endParaRPr lang="en-US" sz="2000" dirty="0">
              <a:latin typeface="+mj-lt"/>
            </a:endParaRPr>
          </a:p>
        </p:txBody>
      </p:sp>
      <p:pic>
        <p:nvPicPr>
          <p:cNvPr id="6" name="Picture 2" descr="The diagram shows an engine and a motor connected to a mechanical coupling.&#10;• The mechanical coupling connects to the drive wheels through a mechanical transmission and a final drive and differential unit.&#10;• The motor is driven by a HV battery pack connected through a motor controller.&#10;• Two solid line arrows from the engine and the motor to the drive wheels show transmission of torque and two dash dot line arrows from engine and wheels to HV battery show flow of electrical current.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40966" y="1981200"/>
            <a:ext cx="5262174" cy="374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CLASSIFICATIONS OF HYBRID ELECTRIC VEHICLES</a:t>
            </a:r>
          </a:p>
        </p:txBody>
      </p:sp>
      <p:sp>
        <p:nvSpPr>
          <p:cNvPr id="3" name="Content Placeholder 2"/>
          <p:cNvSpPr>
            <a:spLocks noGrp="1"/>
          </p:cNvSpPr>
          <p:nvPr>
            <p:ph idx="1"/>
          </p:nvPr>
        </p:nvSpPr>
        <p:spPr/>
        <p:txBody>
          <a:bodyPr/>
          <a:lstStyle/>
          <a:p>
            <a:r>
              <a:rPr lang="en-US" dirty="0" smtClean="0"/>
              <a:t>Series-Parallel Design</a:t>
            </a:r>
          </a:p>
          <a:p>
            <a:pPr lvl="1"/>
            <a:r>
              <a:rPr lang="en-US" dirty="0"/>
              <a:t>Series-parallel hybrids combine the functions of both a series </a:t>
            </a:r>
            <a:r>
              <a:rPr lang="en-US" dirty="0" smtClean="0"/>
              <a:t>and a </a:t>
            </a:r>
            <a:r>
              <a:rPr lang="en-US" dirty="0"/>
              <a:t>parallel design</a:t>
            </a:r>
            <a:r>
              <a:rPr lang="en-US" dirty="0" smtClean="0"/>
              <a:t>.</a:t>
            </a:r>
          </a:p>
          <a:p>
            <a:pPr lvl="1"/>
            <a:r>
              <a:rPr lang="en-US" dirty="0" smtClean="0"/>
              <a:t>The vehicle operates using </a:t>
            </a:r>
            <a:r>
              <a:rPr lang="en-US" dirty="0"/>
              <a:t>electric motor power alone or with the assist of the ICE</a:t>
            </a:r>
            <a:r>
              <a:rPr lang="en-US" dirty="0" smtClean="0"/>
              <a:t>.</a:t>
            </a:r>
          </a:p>
          <a:p>
            <a:pPr lvl="1"/>
            <a:r>
              <a:rPr lang="en-US" dirty="0"/>
              <a:t>The internal combustion engine may be operating, even </a:t>
            </a:r>
            <a:r>
              <a:rPr lang="en-US" dirty="0" smtClean="0"/>
              <a:t>though the </a:t>
            </a:r>
            <a:r>
              <a:rPr lang="en-US" dirty="0"/>
              <a:t>vehicle is </a:t>
            </a:r>
            <a:r>
              <a:rPr lang="en-US" dirty="0" smtClean="0"/>
              <a:t>stopped if the batteries need to be charged.</a:t>
            </a:r>
            <a:endParaRPr lang="en-US" dirty="0"/>
          </a:p>
        </p:txBody>
      </p:sp>
    </p:spTree>
    <p:extLst>
      <p:ext uri="{BB962C8B-B14F-4D97-AF65-F5344CB8AC3E}">
        <p14:creationId xmlns:p14="http://schemas.microsoft.com/office/powerpoint/2010/main" val="2067439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Arial (Headings)"/>
              </a:rPr>
              <a:t>Figure 91.7 A series-parallel hybrid design allows the vehicle to operate in electric motor mode only or in combination with the internal combustion engine</a:t>
            </a:r>
            <a:endParaRPr lang="en-US" dirty="0">
              <a:latin typeface="+mj-lt"/>
            </a:endParaRPr>
          </a:p>
        </p:txBody>
      </p:sp>
      <p:pic>
        <p:nvPicPr>
          <p:cNvPr id="4" name="Picture 2" descr="The diagram shows an engine connected to a power split device.&#10;• The power split device is connected to the drive wheels through a reduction gear. A motor also connects to the drive wheels through the same reduction gear.&#10;• The motor is driven by a HV battery pack connected through an inverter. The power split device is also connected to a generator that connects to the inverter.&#10;• Three solid line arrows show the flow of drive power from the engine to the generator, power split device to the drive wheels and from the motor to the drive wheels.&#10;• Three dashes dot line arrows show the flow of electric power from generator to the inverter, HV battery pack to the inverter and from the inverter to the motor.&#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24667" y="1981200"/>
            <a:ext cx="3894666" cy="4001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are the three classifications of hybrid powertrain?</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91.1</a:t>
            </a:r>
            <a:r>
              <a:rPr lang="en-US" dirty="0" smtClean="0"/>
              <a:t> </a:t>
            </a:r>
            <a:r>
              <a:rPr lang="en-US" dirty="0"/>
              <a:t>Discuss the evolution of electric and hybrid vehicles</a:t>
            </a:r>
            <a:r>
              <a:rPr lang="en-US" dirty="0" smtClean="0"/>
              <a:t>.</a:t>
            </a:r>
          </a:p>
          <a:p>
            <a:pPr marL="0" indent="0">
              <a:buNone/>
            </a:pPr>
            <a:r>
              <a:rPr lang="en-US" b="1" dirty="0" smtClean="0">
                <a:solidFill>
                  <a:srgbClr val="005A70"/>
                </a:solidFill>
              </a:rPr>
              <a:t>91.2 </a:t>
            </a:r>
            <a:r>
              <a:rPr lang="en-US" dirty="0"/>
              <a:t>Describe how owning a hybrid electric vehicle is different from </a:t>
            </a:r>
            <a:r>
              <a:rPr lang="en-US" dirty="0" smtClean="0"/>
              <a:t>a conventional </a:t>
            </a:r>
            <a:r>
              <a:rPr lang="en-US" dirty="0"/>
              <a:t>vehicle</a:t>
            </a:r>
            <a:r>
              <a:rPr lang="en-US" dirty="0" smtClean="0"/>
              <a:t>.</a:t>
            </a:r>
          </a:p>
          <a:p>
            <a:pPr marL="0" indent="0">
              <a:buNone/>
            </a:pPr>
            <a:r>
              <a:rPr lang="en-US" b="1" dirty="0" smtClean="0">
                <a:solidFill>
                  <a:srgbClr val="005A70"/>
                </a:solidFill>
              </a:rPr>
              <a:t>91.3 </a:t>
            </a:r>
            <a:r>
              <a:rPr lang="en-US" dirty="0"/>
              <a:t>Explain the classifications of hybrid electric vehicles.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smtClean="0">
                <a:solidFill>
                  <a:srgbClr val="000000"/>
                </a:solidFill>
              </a:rPr>
              <a:t>Series, parallel, and series-parallel.</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BELT ALTERNATOR STARTER SYSTEMS</a:t>
            </a:r>
            <a:endParaRPr lang="en-US" dirty="0">
              <a:latin typeface="+mj-lt"/>
            </a:endParaRPr>
          </a:p>
        </p:txBody>
      </p:sp>
      <p:sp>
        <p:nvSpPr>
          <p:cNvPr id="3" name="Content Placeholder 2"/>
          <p:cNvSpPr>
            <a:spLocks noGrp="1"/>
          </p:cNvSpPr>
          <p:nvPr>
            <p:ph idx="1"/>
          </p:nvPr>
        </p:nvSpPr>
        <p:spPr/>
        <p:txBody>
          <a:bodyPr/>
          <a:lstStyle/>
          <a:p>
            <a:r>
              <a:rPr lang="en-US" dirty="0" smtClean="0"/>
              <a:t>Parts and Operation</a:t>
            </a:r>
          </a:p>
          <a:p>
            <a:pPr lvl="1"/>
            <a:r>
              <a:rPr lang="en-US" sz="2200" dirty="0"/>
              <a:t>The BAS concept is to replace the belt-driven alternator </a:t>
            </a:r>
            <a:r>
              <a:rPr lang="en-US" sz="2200" dirty="0" smtClean="0"/>
              <a:t>with an </a:t>
            </a:r>
            <a:r>
              <a:rPr lang="en-US" sz="2200" dirty="0"/>
              <a:t>electric motor that serves as a generator and a motor</a:t>
            </a:r>
            <a:r>
              <a:rPr lang="en-US" sz="2200" dirty="0" smtClean="0"/>
              <a:t>.</a:t>
            </a:r>
          </a:p>
          <a:p>
            <a:pPr lvl="1"/>
            <a:r>
              <a:rPr lang="en-US" sz="2200" dirty="0" smtClean="0"/>
              <a:t>When the </a:t>
            </a:r>
            <a:r>
              <a:rPr lang="en-US" sz="2200" dirty="0"/>
              <a:t>engine is </a:t>
            </a:r>
            <a:r>
              <a:rPr lang="en-US" sz="2200" dirty="0" smtClean="0"/>
              <a:t>running, </a:t>
            </a:r>
            <a:r>
              <a:rPr lang="en-US" sz="2200" dirty="0"/>
              <a:t>the </a:t>
            </a:r>
            <a:r>
              <a:rPr lang="en-US" sz="2200" dirty="0" smtClean="0"/>
              <a:t>BAS system acts </a:t>
            </a:r>
            <a:r>
              <a:rPr lang="en-US" sz="2200" dirty="0"/>
              <a:t>as a generator, it charges </a:t>
            </a:r>
            <a:r>
              <a:rPr lang="en-US" sz="2200" dirty="0" smtClean="0"/>
              <a:t>a separate </a:t>
            </a:r>
            <a:r>
              <a:rPr lang="en-US" sz="2200" dirty="0"/>
              <a:t>36-volt battery (42-volt charging voltage</a:t>
            </a:r>
            <a:r>
              <a:rPr lang="en-US" sz="2200" dirty="0" smtClean="0"/>
              <a:t>).</a:t>
            </a:r>
          </a:p>
          <a:p>
            <a:pPr lvl="1"/>
            <a:r>
              <a:rPr lang="en-US" sz="2200" dirty="0" smtClean="0"/>
              <a:t>The engine stops at idle.</a:t>
            </a:r>
          </a:p>
          <a:p>
            <a:pPr lvl="1"/>
            <a:r>
              <a:rPr lang="en-US" sz="2200" dirty="0" smtClean="0"/>
              <a:t>The </a:t>
            </a:r>
            <a:r>
              <a:rPr lang="en-US" sz="2200" dirty="0"/>
              <a:t>BAS motor is used to crank the </a:t>
            </a:r>
            <a:r>
              <a:rPr lang="en-US" sz="2200" dirty="0" smtClean="0"/>
              <a:t>engine by </a:t>
            </a:r>
            <a:r>
              <a:rPr lang="en-US" sz="2200" dirty="0"/>
              <a:t>taking electrical power from the 36-volt battery pack and </a:t>
            </a:r>
            <a:r>
              <a:rPr lang="en-US" sz="2200" dirty="0" smtClean="0"/>
              <a:t>applies its </a:t>
            </a:r>
            <a:r>
              <a:rPr lang="en-US" sz="2200" dirty="0"/>
              <a:t>torque via the accessory belt, and cranks the engine instead </a:t>
            </a:r>
            <a:r>
              <a:rPr lang="en-US" sz="2200" dirty="0" smtClean="0"/>
              <a:t>of using </a:t>
            </a:r>
            <a:r>
              <a:rPr lang="en-US" sz="2200" dirty="0"/>
              <a:t>the starter motor.</a:t>
            </a:r>
            <a:endParaRPr lang="en-US" sz="2200" dirty="0"/>
          </a:p>
        </p:txBody>
      </p:sp>
    </p:spTree>
    <p:extLst>
      <p:ext uri="{BB962C8B-B14F-4D97-AF65-F5344CB8AC3E}">
        <p14:creationId xmlns:p14="http://schemas.microsoft.com/office/powerpoint/2010/main" val="3467314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a:latin typeface="Arial (Headings)"/>
              </a:rPr>
              <a:t>Figure 91.8 </a:t>
            </a:r>
            <a:r>
              <a:rPr lang="en-IN" sz="2000" dirty="0">
                <a:latin typeface="Arial (Headings)"/>
              </a:rPr>
              <a:t>This chart shows what is occurring during various driving conditions in a BAS-type hybrid</a:t>
            </a:r>
            <a:endParaRPr lang="en-US" sz="2000" dirty="0">
              <a:latin typeface="+mj-lt"/>
            </a:endParaRPr>
          </a:p>
        </p:txBody>
      </p:sp>
      <p:pic>
        <p:nvPicPr>
          <p:cNvPr id="4" name="Picture 2" descr="The graph shows time on the x axis and vehicle speed on the y axis:&#10;• The curve remains stationary when the engine is off when vehicle is stopped&#10;• The curve rises gradually due to brief electric operation only, auto-start with torque smoothing, electric power assist, and intelligent charging of advanced hybrid battery.&#10;• The curve rises sharply due to electric power assist and falls due to regenerative braking, fuel cut-off during decel with torque smoothing, and brief electric operation only&#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53951" y="1862670"/>
            <a:ext cx="6423400" cy="432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Arial (Headings)"/>
              </a:rPr>
              <a:t>Figure 91.9 </a:t>
            </a:r>
            <a:r>
              <a:rPr lang="en-IN" sz="2800" dirty="0">
                <a:latin typeface="Arial (Headings)"/>
              </a:rPr>
              <a:t>The components of a typical belt alternator-starter (BAS) system</a:t>
            </a:r>
            <a:endParaRPr lang="en-US" sz="2800" dirty="0">
              <a:latin typeface="+mj-lt"/>
            </a:endParaRPr>
          </a:p>
        </p:txBody>
      </p:sp>
      <p:pic>
        <p:nvPicPr>
          <p:cNvPr id="6" name="Picture 3" descr="The figure shows an engine connected to a modified 4T45E automatic transmission system.&#10;• The transmission system has an auxiliary pump attached to it. The engine has a motor slash generator with 3-phase cables in place of an alternator.&#10;• There are dual tensioner assemblies for connecting the motor to the engine. The motor generator is connected to a power electronics unit which has an inverter and a DC-DC converter. &#10;• An engine control module with hybrid supervisory software and an advanced nickel metal hydride hybrid battery pack with auto disconnect are connected to the engine through wires. &#10;• The battery pack is located under the rear seat of the vehicle.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25426" y="1887008"/>
            <a:ext cx="6875574" cy="43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29056"/>
            <a:ext cx="5400675" cy="4957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Arial (Headings)"/>
              </a:rPr>
              <a:t>Figure 91.10 </a:t>
            </a:r>
            <a:r>
              <a:rPr lang="en-IN" sz="2000" dirty="0">
                <a:latin typeface="Arial (Headings)"/>
              </a:rPr>
              <a:t>This sticker on a hybrid vehicle allows the driver to use the high-occupancy vehicle (HOV) lanes, even if there is only one person in the vehicle, as a way to increase demand for hybrid vehicles in California</a:t>
            </a:r>
            <a:endParaRPr lang="en-US" sz="2000" dirty="0">
              <a:latin typeface="+mj-lt"/>
            </a:endParaRPr>
          </a:p>
        </p:txBody>
      </p:sp>
      <p:pic>
        <p:nvPicPr>
          <p:cNvPr id="6" name="Picture 2" descr="A photo shows a sticker that reads “access OK Californi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321" y="2209800"/>
            <a:ext cx="721766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Arial (Headings)"/>
              </a:rPr>
              <a:t>Figure 91.11 </a:t>
            </a:r>
            <a:r>
              <a:rPr lang="en-IN" sz="2000" dirty="0">
                <a:latin typeface="Arial (Headings)"/>
              </a:rPr>
              <a:t>A combination starter/alternator is used to provide idle stop function to conventional vehicles. This very limited and low-cost system is called a micro-hybrid drive</a:t>
            </a:r>
            <a:endParaRPr lang="en-US" sz="2000" dirty="0">
              <a:latin typeface="+mj-lt"/>
            </a:endParaRPr>
          </a:p>
        </p:txBody>
      </p:sp>
      <p:pic>
        <p:nvPicPr>
          <p:cNvPr id="6" name="Picture 2" descr="A figure shows a micro-hybrid-drive system that has a combination starter slash alternator and a controller unit attached to i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9768" y="2016131"/>
            <a:ext cx="4111468" cy="421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3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main advantage of BAS system?</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Low cost hybrid features.</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MODES OF OPERATION</a:t>
            </a:r>
            <a:endParaRPr lang="en-US" dirty="0">
              <a:latin typeface="+mj-lt"/>
            </a:endParaRPr>
          </a:p>
        </p:txBody>
      </p:sp>
      <p:sp>
        <p:nvSpPr>
          <p:cNvPr id="3" name="Content Placeholder 2"/>
          <p:cNvSpPr>
            <a:spLocks noGrp="1"/>
          </p:cNvSpPr>
          <p:nvPr>
            <p:ph idx="1"/>
          </p:nvPr>
        </p:nvSpPr>
        <p:spPr/>
        <p:txBody>
          <a:bodyPr/>
          <a:lstStyle/>
          <a:p>
            <a:r>
              <a:rPr lang="en-US" dirty="0"/>
              <a:t>The following are the most common features of hybrids that </a:t>
            </a:r>
            <a:r>
              <a:rPr lang="en-US" dirty="0" smtClean="0"/>
              <a:t>improve fuel </a:t>
            </a:r>
            <a:r>
              <a:rPr lang="en-US" dirty="0"/>
              <a:t>economy</a:t>
            </a:r>
            <a:r>
              <a:rPr lang="en-US" dirty="0" smtClean="0"/>
              <a:t>:</a:t>
            </a:r>
          </a:p>
          <a:p>
            <a:pPr lvl="1"/>
            <a:r>
              <a:rPr lang="en-US" dirty="0"/>
              <a:t>Idle stop. The idle stop mode turns off the engine when </a:t>
            </a:r>
            <a:r>
              <a:rPr lang="en-US" dirty="0" smtClean="0"/>
              <a:t>the vehicle </a:t>
            </a:r>
            <a:r>
              <a:rPr lang="en-US" dirty="0"/>
              <a:t>is </a:t>
            </a:r>
            <a:r>
              <a:rPr lang="en-US" dirty="0" smtClean="0"/>
              <a:t>stopped</a:t>
            </a:r>
          </a:p>
          <a:p>
            <a:pPr lvl="1"/>
            <a:r>
              <a:rPr lang="en-US" dirty="0"/>
              <a:t>Regenerative braking. When decelerating, the </a:t>
            </a:r>
            <a:r>
              <a:rPr lang="en-US" dirty="0" smtClean="0"/>
              <a:t>braking system </a:t>
            </a:r>
            <a:r>
              <a:rPr lang="en-US" dirty="0"/>
              <a:t>captures the energy from the vehicle’s </a:t>
            </a:r>
            <a:r>
              <a:rPr lang="en-US" dirty="0" smtClean="0"/>
              <a:t>inertia and charges the battery.</a:t>
            </a:r>
          </a:p>
          <a:p>
            <a:pPr lvl="1"/>
            <a:r>
              <a:rPr lang="en-US" dirty="0" smtClean="0"/>
              <a:t>Power assist. The electric motor assists the internal combustion engine during acceleration.</a:t>
            </a:r>
          </a:p>
          <a:p>
            <a:pPr lvl="1"/>
            <a:r>
              <a:rPr lang="en-US" dirty="0"/>
              <a:t>Engine-off drive-electric vehicle mode. The electric </a:t>
            </a:r>
            <a:r>
              <a:rPr lang="en-US" dirty="0" smtClean="0"/>
              <a:t>motor propels </a:t>
            </a:r>
            <a:r>
              <a:rPr lang="en-US" dirty="0"/>
              <a:t>the vehicle at lower speeds.</a:t>
            </a:r>
            <a:endParaRPr lang="en-US" dirty="0"/>
          </a:p>
        </p:txBody>
      </p:sp>
    </p:spTree>
    <p:extLst>
      <p:ext uri="{BB962C8B-B14F-4D97-AF65-F5344CB8AC3E}">
        <p14:creationId xmlns:p14="http://schemas.microsoft.com/office/powerpoint/2010/main" val="4171234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91.4</a:t>
            </a:r>
            <a:r>
              <a:rPr lang="en-US" dirty="0" smtClean="0"/>
              <a:t> </a:t>
            </a:r>
            <a:r>
              <a:rPr lang="en-US" dirty="0"/>
              <a:t>Explain the operation of belt-alternator-starter (BAS) systems</a:t>
            </a:r>
            <a:r>
              <a:rPr lang="en-US" dirty="0" smtClean="0"/>
              <a:t>.</a:t>
            </a:r>
          </a:p>
          <a:p>
            <a:pPr marL="0" indent="0">
              <a:buNone/>
            </a:pPr>
            <a:r>
              <a:rPr lang="en-US" b="1" dirty="0" smtClean="0">
                <a:solidFill>
                  <a:srgbClr val="005A70"/>
                </a:solidFill>
              </a:rPr>
              <a:t>91.5</a:t>
            </a:r>
            <a:r>
              <a:rPr lang="en-US" dirty="0" smtClean="0"/>
              <a:t> </a:t>
            </a:r>
            <a:r>
              <a:rPr lang="en-US" dirty="0"/>
              <a:t>Discuss the common features of most hybrids and the levels </a:t>
            </a:r>
            <a:r>
              <a:rPr lang="en-US" dirty="0" smtClean="0"/>
              <a:t>of hybrid </a:t>
            </a:r>
            <a:r>
              <a:rPr lang="en-US" dirty="0"/>
              <a:t>vehicle.</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LEVELS OF HYBRID VEHICLES</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sz="2400" dirty="0" smtClean="0"/>
              <a:t>Mild Hybrid</a:t>
            </a:r>
          </a:p>
          <a:p>
            <a:pPr lvl="1"/>
            <a:r>
              <a:rPr lang="en-US" sz="2000" dirty="0"/>
              <a:t>A mild hybrid incorporates idle stop and </a:t>
            </a:r>
            <a:r>
              <a:rPr lang="en-US" sz="2000" dirty="0" smtClean="0"/>
              <a:t>regenerative braking</a:t>
            </a:r>
            <a:r>
              <a:rPr lang="en-US" sz="2000" dirty="0"/>
              <a:t>, but is not capable of using the electric motor to </a:t>
            </a:r>
            <a:r>
              <a:rPr lang="en-US" sz="2000" dirty="0" smtClean="0"/>
              <a:t>propel the </a:t>
            </a:r>
            <a:r>
              <a:rPr lang="en-US" sz="2000" dirty="0"/>
              <a:t>vehicle on its </a:t>
            </a:r>
            <a:r>
              <a:rPr lang="en-US" sz="2000" dirty="0" smtClean="0"/>
              <a:t>own</a:t>
            </a:r>
          </a:p>
          <a:p>
            <a:r>
              <a:rPr lang="en-US" sz="2400" dirty="0" smtClean="0"/>
              <a:t>Medium Hybrid</a:t>
            </a:r>
          </a:p>
          <a:p>
            <a:pPr lvl="1"/>
            <a:r>
              <a:rPr lang="en-US" sz="2000" dirty="0" smtClean="0"/>
              <a:t>A medium </a:t>
            </a:r>
            <a:r>
              <a:rPr lang="en-US" sz="2000" dirty="0"/>
              <a:t>hybrid uses 144- to </a:t>
            </a:r>
            <a:r>
              <a:rPr lang="en-US" sz="2000" dirty="0" smtClean="0"/>
              <a:t>158-volt batteries </a:t>
            </a:r>
            <a:r>
              <a:rPr lang="en-US" sz="2000" dirty="0"/>
              <a:t>that provide for engine stop/start, regenerative </a:t>
            </a:r>
            <a:r>
              <a:rPr lang="en-US" sz="2000" dirty="0" smtClean="0"/>
              <a:t>braking, and </a:t>
            </a:r>
            <a:r>
              <a:rPr lang="en-US" sz="2000" dirty="0"/>
              <a:t>power assist</a:t>
            </a:r>
            <a:r>
              <a:rPr lang="en-US" sz="2000" dirty="0" smtClean="0"/>
              <a:t>.</a:t>
            </a:r>
          </a:p>
          <a:p>
            <a:r>
              <a:rPr lang="en-US" sz="2400" dirty="0" smtClean="0"/>
              <a:t>Full Hybrid</a:t>
            </a:r>
          </a:p>
          <a:p>
            <a:pPr lvl="1"/>
            <a:r>
              <a:rPr lang="en-US" sz="2000" dirty="0"/>
              <a:t>A full hybrid, also called a strong hybrid, </a:t>
            </a:r>
            <a:r>
              <a:rPr lang="en-US" sz="2000" dirty="0" smtClean="0"/>
              <a:t>uses idle </a:t>
            </a:r>
            <a:r>
              <a:rPr lang="en-US" sz="2000" dirty="0"/>
              <a:t>stop regenerative braking, and is able to propel the vehicle </a:t>
            </a:r>
            <a:r>
              <a:rPr lang="en-US" sz="2000" dirty="0" smtClean="0"/>
              <a:t>using the </a:t>
            </a:r>
            <a:r>
              <a:rPr lang="en-US" sz="2000" dirty="0"/>
              <a:t>electric motor(s) alone.</a:t>
            </a:r>
            <a:endParaRPr lang="en-US" sz="2000"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three levels of hybrid vehicles?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Mild, medium and full hybrids.</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HYBRID VEHICLE</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Definition of Terms</a:t>
            </a:r>
          </a:p>
          <a:p>
            <a:pPr lvl="1"/>
            <a:r>
              <a:rPr lang="en-US" dirty="0"/>
              <a:t>A hybrid vehicle is one that uses </a:t>
            </a:r>
            <a:r>
              <a:rPr lang="en-US" dirty="0" smtClean="0"/>
              <a:t>two different </a:t>
            </a:r>
            <a:r>
              <a:rPr lang="en-US" dirty="0"/>
              <a:t>methods to propel the vehicle</a:t>
            </a:r>
            <a:r>
              <a:rPr lang="en-US" dirty="0" smtClean="0"/>
              <a:t>.</a:t>
            </a:r>
          </a:p>
          <a:p>
            <a:pPr lvl="1"/>
            <a:r>
              <a:rPr lang="en-US" dirty="0"/>
              <a:t>Most hybrid vehicles </a:t>
            </a:r>
            <a:r>
              <a:rPr lang="en-US" dirty="0" smtClean="0"/>
              <a:t>use a </a:t>
            </a:r>
            <a:r>
              <a:rPr lang="en-US" dirty="0"/>
              <a:t>high-voltage battery pack and a combination electric motor </a:t>
            </a:r>
            <a:r>
              <a:rPr lang="en-US" dirty="0" smtClean="0"/>
              <a:t>and generator </a:t>
            </a:r>
            <a:r>
              <a:rPr lang="en-US" dirty="0"/>
              <a:t>to help or assist a gasoline engine</a:t>
            </a:r>
            <a:r>
              <a:rPr lang="en-US" dirty="0" smtClean="0"/>
              <a:t>.</a:t>
            </a:r>
          </a:p>
          <a:p>
            <a:pPr lvl="1"/>
            <a:r>
              <a:rPr lang="en-US" dirty="0" smtClean="0"/>
              <a:t>In </a:t>
            </a:r>
            <a:r>
              <a:rPr lang="en-US" dirty="0"/>
              <a:t>some designs, is capable of propelling the vehicle </a:t>
            </a:r>
            <a:r>
              <a:rPr lang="en-US" dirty="0" smtClean="0"/>
              <a:t>alone without </a:t>
            </a:r>
            <a:r>
              <a:rPr lang="en-US" dirty="0"/>
              <a:t>having to start the internal combustion engine.</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ELECTRIC VEHICLES (1 OF 2)</a:t>
            </a:r>
            <a:endParaRPr lang="en-US" dirty="0">
              <a:latin typeface="+mj-lt"/>
            </a:endParaRPr>
          </a:p>
        </p:txBody>
      </p:sp>
      <p:sp>
        <p:nvSpPr>
          <p:cNvPr id="3" name="Content Placeholder 2"/>
          <p:cNvSpPr>
            <a:spLocks noGrp="1"/>
          </p:cNvSpPr>
          <p:nvPr>
            <p:ph idx="1"/>
          </p:nvPr>
        </p:nvSpPr>
        <p:spPr/>
        <p:txBody>
          <a:bodyPr/>
          <a:lstStyle/>
          <a:p>
            <a:r>
              <a:rPr lang="en-US" dirty="0" smtClean="0"/>
              <a:t>Early Electric Vehicles</a:t>
            </a:r>
          </a:p>
          <a:p>
            <a:pPr lvl="1"/>
            <a:r>
              <a:rPr lang="en-US" dirty="0" smtClean="0"/>
              <a:t>The </a:t>
            </a:r>
            <a:r>
              <a:rPr lang="en-US" dirty="0"/>
              <a:t>controller was operated </a:t>
            </a:r>
            <a:r>
              <a:rPr lang="en-US" dirty="0" smtClean="0"/>
              <a:t>by the </a:t>
            </a:r>
            <a:r>
              <a:rPr lang="en-US" dirty="0"/>
              <a:t>driver and allowed different voltages to be applied to the </a:t>
            </a:r>
            <a:r>
              <a:rPr lang="en-US" dirty="0" smtClean="0"/>
              <a:t>electric motor</a:t>
            </a:r>
            <a:r>
              <a:rPr lang="en-US" dirty="0"/>
              <a:t>, depending on the needs of the driver</a:t>
            </a:r>
            <a:r>
              <a:rPr lang="en-US" dirty="0" smtClean="0"/>
              <a:t>.</a:t>
            </a:r>
          </a:p>
          <a:p>
            <a:pPr lvl="1"/>
            <a:r>
              <a:rPr lang="en-US" dirty="0" smtClean="0"/>
              <a:t>Early electric </a:t>
            </a:r>
            <a:r>
              <a:rPr lang="en-US" dirty="0"/>
              <a:t>vehicles did not have a long range and needed to </a:t>
            </a:r>
            <a:r>
              <a:rPr lang="en-US" dirty="0" smtClean="0"/>
              <a:t>have the </a:t>
            </a:r>
            <a:r>
              <a:rPr lang="en-US" dirty="0"/>
              <a:t>batteries charged regularly, which meant that electric </a:t>
            </a:r>
            <a:r>
              <a:rPr lang="en-US" dirty="0" smtClean="0"/>
              <a:t>vehicles could </a:t>
            </a:r>
            <a:r>
              <a:rPr lang="en-US" dirty="0"/>
              <a:t>only be used for short distances.</a:t>
            </a:r>
            <a:endParaRPr lang="en-US" dirty="0"/>
          </a:p>
        </p:txBody>
      </p:sp>
    </p:spTree>
    <p:extLst>
      <p:ext uri="{BB962C8B-B14F-4D97-AF65-F5344CB8AC3E}">
        <p14:creationId xmlns:p14="http://schemas.microsoft.com/office/powerpoint/2010/main" val="165595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ELECTRIC </a:t>
            </a:r>
            <a:r>
              <a:rPr lang="en-US" dirty="0" smtClean="0">
                <a:latin typeface="+mj-lt"/>
              </a:rPr>
              <a:t>VEHICLES (2 OF 2)</a:t>
            </a:r>
            <a:endParaRPr lang="en-US" dirty="0">
              <a:latin typeface="+mj-lt"/>
            </a:endParaRPr>
          </a:p>
        </p:txBody>
      </p:sp>
      <p:sp>
        <p:nvSpPr>
          <p:cNvPr id="3" name="Content Placeholder 2"/>
          <p:cNvSpPr>
            <a:spLocks noGrp="1"/>
          </p:cNvSpPr>
          <p:nvPr>
            <p:ph idx="1"/>
          </p:nvPr>
        </p:nvSpPr>
        <p:spPr/>
        <p:txBody>
          <a:bodyPr/>
          <a:lstStyle/>
          <a:p>
            <a:r>
              <a:rPr lang="en-US" dirty="0" smtClean="0"/>
              <a:t>Newer Electric Vehicles</a:t>
            </a:r>
          </a:p>
          <a:p>
            <a:pPr lvl="1"/>
            <a:r>
              <a:rPr lang="en-US" dirty="0"/>
              <a:t>In the late 1990s, several </a:t>
            </a:r>
            <a:r>
              <a:rPr lang="en-US" dirty="0" smtClean="0"/>
              <a:t>vehicle manufacturers </a:t>
            </a:r>
            <a:r>
              <a:rPr lang="en-US" dirty="0"/>
              <a:t>produced electric vehicles, using </a:t>
            </a:r>
            <a:r>
              <a:rPr lang="en-US" dirty="0" smtClean="0"/>
              <a:t>electronic controllers </a:t>
            </a:r>
            <a:r>
              <a:rPr lang="en-US" dirty="0"/>
              <a:t>to meet the demands for zero emission </a:t>
            </a:r>
            <a:r>
              <a:rPr lang="en-US" dirty="0" smtClean="0"/>
              <a:t>vehicles.</a:t>
            </a:r>
          </a:p>
          <a:p>
            <a:pPr lvl="1"/>
            <a:r>
              <a:rPr lang="en-US" dirty="0"/>
              <a:t>By 2010, there were several electric vehicles for sale, </a:t>
            </a:r>
            <a:r>
              <a:rPr lang="en-US" dirty="0" smtClean="0"/>
              <a:t>although often </a:t>
            </a:r>
            <a:r>
              <a:rPr lang="en-US" dirty="0"/>
              <a:t>in limited parts of the country and in limited </a:t>
            </a:r>
            <a:r>
              <a:rPr lang="en-US" dirty="0" smtClean="0"/>
              <a:t>numbers.</a:t>
            </a:r>
            <a:endParaRPr lang="en-US" dirty="0"/>
          </a:p>
        </p:txBody>
      </p:sp>
    </p:spTree>
    <p:extLst>
      <p:ext uri="{BB962C8B-B14F-4D97-AF65-F5344CB8AC3E}">
        <p14:creationId xmlns:p14="http://schemas.microsoft.com/office/powerpoint/2010/main" val="2459604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91.1 </a:t>
            </a:r>
            <a:r>
              <a:rPr lang="en-IN" sz="2400" dirty="0">
                <a:latin typeface="Arial (Headings)"/>
              </a:rPr>
              <a:t>One of the last remaining General Motor’s EV1 on display at the Peterson Museum in Los Angles, California</a:t>
            </a:r>
            <a:endParaRPr lang="en-US" sz="2400" dirty="0"/>
          </a:p>
        </p:txBody>
      </p:sp>
      <p:pic>
        <p:nvPicPr>
          <p:cNvPr id="5" name="Picture 2" descr="A photo shows a General Motors EV1 ca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4914" y="2057400"/>
            <a:ext cx="6435650" cy="391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Arial (Headings)"/>
              </a:rPr>
              <a:t>Figure 91.2 </a:t>
            </a:r>
            <a:r>
              <a:rPr lang="en-IN" sz="2000" dirty="0">
                <a:latin typeface="Arial (Headings)"/>
              </a:rPr>
              <a:t>General Motors EVI shown without the body. Many of the features of this vehicle, such as regenerative braking, currently used on hybrid vehicles were first put into production on this vehicle</a:t>
            </a:r>
            <a:endParaRPr lang="en-US" sz="2000" dirty="0">
              <a:latin typeface="+mj-lt"/>
            </a:endParaRPr>
          </a:p>
        </p:txBody>
      </p:sp>
      <p:pic>
        <p:nvPicPr>
          <p:cNvPr id="6" name="Picture 2" descr="The figure shows the components of the EV1 without the body of the vehicle.&#10;• The front end of the vehicle has a propulsion inverter, a power steering inverter, a power steering motor/pump, an inductive charge port, a drive unit consisting of motor or gearbox differential, a propulsion system coolant pump, a heat pump motor or compressor, an electro-hydraulic brake modulator, and a double-wishbone aluminum suspension. &#10;• The battery pack in the vehicle is in the shape of a T extending from the middle of the car to the rear end.&#10;• The battery module, battery tray, high voltage relays, valve-regulated lead-acid battery modules, and propulsion service battery disconnect compromise of the battery pack.&#10;• The rear end of the vehicle has electric rear brakes and aluminum suspension with track link, and suspension link axle and springs.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1164" y="1968174"/>
            <a:ext cx="6858000" cy="434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DRIVING AND OWNING A HYBRID ELECTRIC VEHICLE (1 OF 2)</a:t>
            </a:r>
            <a:endParaRPr lang="en-US" dirty="0">
              <a:latin typeface="+mj-lt"/>
            </a:endParaRPr>
          </a:p>
        </p:txBody>
      </p:sp>
      <p:sp>
        <p:nvSpPr>
          <p:cNvPr id="3" name="Content Placeholder 2"/>
          <p:cNvSpPr>
            <a:spLocks noGrp="1"/>
          </p:cNvSpPr>
          <p:nvPr>
            <p:ph idx="1"/>
          </p:nvPr>
        </p:nvSpPr>
        <p:spPr/>
        <p:txBody>
          <a:bodyPr/>
          <a:lstStyle/>
          <a:p>
            <a:r>
              <a:rPr lang="en-US" dirty="0" smtClean="0"/>
              <a:t>Driving a Hybrid Vehicle</a:t>
            </a:r>
          </a:p>
          <a:p>
            <a:pPr lvl="1"/>
            <a:r>
              <a:rPr lang="en-US" dirty="0"/>
              <a:t>Some unique characteristics that </a:t>
            </a:r>
            <a:r>
              <a:rPr lang="en-US" dirty="0" smtClean="0"/>
              <a:t>the driver </a:t>
            </a:r>
            <a:r>
              <a:rPr lang="en-US" dirty="0"/>
              <a:t>may or may not notice include</a:t>
            </a:r>
            <a:r>
              <a:rPr lang="en-US" dirty="0" smtClean="0"/>
              <a:t>:</a:t>
            </a:r>
          </a:p>
          <a:p>
            <a:pPr lvl="1"/>
            <a:r>
              <a:rPr lang="en-US" dirty="0" smtClean="0"/>
              <a:t>The engine stops </a:t>
            </a:r>
            <a:r>
              <a:rPr lang="en-US" dirty="0"/>
              <a:t>when the vehicle slows down and stops</a:t>
            </a:r>
            <a:r>
              <a:rPr lang="en-US" dirty="0" smtClean="0"/>
              <a:t>.</a:t>
            </a:r>
          </a:p>
          <a:p>
            <a:pPr lvl="1"/>
            <a:r>
              <a:rPr lang="en-US" dirty="0"/>
              <a:t>The brake pedal may feel different, especially at slow </a:t>
            </a:r>
            <a:r>
              <a:rPr lang="en-US" dirty="0" smtClean="0"/>
              <a:t>speeds of </a:t>
            </a:r>
            <a:r>
              <a:rPr lang="en-US" dirty="0"/>
              <a:t>about 5 mph and 15 mph when slowing to a stop</a:t>
            </a:r>
            <a:r>
              <a:rPr lang="en-US" dirty="0" smtClean="0"/>
              <a:t>.</a:t>
            </a:r>
          </a:p>
          <a:p>
            <a:pPr lvl="1"/>
            <a:r>
              <a:rPr lang="en-US" dirty="0"/>
              <a:t>Some hybrid electric vehicles are able to propel the </a:t>
            </a:r>
            <a:r>
              <a:rPr lang="en-US" dirty="0" smtClean="0"/>
              <a:t>vehicle using </a:t>
            </a:r>
            <a:r>
              <a:rPr lang="en-US" dirty="0"/>
              <a:t>the electric motor alone</a:t>
            </a:r>
            <a:endParaRPr lang="en-US" dirty="0"/>
          </a:p>
        </p:txBody>
      </p:sp>
    </p:spTree>
    <p:extLst>
      <p:ext uri="{BB962C8B-B14F-4D97-AF65-F5344CB8AC3E}">
        <p14:creationId xmlns:p14="http://schemas.microsoft.com/office/powerpoint/2010/main" val="2859023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403</TotalTime>
  <Words>1219</Words>
  <Application>Microsoft Office PowerPoint</Application>
  <PresentationFormat>On-screen Show (4:3)</PresentationFormat>
  <Paragraphs>93</Paragraphs>
  <Slides>33</Slides>
  <Notes>0</Notes>
  <HiddenSlides>0</HiddenSlides>
  <MMClips>0</MMClips>
  <ScaleCrop>false</ScaleCrop>
  <HeadingPairs>
    <vt:vector size="4" baseType="variant">
      <vt:variant>
        <vt:lpstr>Theme</vt:lpstr>
      </vt:variant>
      <vt:variant>
        <vt:i4>6</vt:i4>
      </vt:variant>
      <vt:variant>
        <vt:lpstr>Slide Titles</vt:lpstr>
      </vt:variant>
      <vt:variant>
        <vt:i4>33</vt:i4>
      </vt:variant>
    </vt:vector>
  </HeadingPairs>
  <TitlesOfParts>
    <vt:vector size="39"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HYBRID VEHICLE</vt:lpstr>
      <vt:lpstr>ELECTRIC VEHICLES (1 OF 2)</vt:lpstr>
      <vt:lpstr>ELECTRIC VEHICLES (2 OF 2)</vt:lpstr>
      <vt:lpstr>Figure 91.1 One of the last remaining General Motor’s EV1 on display at the Peterson Museum in Los Angles, California</vt:lpstr>
      <vt:lpstr>Figure 91.2 General Motors EVI shown without the body. Many of the features of this vehicle, such as regenerative braking, currently used on hybrid vehicles were first put into production on this vehicle</vt:lpstr>
      <vt:lpstr>DRIVING AND OWNING A HYBRID ELECTRIC VEHICLE (1 OF 2)</vt:lpstr>
      <vt:lpstr>DRIVING AND OWNING A HYBRID ELECTRIC VEHICLE (2 OF 2)</vt:lpstr>
      <vt:lpstr>CLASSIFICATIONS OF HYBRID ELECTRIC VEHICLES</vt:lpstr>
      <vt:lpstr>Figure 91.3 A drawing of the power flow in a typical series-hybrid vehicle</vt:lpstr>
      <vt:lpstr>Figure 91.4 This diagram shows the components included in a typical series-hybrid design. The solid-line arrow indicates the transmission of torque to the drive wheels. The dotted-line arrows indicate the flow of electrical current</vt:lpstr>
      <vt:lpstr>CLASSIFICATIONS OF HYBRID ELECTRIC VEHICLES</vt:lpstr>
      <vt:lpstr>Figure 91.5 The power flow in a typical parallel-hybrid vehicle</vt:lpstr>
      <vt:lpstr>Figure 91.6 Diagram showing the components involved in a typical parallel-hybrid vehicle. The solid-line arrows indicate the transmission of torque to the drive wheels, and the dotted-line arrows indicate the flow of electrical current</vt:lpstr>
      <vt:lpstr>CLASSIFICATIONS OF HYBRID ELECTRIC VEHICLES</vt:lpstr>
      <vt:lpstr>Figure 91.7 A series-parallel hybrid design allows the vehicle to operate in electric motor mode only or in combination with the internal combustion engine</vt:lpstr>
      <vt:lpstr>QUESTION 1: ?</vt:lpstr>
      <vt:lpstr>ANSWER 1:</vt:lpstr>
      <vt:lpstr>BELT ALTERNATOR STARTER SYSTEMS</vt:lpstr>
      <vt:lpstr>Figure 91.8 This chart shows what is occurring during various driving conditions in a BAS-type hybrid</vt:lpstr>
      <vt:lpstr>Figure 91.9 The components of a typical belt alternator-starter (BAS) system</vt:lpstr>
      <vt:lpstr>FREQUENTLY ASKED QUESTION</vt:lpstr>
      <vt:lpstr>Figure 91.10 This sticker on a hybrid vehicle allows the driver to use the high-occupancy vehicle (HOV) lanes, even if there is only one person in the vehicle, as a way to increase demand for hybrid vehicles in California</vt:lpstr>
      <vt:lpstr>Figure 91.11 A combination starter/alternator is used to provide idle stop function to conventional vehicles. This very limited and low-cost system is called a micro-hybrid drive</vt:lpstr>
      <vt:lpstr>QUESTION 2: ?</vt:lpstr>
      <vt:lpstr>ANSWER 2:</vt:lpstr>
      <vt:lpstr>MODES OF OPERATION</vt:lpstr>
      <vt:lpstr>LEVELS OF HYBRID VEHICLES</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91</dc:title>
  <dc:creator>Curt &amp; Tammy</dc:creator>
  <cp:lastModifiedBy>Curt &amp; Tammy</cp:lastModifiedBy>
  <cp:revision>53</cp:revision>
  <dcterms:created xsi:type="dcterms:W3CDTF">2018-09-25T19:30:15Z</dcterms:created>
  <dcterms:modified xsi:type="dcterms:W3CDTF">2019-06-26T16:37:43Z</dcterms:modified>
</cp:coreProperties>
</file>