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270" r:id="rId14"/>
    <p:sldId id="272" r:id="rId15"/>
    <p:sldId id="318" r:id="rId16"/>
    <p:sldId id="319" r:id="rId17"/>
    <p:sldId id="337" r:id="rId18"/>
    <p:sldId id="320" r:id="rId19"/>
    <p:sldId id="338" r:id="rId20"/>
    <p:sldId id="321" r:id="rId21"/>
    <p:sldId id="339" r:id="rId22"/>
    <p:sldId id="322" r:id="rId23"/>
    <p:sldId id="340" r:id="rId24"/>
    <p:sldId id="341" r:id="rId25"/>
    <p:sldId id="323" r:id="rId26"/>
    <p:sldId id="267" r:id="rId27"/>
    <p:sldId id="268" r:id="rId28"/>
    <p:sldId id="342" r:id="rId29"/>
    <p:sldId id="324" r:id="rId30"/>
    <p:sldId id="326" r:id="rId31"/>
    <p:sldId id="286" r:id="rId32"/>
    <p:sldId id="287" r:id="rId33"/>
    <p:sldId id="343" r:id="rId34"/>
    <p:sldId id="344" r:id="rId35"/>
    <p:sldId id="345" r:id="rId36"/>
    <p:sldId id="327" r:id="rId37"/>
    <p:sldId id="274" r:id="rId38"/>
    <p:sldId id="328" r:id="rId39"/>
    <p:sldId id="346" r:id="rId40"/>
    <p:sldId id="329" r:id="rId41"/>
    <p:sldId id="347" r:id="rId42"/>
    <p:sldId id="330" r:id="rId43"/>
    <p:sldId id="348" r:id="rId44"/>
    <p:sldId id="349" r:id="rId45"/>
    <p:sldId id="350" r:id="rId46"/>
    <p:sldId id="331" r:id="rId47"/>
    <p:sldId id="332" r:id="rId48"/>
    <p:sldId id="333" r:id="rId49"/>
    <p:sldId id="334" r:id="rId50"/>
    <p:sldId id="335" r:id="rId51"/>
    <p:sldId id="336" r:id="rId52"/>
    <p:sldId id="299" r:id="rId53"/>
    <p:sldId id="300" r:id="rId54"/>
    <p:sldId id="351" r:id="rId55"/>
    <p:sldId id="32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6/26/2019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6/26/2019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90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Scan Tools and Engine Performance Diagnosis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90.5 </a:t>
            </a:r>
            <a:r>
              <a:rPr lang="en-IN" sz="2000" dirty="0">
                <a:latin typeface="Arial (Headings)"/>
              </a:rPr>
              <a:t>Using a bright light makes seeing where the smoke is coming from easier. In this case, smoke was added to the intake manifold with the inlet blocked with a yellow plastic cap and smoke was seen escaping past a gasket at the idle air control</a:t>
            </a:r>
            <a:endParaRPr lang="en-US" sz="2000" dirty="0">
              <a:latin typeface="+mj-lt"/>
            </a:endParaRPr>
          </a:p>
        </p:txBody>
      </p:sp>
      <p:pic>
        <p:nvPicPr>
          <p:cNvPr id="6" name="Picture 2" descr="A photo shows light focused on a smoking intake manifol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1185" y="1981200"/>
            <a:ext cx="5433440" cy="408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53" y="304800"/>
            <a:ext cx="8229600" cy="1097280"/>
          </a:xfrm>
        </p:spPr>
        <p:txBody>
          <a:bodyPr/>
          <a:lstStyle/>
          <a:p>
            <a:r>
              <a:rPr lang="en-US" sz="1800" dirty="0">
                <a:latin typeface="Arial (Headings)"/>
              </a:rPr>
              <a:t>Figure 90.6 </a:t>
            </a:r>
            <a:r>
              <a:rPr lang="en-IN" sz="1800" dirty="0">
                <a:latin typeface="Arial (Headings)"/>
              </a:rPr>
              <a:t>A spark tester connected to a spark plug wire or coil output. A typical spark tester fires only if at least 25,000 volts is available from the coil, making a spark tester a useful tool. Do not use one that just lights when a spark is present, because it does not require more than about 2,000 volts to light</a:t>
            </a:r>
            <a:endParaRPr lang="en-US" sz="1800" dirty="0">
              <a:latin typeface="+mj-lt"/>
            </a:endParaRPr>
          </a:p>
        </p:txBody>
      </p:sp>
      <p:pic>
        <p:nvPicPr>
          <p:cNvPr id="6" name="Picture 2" descr="An illustration shows a spark tester that looks like a regular spark plug with a cavity in front and alligator clip attached to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99540" y="2209800"/>
            <a:ext cx="3745026" cy="367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EIGHT-STEP DIAGNOSTIC PROCEDURE</a:t>
            </a:r>
            <a:endParaRPr lang="en-US" dirty="0">
              <a:latin typeface="+mj-lt"/>
            </a:endParaRPr>
          </a:p>
        </p:txBody>
      </p:sp>
      <p:sp>
        <p:nvSpPr>
          <p:cNvPr id="3" name="Content Placeholder 2"/>
          <p:cNvSpPr>
            <a:spLocks noGrp="1"/>
          </p:cNvSpPr>
          <p:nvPr>
            <p:ph idx="1"/>
          </p:nvPr>
        </p:nvSpPr>
        <p:spPr/>
        <p:txBody>
          <a:bodyPr/>
          <a:lstStyle/>
          <a:p>
            <a:r>
              <a:rPr lang="en-US" dirty="0" smtClean="0"/>
              <a:t>Step 3 Retrieve the Diagnostic Trouble Codes (DTCs)</a:t>
            </a:r>
          </a:p>
          <a:p>
            <a:pPr lvl="1"/>
            <a:r>
              <a:rPr lang="en-US" dirty="0"/>
              <a:t>If a diagnostic trouble code (DTC) is </a:t>
            </a:r>
            <a:r>
              <a:rPr lang="en-US" dirty="0" smtClean="0"/>
              <a:t>present in </a:t>
            </a:r>
            <a:r>
              <a:rPr lang="en-US" dirty="0"/>
              <a:t>the computer memory, it may be signaled by </a:t>
            </a:r>
            <a:r>
              <a:rPr lang="en-US" dirty="0" smtClean="0"/>
              <a:t>illuminating a </a:t>
            </a:r>
            <a:r>
              <a:rPr lang="en-US" dirty="0"/>
              <a:t>malfunction indicator lamp (MIL), commonly labeled “</a:t>
            </a:r>
            <a:r>
              <a:rPr lang="en-US" dirty="0" smtClean="0"/>
              <a:t>check engine</a:t>
            </a:r>
            <a:r>
              <a:rPr lang="en-US" dirty="0"/>
              <a:t>” or “service engine soon.”</a:t>
            </a:r>
            <a:endParaRPr lang="en-US" dirty="0"/>
          </a:p>
        </p:txBody>
      </p:sp>
    </p:spTree>
    <p:extLst>
      <p:ext uri="{BB962C8B-B14F-4D97-AF65-F5344CB8AC3E}">
        <p14:creationId xmlns:p14="http://schemas.microsoft.com/office/powerpoint/2010/main" val="246592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2400" dirty="0">
                <a:latin typeface="Arial (Headings)"/>
              </a:rPr>
              <a:t>Figure 90.7 Step 3 in the diagnostic process is to retrieve any stored diagnostic trouble codes</a:t>
            </a:r>
            <a:endParaRPr lang="en-US" dirty="0">
              <a:latin typeface="+mj-lt"/>
            </a:endParaRPr>
          </a:p>
        </p:txBody>
      </p:sp>
      <p:pic>
        <p:nvPicPr>
          <p:cNvPr id="4" name="Picture 2" descr="The funnel has the following labels top to bottom.&#10;1. Verify the problem &#10;2. Visual inspection and simple tests&#10;3. Retrieve DTC &#10;4. Check TSBs&#10;5. Check scan tool data&#10;6. Narrow the fault&#10;7. Find and fix root cause&#10;8. Verify the repair&#10;9. Customer satisfaction as an outcom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87133" y="1910977"/>
            <a:ext cx="3369735" cy="440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EIGHT-STEP DIAGNOSTIC PROCEDURE</a:t>
            </a:r>
          </a:p>
        </p:txBody>
      </p:sp>
      <p:sp>
        <p:nvSpPr>
          <p:cNvPr id="3" name="Content Placeholder 2"/>
          <p:cNvSpPr>
            <a:spLocks noGrp="1"/>
          </p:cNvSpPr>
          <p:nvPr>
            <p:ph idx="1"/>
          </p:nvPr>
        </p:nvSpPr>
        <p:spPr/>
        <p:txBody>
          <a:bodyPr/>
          <a:lstStyle/>
          <a:p>
            <a:r>
              <a:rPr lang="en-US" dirty="0" smtClean="0"/>
              <a:t>Step 4 Check For Technical Service Bulletins</a:t>
            </a:r>
          </a:p>
          <a:p>
            <a:pPr lvl="1"/>
            <a:r>
              <a:rPr lang="en-US" dirty="0"/>
              <a:t>Check for corrections in technical service </a:t>
            </a:r>
            <a:r>
              <a:rPr lang="en-US" dirty="0" smtClean="0"/>
              <a:t>bulletins (TSBs</a:t>
            </a:r>
            <a:r>
              <a:rPr lang="en-US" dirty="0"/>
              <a:t>) that match the </a:t>
            </a:r>
            <a:r>
              <a:rPr lang="en-US" dirty="0" smtClean="0"/>
              <a:t>symptoms.</a:t>
            </a:r>
          </a:p>
          <a:p>
            <a:pPr lvl="1"/>
            <a:r>
              <a:rPr lang="en-US" dirty="0" smtClean="0"/>
              <a:t>As many </a:t>
            </a:r>
            <a:r>
              <a:rPr lang="en-US" dirty="0"/>
              <a:t>as 30% of vehicles can be repaired following the </a:t>
            </a:r>
            <a:r>
              <a:rPr lang="en-US" dirty="0" smtClean="0"/>
              <a:t>information, suggestions</a:t>
            </a:r>
            <a:r>
              <a:rPr lang="en-US" dirty="0"/>
              <a:t>, or replacement parts found in a service bulletin.</a:t>
            </a:r>
            <a:endParaRPr lang="en-US" dirty="0"/>
          </a:p>
        </p:txBody>
      </p:sp>
    </p:spTree>
    <p:extLst>
      <p:ext uri="{BB962C8B-B14F-4D97-AF65-F5344CB8AC3E}">
        <p14:creationId xmlns:p14="http://schemas.microsoft.com/office/powerpoint/2010/main" val="256986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latin typeface="Arial (Headings)"/>
              </a:rPr>
              <a:t>Figure 90.</a:t>
            </a:r>
            <a:r>
              <a:rPr lang="en-IN" sz="2000" dirty="0">
                <a:latin typeface="Arial (Headings)"/>
              </a:rPr>
              <a:t>8 After checking for stored diagnostic trouble codes (DTCs), the wise technician checks service information for any technical service bulletins (TSBs) that may relate to the vehicle being serviced</a:t>
            </a:r>
            <a:endParaRPr lang="en-US" sz="2000" dirty="0">
              <a:latin typeface="+mj-lt"/>
            </a:endParaRPr>
          </a:p>
        </p:txBody>
      </p:sp>
      <p:pic>
        <p:nvPicPr>
          <p:cNvPr id="4" name="Picture 2" descr="A photo shows a technician operating a computer checking for stored diagnostic trouble cod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49685" y="2133600"/>
            <a:ext cx="3844631" cy="383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EIGHT-STEP DIAGNOSTIC PROCEDURE</a:t>
            </a:r>
          </a:p>
        </p:txBody>
      </p:sp>
      <p:sp>
        <p:nvSpPr>
          <p:cNvPr id="3" name="Content Placeholder 2"/>
          <p:cNvSpPr>
            <a:spLocks noGrp="1"/>
          </p:cNvSpPr>
          <p:nvPr>
            <p:ph idx="1"/>
          </p:nvPr>
        </p:nvSpPr>
        <p:spPr/>
        <p:txBody>
          <a:bodyPr/>
          <a:lstStyle/>
          <a:p>
            <a:r>
              <a:rPr lang="en-US" dirty="0" smtClean="0"/>
              <a:t>Step 5 Look Carefully at Scan Tool Data</a:t>
            </a:r>
          </a:p>
          <a:p>
            <a:pPr lvl="1"/>
            <a:r>
              <a:rPr lang="en-US" dirty="0" smtClean="0"/>
              <a:t>Vehicle manufacturers </a:t>
            </a:r>
            <a:r>
              <a:rPr lang="en-US" dirty="0"/>
              <a:t>have been giving the technician more and more </a:t>
            </a:r>
            <a:r>
              <a:rPr lang="en-US" dirty="0" smtClean="0"/>
              <a:t>data on </a:t>
            </a:r>
            <a:r>
              <a:rPr lang="en-US" dirty="0"/>
              <a:t>a scan tool connected to the data link connector (DLC</a:t>
            </a:r>
            <a:r>
              <a:rPr lang="en-US" dirty="0" smtClean="0"/>
              <a:t>).</a:t>
            </a:r>
          </a:p>
          <a:p>
            <a:pPr lvl="1"/>
            <a:r>
              <a:rPr lang="en-US" dirty="0"/>
              <a:t>The best way to look at scan data is in a definite </a:t>
            </a:r>
            <a:r>
              <a:rPr lang="en-US" dirty="0" smtClean="0"/>
              <a:t>sequence and </a:t>
            </a:r>
            <a:r>
              <a:rPr lang="en-US" dirty="0"/>
              <a:t>with specific, selected bits of data that can tell the most </a:t>
            </a:r>
            <a:r>
              <a:rPr lang="en-US" dirty="0" smtClean="0"/>
              <a:t>about the </a:t>
            </a:r>
            <a:r>
              <a:rPr lang="en-US" dirty="0"/>
              <a:t>operation of the engine</a:t>
            </a:r>
            <a:endParaRPr lang="en-US" dirty="0"/>
          </a:p>
        </p:txBody>
      </p:sp>
    </p:spTree>
    <p:extLst>
      <p:ext uri="{BB962C8B-B14F-4D97-AF65-F5344CB8AC3E}">
        <p14:creationId xmlns:p14="http://schemas.microsoft.com/office/powerpoint/2010/main" val="245886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90.9 </a:t>
            </a:r>
            <a:r>
              <a:rPr lang="en-IN" sz="2400" dirty="0">
                <a:latin typeface="Arial (Headings)"/>
              </a:rPr>
              <a:t>Looking carefully at the scan tool data is very helpful in locating the source of a problem</a:t>
            </a:r>
            <a:endParaRPr lang="en-US" sz="2400" dirty="0">
              <a:latin typeface="+mj-lt"/>
            </a:endParaRPr>
          </a:p>
        </p:txBody>
      </p:sp>
      <p:pic>
        <p:nvPicPr>
          <p:cNvPr id="6" name="Picture 2" descr="The funnel has the following labels top to bottom.&#10;1. Verify the problem &#10;2. Visual inspection and simple tests&#10;3. Retrieve DTC &#10;4. Check TSBs&#10;5. Check scan tool data&#10;6. Narrow the fault&#10;7. Find and fix root cause&#10;8. Verify the repair&#10;9. Customer satisfaction as an outcom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9834" y="1864556"/>
            <a:ext cx="3335172" cy="445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EIGHT-STEP DIAGNOSTIC PROCEDURE</a:t>
            </a:r>
          </a:p>
        </p:txBody>
      </p:sp>
      <p:sp>
        <p:nvSpPr>
          <p:cNvPr id="3" name="Content Placeholder 2"/>
          <p:cNvSpPr>
            <a:spLocks noGrp="1"/>
          </p:cNvSpPr>
          <p:nvPr>
            <p:ph idx="1"/>
          </p:nvPr>
        </p:nvSpPr>
        <p:spPr/>
        <p:txBody>
          <a:bodyPr/>
          <a:lstStyle/>
          <a:p>
            <a:r>
              <a:rPr lang="en-US" dirty="0" smtClean="0"/>
              <a:t>Step 6 Narrow the Problem to a System or Cylinder</a:t>
            </a:r>
          </a:p>
          <a:p>
            <a:pPr lvl="1"/>
            <a:r>
              <a:rPr lang="en-US" dirty="0" smtClean="0"/>
              <a:t>Narrowing </a:t>
            </a:r>
            <a:r>
              <a:rPr lang="en-US" dirty="0"/>
              <a:t>the focus to a system or </a:t>
            </a:r>
            <a:r>
              <a:rPr lang="en-US" dirty="0" smtClean="0"/>
              <a:t>individual cylinder </a:t>
            </a:r>
            <a:r>
              <a:rPr lang="en-US" dirty="0"/>
              <a:t>is the hardest part of the entire diagnostic process</a:t>
            </a:r>
            <a:r>
              <a:rPr lang="en-US" dirty="0" smtClean="0"/>
              <a:t>.</a:t>
            </a:r>
          </a:p>
          <a:p>
            <a:pPr lvl="1"/>
            <a:r>
              <a:rPr lang="en-US" dirty="0" smtClean="0"/>
              <a:t>Perform specific tests such as a power balance test, a compression test, or a cylinder leakage test.</a:t>
            </a:r>
          </a:p>
          <a:p>
            <a:r>
              <a:rPr lang="en-US" dirty="0" smtClean="0"/>
              <a:t>Step 7 Repair the Problem and Determine the Root Cause</a:t>
            </a:r>
          </a:p>
          <a:p>
            <a:pPr lvl="1"/>
            <a:r>
              <a:rPr lang="en-US" dirty="0"/>
              <a:t>The repair or part replacement </a:t>
            </a:r>
            <a:r>
              <a:rPr lang="en-US" dirty="0" smtClean="0"/>
              <a:t>must be </a:t>
            </a:r>
            <a:r>
              <a:rPr lang="en-US" dirty="0"/>
              <a:t>performed following vehicle manufacturer’s </a:t>
            </a:r>
            <a:r>
              <a:rPr lang="en-US" dirty="0" smtClean="0"/>
              <a:t>recommendations.</a:t>
            </a:r>
            <a:endParaRPr lang="en-US" dirty="0"/>
          </a:p>
        </p:txBody>
      </p:sp>
    </p:spTree>
    <p:extLst>
      <p:ext uri="{BB962C8B-B14F-4D97-AF65-F5344CB8AC3E}">
        <p14:creationId xmlns:p14="http://schemas.microsoft.com/office/powerpoint/2010/main" val="233254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THE EIGHT-STEP DIAGNOSTIC PROCEDURE</a:t>
            </a:r>
          </a:p>
        </p:txBody>
      </p:sp>
      <p:sp>
        <p:nvSpPr>
          <p:cNvPr id="3" name="Content Placeholder 2"/>
          <p:cNvSpPr>
            <a:spLocks noGrp="1"/>
          </p:cNvSpPr>
          <p:nvPr>
            <p:ph idx="1"/>
          </p:nvPr>
        </p:nvSpPr>
        <p:spPr/>
        <p:txBody>
          <a:bodyPr/>
          <a:lstStyle/>
          <a:p>
            <a:r>
              <a:rPr lang="en-US" dirty="0" smtClean="0"/>
              <a:t>Step 8 Verify the Repair and Clear any Stored DTCs</a:t>
            </a:r>
          </a:p>
          <a:p>
            <a:pPr lvl="1"/>
            <a:r>
              <a:rPr lang="en-US" dirty="0" smtClean="0"/>
              <a:t>Test-drive </a:t>
            </a:r>
            <a:r>
              <a:rPr lang="en-US" dirty="0"/>
              <a:t>to verify that the original problem (concern) is fixed</a:t>
            </a:r>
            <a:r>
              <a:rPr lang="en-US" dirty="0" smtClean="0"/>
              <a:t>.</a:t>
            </a:r>
          </a:p>
          <a:p>
            <a:pPr lvl="1"/>
            <a:r>
              <a:rPr lang="en-US" dirty="0"/>
              <a:t>Verify that no additional problems have occurred during </a:t>
            </a:r>
            <a:r>
              <a:rPr lang="en-US" dirty="0" smtClean="0"/>
              <a:t>the repair </a:t>
            </a:r>
            <a:r>
              <a:rPr lang="en-US" dirty="0"/>
              <a:t>process</a:t>
            </a:r>
            <a:r>
              <a:rPr lang="en-US" dirty="0" smtClean="0"/>
              <a:t>.</a:t>
            </a:r>
          </a:p>
          <a:p>
            <a:pPr lvl="1"/>
            <a:r>
              <a:rPr lang="en-US" dirty="0"/>
              <a:t>Check for and then clear all DTCs.</a:t>
            </a:r>
            <a:endParaRPr lang="en-US" dirty="0"/>
          </a:p>
        </p:txBody>
      </p:sp>
    </p:spTree>
    <p:extLst>
      <p:ext uri="{BB962C8B-B14F-4D97-AF65-F5344CB8AC3E}">
        <p14:creationId xmlns:p14="http://schemas.microsoft.com/office/powerpoint/2010/main" val="201793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90.1</a:t>
            </a:r>
            <a:r>
              <a:rPr lang="en-US" dirty="0" smtClean="0"/>
              <a:t> </a:t>
            </a:r>
            <a:r>
              <a:rPr lang="en-US" dirty="0"/>
              <a:t>List the steps of the diagnostic process</a:t>
            </a:r>
            <a:r>
              <a:rPr lang="en-US" dirty="0" smtClean="0"/>
              <a:t>.</a:t>
            </a:r>
          </a:p>
          <a:p>
            <a:pPr marL="0" indent="0">
              <a:buNone/>
            </a:pPr>
            <a:r>
              <a:rPr lang="en-US" b="1" dirty="0" smtClean="0">
                <a:solidFill>
                  <a:srgbClr val="005A70"/>
                </a:solidFill>
              </a:rPr>
              <a:t>90.2 </a:t>
            </a:r>
            <a:r>
              <a:rPr lang="en-US" dirty="0"/>
              <a:t>Discuss the types of scan tools that are used to assess </a:t>
            </a:r>
            <a:r>
              <a:rPr lang="en-US" dirty="0" smtClean="0"/>
              <a:t>vehicle components.</a:t>
            </a:r>
          </a:p>
          <a:p>
            <a:pPr marL="0" indent="0">
              <a:buNone/>
            </a:pPr>
            <a:r>
              <a:rPr lang="en-US" b="1" dirty="0" smtClean="0">
                <a:solidFill>
                  <a:srgbClr val="005A70"/>
                </a:solidFill>
              </a:rPr>
              <a:t>90.3 </a:t>
            </a:r>
            <a:r>
              <a:rPr lang="en-US" dirty="0"/>
              <a:t>List the steps for retrieving diagnostic information from the PCM</a:t>
            </a:r>
            <a:r>
              <a:rPr lang="en-US" dirty="0" smtClean="0"/>
              <a:t>.</a:t>
            </a:r>
          </a:p>
          <a:p>
            <a:pPr marL="0" indent="0">
              <a:buNone/>
            </a:pPr>
            <a:r>
              <a:rPr lang="en-US" b="1" dirty="0" smtClean="0">
                <a:solidFill>
                  <a:schemeClr val="accent2"/>
                </a:solidFill>
              </a:rPr>
              <a:t>90.4</a:t>
            </a:r>
            <a:r>
              <a:rPr lang="en-US" dirty="0" smtClean="0"/>
              <a:t> </a:t>
            </a:r>
            <a:r>
              <a:rPr lang="en-US" dirty="0"/>
              <a:t>Explain the troubleshooting procedures to follow if a </a:t>
            </a:r>
            <a:r>
              <a:rPr lang="en-US" dirty="0" smtClean="0"/>
              <a:t>diagnostic trouble </a:t>
            </a:r>
            <a:r>
              <a:rPr lang="en-US" dirty="0"/>
              <a:t>code has been set.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90.10 </a:t>
            </a:r>
            <a:r>
              <a:rPr lang="en-IN" sz="2400" dirty="0">
                <a:latin typeface="Arial (Headings)"/>
              </a:rPr>
              <a:t>Step 8 is very important. Be sure that the customer’s concern has been corrected</a:t>
            </a:r>
            <a:endParaRPr lang="en-US" dirty="0">
              <a:latin typeface="+mj-lt"/>
            </a:endParaRPr>
          </a:p>
        </p:txBody>
      </p:sp>
      <p:pic>
        <p:nvPicPr>
          <p:cNvPr id="6" name="Picture 2" descr="The funnel has the following labels top to bottom.&#10;1. Verify the problem &#10;2. Visual inspection and simple tests&#10;3. Retrieve DTC &#10;4. Check TSBs&#10;5. Check scan tool data&#10;6. Narrow the fault&#10;7. Find and fix root cause&#10;8. Verify the repair&#10;9. Customer satisfaction as an outcom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6541" y="1600200"/>
            <a:ext cx="3326460" cy="445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71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eight step diagnostic process?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solidFill>
                  <a:srgbClr val="000000"/>
                </a:solidFill>
              </a:rPr>
              <a:t>To ensure the concern is properly identified and fixed correctly on the first visit.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SCAN TOOLS</a:t>
            </a:r>
            <a:endParaRPr lang="en-US" dirty="0">
              <a:latin typeface="+mj-lt"/>
            </a:endParaRPr>
          </a:p>
        </p:txBody>
      </p:sp>
      <p:sp>
        <p:nvSpPr>
          <p:cNvPr id="3" name="Content Placeholder 2"/>
          <p:cNvSpPr>
            <a:spLocks noGrp="1"/>
          </p:cNvSpPr>
          <p:nvPr>
            <p:ph idx="1"/>
          </p:nvPr>
        </p:nvSpPr>
        <p:spPr/>
        <p:txBody>
          <a:bodyPr/>
          <a:lstStyle/>
          <a:p>
            <a:r>
              <a:rPr lang="en-US" dirty="0"/>
              <a:t>Scan tools can be divided into two basic groups</a:t>
            </a:r>
            <a:r>
              <a:rPr lang="en-US" dirty="0" smtClean="0"/>
              <a:t>:</a:t>
            </a:r>
          </a:p>
          <a:p>
            <a:pPr lvl="1"/>
            <a:r>
              <a:rPr lang="en-US" dirty="0" smtClean="0"/>
              <a:t>Factory Scan Tools</a:t>
            </a:r>
          </a:p>
          <a:p>
            <a:pPr lvl="2"/>
            <a:r>
              <a:rPr lang="en-US" dirty="0" smtClean="0"/>
              <a:t>Factory </a:t>
            </a:r>
            <a:r>
              <a:rPr lang="en-US" dirty="0"/>
              <a:t>scan tools are designed to provide bidirectional </a:t>
            </a:r>
            <a:r>
              <a:rPr lang="en-US" dirty="0" smtClean="0"/>
              <a:t>capability</a:t>
            </a:r>
          </a:p>
          <a:p>
            <a:pPr lvl="2"/>
            <a:r>
              <a:rPr lang="en-US" dirty="0" smtClean="0"/>
              <a:t>Factory scan </a:t>
            </a:r>
            <a:r>
              <a:rPr lang="en-US" dirty="0"/>
              <a:t>tools are capable of displaying all factory parameters.</a:t>
            </a:r>
            <a:endParaRPr lang="en-US" dirty="0" smtClean="0"/>
          </a:p>
          <a:p>
            <a:pPr lvl="1"/>
            <a:r>
              <a:rPr lang="en-US" dirty="0" smtClean="0"/>
              <a:t>Aftermarket Scan Tools</a:t>
            </a:r>
          </a:p>
          <a:p>
            <a:pPr lvl="2"/>
            <a:r>
              <a:rPr lang="en-US" dirty="0"/>
              <a:t>While many aftermarket scan tools can display most, if not all, </a:t>
            </a:r>
            <a:r>
              <a:rPr lang="en-US" dirty="0" smtClean="0"/>
              <a:t>of the </a:t>
            </a:r>
            <a:r>
              <a:rPr lang="en-US" dirty="0"/>
              <a:t>parameters of the factory scan tool, there can be a </a:t>
            </a:r>
            <a:r>
              <a:rPr lang="en-US" dirty="0" smtClean="0"/>
              <a:t>difference when </a:t>
            </a:r>
            <a:r>
              <a:rPr lang="en-US" dirty="0"/>
              <a:t>trying to troubleshoot some faults</a:t>
            </a:r>
            <a:endParaRPr lang="en-US" dirty="0" smtClean="0"/>
          </a:p>
          <a:p>
            <a:pPr lvl="1"/>
            <a:endParaRPr lang="en-US" dirty="0"/>
          </a:p>
        </p:txBody>
      </p:sp>
    </p:spTree>
    <p:extLst>
      <p:ext uri="{BB962C8B-B14F-4D97-AF65-F5344CB8AC3E}">
        <p14:creationId xmlns:p14="http://schemas.microsoft.com/office/powerpoint/2010/main" val="384822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90.11 </a:t>
            </a:r>
            <a:r>
              <a:rPr lang="en-IN" sz="2400" dirty="0">
                <a:latin typeface="Arial (Headings)"/>
              </a:rPr>
              <a:t>A TECH 2 scan tool is the factory scan tool used on General Motors vehicles</a:t>
            </a:r>
            <a:endParaRPr lang="en-US" dirty="0">
              <a:latin typeface="+mj-lt"/>
            </a:endParaRPr>
          </a:p>
        </p:txBody>
      </p:sp>
      <p:pic>
        <p:nvPicPr>
          <p:cNvPr id="6" name="Picture 2" descr="A photo shows a Tech 2 scan tool connected to the OBD – 2 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8894" y="1866770"/>
            <a:ext cx="5933217" cy="4455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90.12 </a:t>
            </a:r>
            <a:r>
              <a:rPr lang="en-IN" sz="2400" dirty="0">
                <a:latin typeface="Arial (Headings)"/>
              </a:rPr>
              <a:t>A Bluetooth adapter that plugs into the DLC and transmits global OBD-II information to a smart phone that has a scan tool app installed</a:t>
            </a:r>
            <a:endParaRPr lang="en-US" dirty="0"/>
          </a:p>
        </p:txBody>
      </p:sp>
      <p:pic>
        <p:nvPicPr>
          <p:cNvPr id="3" name="Picture 2" descr="A photo shows a Bluetooth adapter that plugs into the DLC and transmits global OBD-2 information to a smart phone that has a scan tool app install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7464" y="1905000"/>
            <a:ext cx="5877942" cy="4081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4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is the difference between a factory level and an aftermarket scan tool?</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The factory scan tool supports a specific brand, an aftermarket scan tool support many brands.</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RETRIEVAL OF DIAGNOSTIC INFORMATION</a:t>
            </a:r>
            <a:endParaRPr lang="en-US" dirty="0">
              <a:latin typeface="+mj-lt"/>
            </a:endParaRPr>
          </a:p>
        </p:txBody>
      </p:sp>
      <p:sp>
        <p:nvSpPr>
          <p:cNvPr id="3" name="Content Placeholder 2"/>
          <p:cNvSpPr>
            <a:spLocks noGrp="1"/>
          </p:cNvSpPr>
          <p:nvPr>
            <p:ph idx="1"/>
          </p:nvPr>
        </p:nvSpPr>
        <p:spPr/>
        <p:txBody>
          <a:bodyPr/>
          <a:lstStyle/>
          <a:p>
            <a:r>
              <a:rPr lang="en-US" dirty="0" smtClean="0"/>
              <a:t>Locate </a:t>
            </a:r>
            <a:r>
              <a:rPr lang="en-US" dirty="0"/>
              <a:t>and gain access to the data link connector (DLC</a:t>
            </a:r>
            <a:r>
              <a:rPr lang="en-US" dirty="0" smtClean="0"/>
              <a:t>).</a:t>
            </a:r>
          </a:p>
          <a:p>
            <a:r>
              <a:rPr lang="en-US" dirty="0"/>
              <a:t>Connect the scan tool to the DLC and </a:t>
            </a:r>
            <a:r>
              <a:rPr lang="en-US" dirty="0" smtClean="0"/>
              <a:t>establish communication.</a:t>
            </a:r>
          </a:p>
          <a:p>
            <a:r>
              <a:rPr lang="en-US" dirty="0"/>
              <a:t>Follow the on-screen instructions of the scan </a:t>
            </a:r>
            <a:r>
              <a:rPr lang="en-US" dirty="0" smtClean="0"/>
              <a:t>tool.</a:t>
            </a:r>
          </a:p>
          <a:p>
            <a:r>
              <a:rPr lang="en-US" dirty="0"/>
              <a:t>Observe the scan data, as well as any DTCs</a:t>
            </a:r>
            <a:r>
              <a:rPr lang="en-US" dirty="0" smtClean="0"/>
              <a:t>.</a:t>
            </a:r>
          </a:p>
          <a:p>
            <a:r>
              <a:rPr lang="en-US" dirty="0"/>
              <a:t>Follow vehicle manufacturer’s instructions if any DTCs </a:t>
            </a:r>
            <a:r>
              <a:rPr lang="en-US" dirty="0" smtClean="0"/>
              <a:t>are stored</a:t>
            </a:r>
            <a:r>
              <a:rPr lang="en-US" dirty="0"/>
              <a:t>.</a:t>
            </a:r>
            <a:endParaRPr lang="en-US" dirty="0"/>
          </a:p>
        </p:txBody>
      </p:sp>
    </p:spTree>
    <p:extLst>
      <p:ext uri="{BB962C8B-B14F-4D97-AF65-F5344CB8AC3E}">
        <p14:creationId xmlns:p14="http://schemas.microsoft.com/office/powerpoint/2010/main" val="1338563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TROUBLESHOOTING USING DIAGNOSTIC TROUBLE CODES</a:t>
            </a:r>
            <a:endParaRPr lang="en-US" dirty="0">
              <a:latin typeface="+mj-lt"/>
            </a:endParaRPr>
          </a:p>
        </p:txBody>
      </p:sp>
      <p:sp>
        <p:nvSpPr>
          <p:cNvPr id="3" name="Content Placeholder 2"/>
          <p:cNvSpPr>
            <a:spLocks noGrp="1"/>
          </p:cNvSpPr>
          <p:nvPr>
            <p:ph idx="1"/>
          </p:nvPr>
        </p:nvSpPr>
        <p:spPr/>
        <p:txBody>
          <a:bodyPr/>
          <a:lstStyle/>
          <a:p>
            <a:r>
              <a:rPr lang="en-US" dirty="0"/>
              <a:t>Pinning down causes of the actual problem can be </a:t>
            </a:r>
            <a:r>
              <a:rPr lang="en-US" dirty="0" smtClean="0"/>
              <a:t>accomplished by </a:t>
            </a:r>
            <a:r>
              <a:rPr lang="en-US" dirty="0"/>
              <a:t>trying to set the opposite code</a:t>
            </a:r>
            <a:r>
              <a:rPr lang="en-US" dirty="0" smtClean="0"/>
              <a:t>.</a:t>
            </a:r>
          </a:p>
          <a:p>
            <a:pPr lvl="1"/>
            <a:r>
              <a:rPr lang="en-US" dirty="0"/>
              <a:t>If the opposite code sets, this indicates that the wiring </a:t>
            </a:r>
            <a:r>
              <a:rPr lang="en-US" dirty="0" smtClean="0"/>
              <a:t>and connector </a:t>
            </a:r>
            <a:r>
              <a:rPr lang="en-US" dirty="0"/>
              <a:t>for the sensor is okay and the sensor itself is </a:t>
            </a:r>
            <a:r>
              <a:rPr lang="en-US" dirty="0" smtClean="0"/>
              <a:t>defective (open).</a:t>
            </a:r>
          </a:p>
          <a:p>
            <a:pPr lvl="1"/>
            <a:r>
              <a:rPr lang="en-US" dirty="0"/>
              <a:t>If the same code sets, this indicates that the wiring or </a:t>
            </a:r>
            <a:r>
              <a:rPr lang="en-US" dirty="0" smtClean="0"/>
              <a:t>electrical connection </a:t>
            </a:r>
            <a:r>
              <a:rPr lang="en-US" dirty="0"/>
              <a:t>is open (has high resistance) and is </a:t>
            </a:r>
            <a:r>
              <a:rPr lang="en-US" dirty="0" smtClean="0"/>
              <a:t>the cause </a:t>
            </a:r>
            <a:r>
              <a:rPr lang="en-US" dirty="0"/>
              <a:t>of the setting of the DTC</a:t>
            </a:r>
            <a:r>
              <a:rPr lang="en-US" dirty="0" smtClean="0"/>
              <a:t>.</a:t>
            </a:r>
          </a:p>
          <a:p>
            <a:r>
              <a:rPr lang="en-US" dirty="0" smtClean="0"/>
              <a:t>Methods for Clearing Diagnostic Trouble Codes</a:t>
            </a:r>
          </a:p>
          <a:p>
            <a:pPr lvl="1"/>
            <a:r>
              <a:rPr lang="en-US" dirty="0" smtClean="0"/>
              <a:t>Scan tool, remove power from computer, or disconnect the vehicle battery.</a:t>
            </a:r>
            <a:endParaRPr lang="en-US" dirty="0"/>
          </a:p>
        </p:txBody>
      </p:sp>
    </p:spTree>
    <p:extLst>
      <p:ext uri="{BB962C8B-B14F-4D97-AF65-F5344CB8AC3E}">
        <p14:creationId xmlns:p14="http://schemas.microsoft.com/office/powerpoint/2010/main" val="81170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90.5</a:t>
            </a:r>
            <a:r>
              <a:rPr lang="en-US" dirty="0" smtClean="0"/>
              <a:t> </a:t>
            </a:r>
            <a:r>
              <a:rPr lang="en-US" dirty="0"/>
              <a:t>Describe the methods for </a:t>
            </a:r>
            <a:r>
              <a:rPr lang="en-US" dirty="0" smtClean="0"/>
              <a:t>reprogramming (</a:t>
            </a:r>
            <a:r>
              <a:rPr lang="en-US" dirty="0" err="1" smtClean="0"/>
              <a:t>reflashing</a:t>
            </a:r>
            <a:r>
              <a:rPr lang="en-US" dirty="0"/>
              <a:t>) a </a:t>
            </a:r>
            <a:r>
              <a:rPr lang="en-US" dirty="0" smtClean="0"/>
              <a:t>vehicle computer </a:t>
            </a:r>
            <a:r>
              <a:rPr lang="en-US" dirty="0"/>
              <a:t>and performing a drive cycle</a:t>
            </a:r>
            <a:r>
              <a:rPr lang="en-US" dirty="0" smtClean="0"/>
              <a:t>.</a:t>
            </a:r>
          </a:p>
          <a:p>
            <a:pPr marL="0" indent="0">
              <a:buNone/>
            </a:pPr>
            <a:r>
              <a:rPr lang="en-US" b="1" dirty="0" smtClean="0">
                <a:solidFill>
                  <a:srgbClr val="005A70"/>
                </a:solidFill>
              </a:rPr>
              <a:t>90.6</a:t>
            </a:r>
            <a:r>
              <a:rPr lang="en-US" dirty="0" smtClean="0"/>
              <a:t> </a:t>
            </a:r>
            <a:r>
              <a:rPr lang="en-US" dirty="0"/>
              <a:t>This chapter will help you prepare for the ASE </a:t>
            </a:r>
            <a:r>
              <a:rPr lang="en-US" dirty="0" smtClean="0"/>
              <a:t>computerized engine </a:t>
            </a:r>
            <a:r>
              <a:rPr lang="en-US" dirty="0"/>
              <a:t>controls diagnosis (A8) </a:t>
            </a:r>
            <a:r>
              <a:rPr lang="en-US" dirty="0" smtClean="0"/>
              <a:t>certification test </a:t>
            </a:r>
            <a:r>
              <a:rPr lang="en-US" dirty="0"/>
              <a:t>content area “E.”</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RETRIEVING CODES PRIOR TO 1996</a:t>
            </a:r>
            <a:endParaRPr lang="en-US" dirty="0">
              <a:latin typeface="+mj-lt"/>
            </a:endParaRPr>
          </a:p>
        </p:txBody>
      </p:sp>
      <p:sp>
        <p:nvSpPr>
          <p:cNvPr id="3" name="Content Placeholder 2"/>
          <p:cNvSpPr>
            <a:spLocks noGrp="1"/>
          </p:cNvSpPr>
          <p:nvPr>
            <p:ph idx="1"/>
          </p:nvPr>
        </p:nvSpPr>
        <p:spPr/>
        <p:txBody>
          <a:bodyPr/>
          <a:lstStyle/>
          <a:p>
            <a:r>
              <a:rPr lang="en-US" dirty="0" smtClean="0"/>
              <a:t>Flash Codes</a:t>
            </a:r>
          </a:p>
          <a:p>
            <a:pPr lvl="1"/>
            <a:r>
              <a:rPr lang="en-US" dirty="0"/>
              <a:t>Most vehicles from the early 1980s through </a:t>
            </a:r>
            <a:r>
              <a:rPr lang="en-US" dirty="0" smtClean="0"/>
              <a:t>1995 used </a:t>
            </a:r>
            <a:r>
              <a:rPr lang="en-US" dirty="0"/>
              <a:t>some method to retrieve DTCs</a:t>
            </a:r>
            <a:r>
              <a:rPr lang="en-US" dirty="0" smtClean="0"/>
              <a:t>.</a:t>
            </a:r>
          </a:p>
          <a:p>
            <a:pPr lvl="1"/>
            <a:r>
              <a:rPr lang="en-US" dirty="0" smtClean="0"/>
              <a:t>Scan Tool</a:t>
            </a:r>
          </a:p>
          <a:p>
            <a:pPr lvl="1"/>
            <a:r>
              <a:rPr lang="en-US" dirty="0" smtClean="0"/>
              <a:t>Special Tester</a:t>
            </a:r>
          </a:p>
          <a:p>
            <a:pPr lvl="1"/>
            <a:r>
              <a:rPr lang="en-US" dirty="0" smtClean="0"/>
              <a:t>Fused jumper wire</a:t>
            </a:r>
          </a:p>
          <a:p>
            <a:pPr lvl="1"/>
            <a:r>
              <a:rPr lang="en-US" dirty="0" smtClean="0"/>
              <a:t>Test light</a:t>
            </a:r>
            <a:endParaRPr lang="en-US" dirty="0"/>
          </a:p>
        </p:txBody>
      </p:sp>
    </p:spTree>
    <p:extLst>
      <p:ext uri="{BB962C8B-B14F-4D97-AF65-F5344CB8AC3E}">
        <p14:creationId xmlns:p14="http://schemas.microsoft.com/office/powerpoint/2010/main" val="181729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90.13</a:t>
            </a:r>
            <a:r>
              <a:rPr lang="en-IN" sz="2000" dirty="0">
                <a:latin typeface="Arial (Headings)"/>
              </a:rPr>
              <a:t> To retrieve flash codes from an OBD-I General Motors vehicle, connect terminals A and B with the ignition on– engine off. The M terminal is used to retrieve data from the sensors to a scan tool</a:t>
            </a:r>
            <a:endParaRPr lang="en-US" sz="2000" dirty="0"/>
          </a:p>
        </p:txBody>
      </p:sp>
      <p:pic>
        <p:nvPicPr>
          <p:cNvPr id="3" name="Picture 2" descr="An illustration shows OBD-1 DLC. It is a 2 row DLC with F to A in the top and G to M at the bottom. A and B are connected to each other using Paper clip. The M pin is connected to data lin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6242" y="1929368"/>
            <a:ext cx="5878521" cy="438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00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95463"/>
            <a:ext cx="59436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90.14 </a:t>
            </a:r>
            <a:r>
              <a:rPr lang="en-IN" sz="2400" dirty="0">
                <a:latin typeface="Arial (Headings)"/>
              </a:rPr>
              <a:t>Diagnostic trouble codes (DTCs) from Chrysler and Dodge vehicles can be retrieved by turning the ignition switch to on and then off three times</a:t>
            </a:r>
            <a:endParaRPr lang="en-US" dirty="0"/>
          </a:p>
        </p:txBody>
      </p:sp>
      <p:pic>
        <p:nvPicPr>
          <p:cNvPr id="3" name="Picture 2" descr="A photo shows diagnostic trouble code P0122 displayed in the odome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90692" y="1905000"/>
            <a:ext cx="5370744" cy="412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17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DLC LOCATIONS</a:t>
            </a:r>
            <a:endParaRPr lang="en-US" dirty="0">
              <a:latin typeface="+mj-lt"/>
            </a:endParaRPr>
          </a:p>
        </p:txBody>
      </p:sp>
      <p:sp>
        <p:nvSpPr>
          <p:cNvPr id="3" name="Content Placeholder 2"/>
          <p:cNvSpPr>
            <a:spLocks noGrp="1"/>
          </p:cNvSpPr>
          <p:nvPr>
            <p:ph idx="1"/>
          </p:nvPr>
        </p:nvSpPr>
        <p:spPr/>
        <p:txBody>
          <a:bodyPr/>
          <a:lstStyle/>
          <a:p>
            <a:r>
              <a:rPr lang="en-US" dirty="0"/>
              <a:t>The data link connector (DLC) is a standardized 16-cavity </a:t>
            </a:r>
            <a:r>
              <a:rPr lang="en-US" dirty="0" smtClean="0"/>
              <a:t>connector to </a:t>
            </a:r>
            <a:r>
              <a:rPr lang="en-US" dirty="0"/>
              <a:t>which a scan tool can be connected to retrieve diagnostic </a:t>
            </a:r>
            <a:r>
              <a:rPr lang="en-US" dirty="0" smtClean="0"/>
              <a:t>information from </a:t>
            </a:r>
            <a:r>
              <a:rPr lang="en-US" dirty="0"/>
              <a:t>the vehicle’s </a:t>
            </a:r>
            <a:r>
              <a:rPr lang="en-US" dirty="0" smtClean="0"/>
              <a:t>computers</a:t>
            </a:r>
          </a:p>
          <a:p>
            <a:r>
              <a:rPr lang="en-US" dirty="0"/>
              <a:t>The normal location is </a:t>
            </a:r>
            <a:r>
              <a:rPr lang="en-US" dirty="0" smtClean="0"/>
              <a:t>under the </a:t>
            </a:r>
            <a:r>
              <a:rPr lang="en-US" dirty="0"/>
              <a:t>dash on the driver’s side of the vehicle</a:t>
            </a:r>
            <a:r>
              <a:rPr lang="en-US" dirty="0" smtClean="0"/>
              <a:t>.</a:t>
            </a:r>
          </a:p>
          <a:p>
            <a:endParaRPr lang="en-US" dirty="0"/>
          </a:p>
        </p:txBody>
      </p:sp>
    </p:spTree>
    <p:extLst>
      <p:ext uri="{BB962C8B-B14F-4D97-AF65-F5344CB8AC3E}">
        <p14:creationId xmlns:p14="http://schemas.microsoft.com/office/powerpoint/2010/main" val="10643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90.15 </a:t>
            </a:r>
            <a:r>
              <a:rPr lang="en-IN" sz="2400" dirty="0">
                <a:latin typeface="Arial (Headings)"/>
              </a:rPr>
              <a:t>The data link connector (DLC) can be located in various locations</a:t>
            </a:r>
            <a:endParaRPr lang="en-US" dirty="0"/>
          </a:p>
        </p:txBody>
      </p:sp>
      <p:pic>
        <p:nvPicPr>
          <p:cNvPr id="3" name="Picture 2" descr="An illustration shows a dash board with probable locations of DLC. Left corner of dash, near center of the dash and behind the ashtray are marked in the illustr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5541" y="1856826"/>
            <a:ext cx="5779922" cy="445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04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OBD-II DIAGNOSIS</a:t>
            </a:r>
            <a:endParaRPr lang="en-US" dirty="0">
              <a:latin typeface="+mj-lt"/>
            </a:endParaRPr>
          </a:p>
        </p:txBody>
      </p:sp>
      <p:sp>
        <p:nvSpPr>
          <p:cNvPr id="3" name="Content Placeholder 2"/>
          <p:cNvSpPr>
            <a:spLocks noGrp="1"/>
          </p:cNvSpPr>
          <p:nvPr>
            <p:ph idx="1"/>
          </p:nvPr>
        </p:nvSpPr>
        <p:spPr/>
        <p:txBody>
          <a:bodyPr/>
          <a:lstStyle/>
          <a:p>
            <a:r>
              <a:rPr lang="en-US" dirty="0"/>
              <a:t>Starting with the 1996 model year, all vehicles sold in the </a:t>
            </a:r>
            <a:r>
              <a:rPr lang="en-US" dirty="0" smtClean="0"/>
              <a:t>United States </a:t>
            </a:r>
            <a:r>
              <a:rPr lang="en-US" dirty="0"/>
              <a:t>must use the same type of 16-pin DLC and must </a:t>
            </a:r>
            <a:r>
              <a:rPr lang="en-US" dirty="0" smtClean="0"/>
              <a:t>monitor emissions-related </a:t>
            </a:r>
            <a:r>
              <a:rPr lang="en-US" dirty="0"/>
              <a:t>components</a:t>
            </a:r>
            <a:r>
              <a:rPr lang="en-US" dirty="0" smtClean="0"/>
              <a:t>.</a:t>
            </a:r>
          </a:p>
          <a:p>
            <a:r>
              <a:rPr lang="en-US" dirty="0" smtClean="0"/>
              <a:t>Retrieving OBD-II Codes</a:t>
            </a:r>
          </a:p>
          <a:p>
            <a:pPr lvl="1"/>
            <a:r>
              <a:rPr lang="en-US" dirty="0"/>
              <a:t>A scan tool is required to </a:t>
            </a:r>
            <a:r>
              <a:rPr lang="en-US" dirty="0" smtClean="0"/>
              <a:t>retrieve diagnostic </a:t>
            </a:r>
            <a:r>
              <a:rPr lang="en-US" dirty="0"/>
              <a:t>trouble codes from most OBD-II vehicles</a:t>
            </a:r>
            <a:r>
              <a:rPr lang="en-US" dirty="0" smtClean="0"/>
              <a:t>.</a:t>
            </a:r>
          </a:p>
          <a:p>
            <a:pPr lvl="1"/>
            <a:r>
              <a:rPr lang="en-US" dirty="0"/>
              <a:t>Every </a:t>
            </a:r>
            <a:r>
              <a:rPr lang="en-US" dirty="0" smtClean="0"/>
              <a:t>OBD-II scan </a:t>
            </a:r>
            <a:r>
              <a:rPr lang="en-US" dirty="0"/>
              <a:t>tool will be able to read all generic Society of </a:t>
            </a:r>
            <a:r>
              <a:rPr lang="en-US" dirty="0" smtClean="0"/>
              <a:t>Automotive Engineers </a:t>
            </a:r>
            <a:r>
              <a:rPr lang="en-US" dirty="0"/>
              <a:t>(SAE) DTCs from any vehicle.</a:t>
            </a:r>
            <a:endParaRPr lang="en-US" dirty="0"/>
          </a:p>
        </p:txBody>
      </p:sp>
    </p:spTree>
    <p:extLst>
      <p:ext uri="{BB962C8B-B14F-4D97-AF65-F5344CB8AC3E}">
        <p14:creationId xmlns:p14="http://schemas.microsoft.com/office/powerpoint/2010/main" val="287640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90.16 </a:t>
            </a:r>
            <a:r>
              <a:rPr lang="en-IN" sz="2000" dirty="0">
                <a:latin typeface="Arial (Headings)"/>
              </a:rPr>
              <a:t>A typical OBD-II DLC. The location varies with make and model and may even be covered, but a tool is not needed to gain access. Check service information for the exact location, if needed</a:t>
            </a:r>
            <a:endParaRPr lang="en-US" sz="2000" dirty="0"/>
          </a:p>
        </p:txBody>
      </p:sp>
      <p:pic>
        <p:nvPicPr>
          <p:cNvPr id="3" name="Picture 2" descr="A photo shows a typical 16 pin OBD-2 DL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40556" y="2286000"/>
            <a:ext cx="4849892" cy="363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705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OBD-II ACTIVE TESTS (1 OF 2)</a:t>
            </a:r>
            <a:endParaRPr lang="en-US" dirty="0">
              <a:latin typeface="+mj-lt"/>
            </a:endParaRPr>
          </a:p>
        </p:txBody>
      </p:sp>
      <p:sp>
        <p:nvSpPr>
          <p:cNvPr id="3" name="Content Placeholder 2"/>
          <p:cNvSpPr>
            <a:spLocks noGrp="1"/>
          </p:cNvSpPr>
          <p:nvPr>
            <p:ph idx="1"/>
          </p:nvPr>
        </p:nvSpPr>
        <p:spPr/>
        <p:txBody>
          <a:bodyPr/>
          <a:lstStyle/>
          <a:p>
            <a:r>
              <a:rPr lang="en-US" dirty="0" smtClean="0"/>
              <a:t>OBD-II Drive Cycle</a:t>
            </a:r>
          </a:p>
          <a:p>
            <a:pPr lvl="1"/>
            <a:r>
              <a:rPr lang="en-US" dirty="0"/>
              <a:t>The vehicle must be driven under </a:t>
            </a:r>
            <a:r>
              <a:rPr lang="en-US" dirty="0" smtClean="0"/>
              <a:t>a variety </a:t>
            </a:r>
            <a:r>
              <a:rPr lang="en-US" dirty="0"/>
              <a:t>of operating conditions for all active tests to be performed</a:t>
            </a:r>
            <a:r>
              <a:rPr lang="en-US" dirty="0" smtClean="0"/>
              <a:t>.</a:t>
            </a:r>
          </a:p>
          <a:p>
            <a:r>
              <a:rPr lang="en-US" dirty="0" smtClean="0"/>
              <a:t>Types of OBD-II Codes</a:t>
            </a:r>
          </a:p>
          <a:p>
            <a:pPr lvl="1"/>
            <a:r>
              <a:rPr lang="en-US" dirty="0"/>
              <a:t>TYPE A CODES. A type A diagnostic trouble code is </a:t>
            </a:r>
            <a:r>
              <a:rPr lang="en-US" dirty="0" smtClean="0"/>
              <a:t>emissions related and </a:t>
            </a:r>
            <a:r>
              <a:rPr lang="en-US" dirty="0"/>
              <a:t>causes the MIL to be turned on at the first trip if </a:t>
            </a:r>
            <a:r>
              <a:rPr lang="en-US" dirty="0" smtClean="0"/>
              <a:t>the computer </a:t>
            </a:r>
            <a:r>
              <a:rPr lang="en-US" dirty="0"/>
              <a:t>has detected a problem</a:t>
            </a:r>
            <a:r>
              <a:rPr lang="en-US" dirty="0" smtClean="0"/>
              <a:t>.</a:t>
            </a:r>
          </a:p>
          <a:p>
            <a:pPr lvl="1"/>
            <a:r>
              <a:rPr lang="en-US" dirty="0"/>
              <a:t>TYPE B CODES. A type B code is stored and the MIL is turned </a:t>
            </a:r>
            <a:r>
              <a:rPr lang="en-US" dirty="0" smtClean="0"/>
              <a:t>on during </a:t>
            </a:r>
            <a:r>
              <a:rPr lang="en-US" dirty="0"/>
              <a:t>the second consecutive trip, alerting the driver to the </a:t>
            </a:r>
            <a:r>
              <a:rPr lang="en-US" dirty="0" smtClean="0"/>
              <a:t>fact that </a:t>
            </a:r>
            <a:r>
              <a:rPr lang="en-US" dirty="0"/>
              <a:t>a diagnostic test was performed and failed.</a:t>
            </a:r>
            <a:endParaRPr lang="en-US" dirty="0"/>
          </a:p>
        </p:txBody>
      </p:sp>
    </p:spTree>
    <p:extLst>
      <p:ext uri="{BB962C8B-B14F-4D97-AF65-F5344CB8AC3E}">
        <p14:creationId xmlns:p14="http://schemas.microsoft.com/office/powerpoint/2010/main" val="2954748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OBD-II ACTIVE </a:t>
            </a:r>
            <a:r>
              <a:rPr lang="en-US" dirty="0" smtClean="0">
                <a:latin typeface="+mj-lt"/>
              </a:rPr>
              <a:t>TESTS (2 OF 2)</a:t>
            </a:r>
            <a:endParaRPr lang="en-US" dirty="0">
              <a:latin typeface="+mj-lt"/>
            </a:endParaRPr>
          </a:p>
        </p:txBody>
      </p:sp>
      <p:sp>
        <p:nvSpPr>
          <p:cNvPr id="3" name="Content Placeholder 2"/>
          <p:cNvSpPr>
            <a:spLocks noGrp="1"/>
          </p:cNvSpPr>
          <p:nvPr>
            <p:ph idx="1"/>
          </p:nvPr>
        </p:nvSpPr>
        <p:spPr/>
        <p:txBody>
          <a:bodyPr/>
          <a:lstStyle/>
          <a:p>
            <a:pPr lvl="1"/>
            <a:r>
              <a:rPr lang="en-US" dirty="0"/>
              <a:t>TYPE C AND D CODES. Type C and type D codes are for use </a:t>
            </a:r>
            <a:r>
              <a:rPr lang="en-US" dirty="0" smtClean="0"/>
              <a:t>with non-emissions-related </a:t>
            </a:r>
            <a:r>
              <a:rPr lang="en-US" dirty="0"/>
              <a:t>diagnostic tests</a:t>
            </a:r>
            <a:r>
              <a:rPr lang="en-US" dirty="0" smtClean="0"/>
              <a:t>.</a:t>
            </a:r>
          </a:p>
          <a:p>
            <a:r>
              <a:rPr lang="en-US" dirty="0" smtClean="0"/>
              <a:t>OBD-II Freeze Frame</a:t>
            </a:r>
          </a:p>
          <a:p>
            <a:pPr lvl="1"/>
            <a:r>
              <a:rPr lang="en-US" dirty="0"/>
              <a:t>OBD II requires the computer to take a “snapshot” </a:t>
            </a:r>
            <a:r>
              <a:rPr lang="en-US" dirty="0" smtClean="0"/>
              <a:t>or freeze-frame </a:t>
            </a:r>
            <a:r>
              <a:rPr lang="en-US" dirty="0"/>
              <a:t>of all data at the instant an emissions-related </a:t>
            </a:r>
            <a:r>
              <a:rPr lang="en-US" dirty="0" smtClean="0"/>
              <a:t>DTC is </a:t>
            </a:r>
            <a:r>
              <a:rPr lang="en-US" dirty="0"/>
              <a:t>set</a:t>
            </a:r>
            <a:r>
              <a:rPr lang="en-US" dirty="0" smtClean="0"/>
              <a:t>.</a:t>
            </a:r>
          </a:p>
          <a:p>
            <a:r>
              <a:rPr lang="en-US" dirty="0" smtClean="0"/>
              <a:t>Diagnosing Intermittent Malfunctions</a:t>
            </a:r>
          </a:p>
          <a:p>
            <a:pPr lvl="1"/>
            <a:r>
              <a:rPr lang="en-US" dirty="0" smtClean="0"/>
              <a:t>Determine the </a:t>
            </a:r>
            <a:r>
              <a:rPr lang="en-US" dirty="0"/>
              <a:t>conditions when the malfunction occurs, and then try </a:t>
            </a:r>
            <a:r>
              <a:rPr lang="en-US" dirty="0" smtClean="0"/>
              <a:t>to duplicate </a:t>
            </a:r>
            <a:r>
              <a:rPr lang="en-US" dirty="0"/>
              <a:t>those conditions.</a:t>
            </a:r>
            <a:endParaRPr lang="en-US" dirty="0"/>
          </a:p>
        </p:txBody>
      </p:sp>
    </p:spTree>
    <p:extLst>
      <p:ext uri="{BB962C8B-B14F-4D97-AF65-F5344CB8AC3E}">
        <p14:creationId xmlns:p14="http://schemas.microsoft.com/office/powerpoint/2010/main" val="40671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EIGHT-STEP DIAGNOSTIC PROCEDURE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Step 1 Verify the Problem (Concern)</a:t>
            </a:r>
          </a:p>
          <a:p>
            <a:pPr lvl="1"/>
            <a:r>
              <a:rPr lang="en-US" dirty="0"/>
              <a:t>Before </a:t>
            </a:r>
            <a:r>
              <a:rPr lang="en-US" dirty="0" smtClean="0"/>
              <a:t>a minute </a:t>
            </a:r>
            <a:r>
              <a:rPr lang="en-US" dirty="0"/>
              <a:t>is spent on diagnosis, be certain that a problem exists</a:t>
            </a:r>
            <a:r>
              <a:rPr lang="en-US" dirty="0" smtClean="0"/>
              <a:t>.</a:t>
            </a:r>
          </a:p>
          <a:p>
            <a:r>
              <a:rPr lang="en-US" dirty="0" smtClean="0"/>
              <a:t>Step 2 Perform a Thorough Visual Inspection and Basic Tests</a:t>
            </a:r>
          </a:p>
          <a:p>
            <a:pPr lvl="1"/>
            <a:r>
              <a:rPr lang="en-US" dirty="0" smtClean="0"/>
              <a:t>Check </a:t>
            </a:r>
            <a:r>
              <a:rPr lang="en-US" dirty="0"/>
              <a:t>for obvious problems (basics, basics, basics</a:t>
            </a:r>
            <a:r>
              <a:rPr lang="en-US" dirty="0" smtClean="0"/>
              <a:t>).</a:t>
            </a:r>
          </a:p>
          <a:p>
            <a:pPr lvl="1"/>
            <a:r>
              <a:rPr lang="en-US" dirty="0"/>
              <a:t>Check everything that does and does not work</a:t>
            </a:r>
            <a:r>
              <a:rPr lang="en-US" dirty="0" smtClean="0"/>
              <a:t>.</a:t>
            </a:r>
          </a:p>
          <a:p>
            <a:pPr lvl="1"/>
            <a:r>
              <a:rPr lang="en-US" dirty="0"/>
              <a:t>Look for evidence of previous repairs</a:t>
            </a:r>
            <a:r>
              <a:rPr lang="en-US" dirty="0" smtClean="0"/>
              <a:t>.</a:t>
            </a:r>
          </a:p>
          <a:p>
            <a:pPr lvl="1"/>
            <a:r>
              <a:rPr lang="en-US" dirty="0"/>
              <a:t>Check oil level and condition</a:t>
            </a:r>
            <a:r>
              <a:rPr lang="en-US" dirty="0" smtClean="0"/>
              <a:t>.</a:t>
            </a:r>
          </a:p>
          <a:p>
            <a:pPr lvl="1"/>
            <a:r>
              <a:rPr lang="en-US" dirty="0"/>
              <a:t>Check coolant level and condition.</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SERVICE/FLASH REPROGRAMMING</a:t>
            </a:r>
            <a:endParaRPr lang="en-US" dirty="0">
              <a:latin typeface="+mj-lt"/>
            </a:endParaRPr>
          </a:p>
        </p:txBody>
      </p:sp>
      <p:sp>
        <p:nvSpPr>
          <p:cNvPr id="3" name="Content Placeholder 2"/>
          <p:cNvSpPr>
            <a:spLocks noGrp="1"/>
          </p:cNvSpPr>
          <p:nvPr>
            <p:ph idx="1"/>
          </p:nvPr>
        </p:nvSpPr>
        <p:spPr/>
        <p:txBody>
          <a:bodyPr/>
          <a:lstStyle/>
          <a:p>
            <a:r>
              <a:rPr lang="en-US" dirty="0"/>
              <a:t>Reprogramming consists of downloading new </a:t>
            </a:r>
            <a:r>
              <a:rPr lang="en-US" dirty="0" smtClean="0"/>
              <a:t>calibration files </a:t>
            </a:r>
            <a:r>
              <a:rPr lang="en-US" dirty="0"/>
              <a:t>from a scan tool, personal computer, or modem into </a:t>
            </a:r>
            <a:r>
              <a:rPr lang="en-US" dirty="0" smtClean="0"/>
              <a:t>the PCM’s </a:t>
            </a:r>
            <a:r>
              <a:rPr lang="en-US" dirty="0"/>
              <a:t>electronically erasable programmable read-only </a:t>
            </a:r>
            <a:r>
              <a:rPr lang="en-US" dirty="0" smtClean="0"/>
              <a:t>memory (EEPROM).</a:t>
            </a:r>
          </a:p>
          <a:p>
            <a:r>
              <a:rPr lang="en-US" dirty="0" smtClean="0"/>
              <a:t>Reprogramming can be performed using three different processes.</a:t>
            </a:r>
          </a:p>
          <a:p>
            <a:pPr lvl="1"/>
            <a:r>
              <a:rPr lang="en-US" dirty="0" smtClean="0"/>
              <a:t>Direct programming</a:t>
            </a:r>
          </a:p>
          <a:p>
            <a:pPr lvl="1"/>
            <a:r>
              <a:rPr lang="en-US" dirty="0" smtClean="0"/>
              <a:t>Off-board programming</a:t>
            </a:r>
          </a:p>
          <a:p>
            <a:pPr lvl="1"/>
            <a:r>
              <a:rPr lang="en-US" dirty="0" smtClean="0"/>
              <a:t>Remote programming</a:t>
            </a:r>
            <a:endParaRPr lang="en-US" dirty="0"/>
          </a:p>
        </p:txBody>
      </p:sp>
    </p:spTree>
    <p:extLst>
      <p:ext uri="{BB962C8B-B14F-4D97-AF65-F5344CB8AC3E}">
        <p14:creationId xmlns:p14="http://schemas.microsoft.com/office/powerpoint/2010/main" val="41877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90.17 </a:t>
            </a:r>
            <a:r>
              <a:rPr lang="en-IN" sz="1800" dirty="0">
                <a:latin typeface="Arial (Headings)"/>
              </a:rPr>
              <a:t>The first step in the reprogramming procedure is to determine the current software installed using a scan tool. Not all scan tools can be used. In most cases, using the factory scan tool is needed for reprogramming, unless the scan tool is equipped to handle reprogramming</a:t>
            </a:r>
            <a:endParaRPr lang="en-US" sz="1800" dirty="0"/>
          </a:p>
        </p:txBody>
      </p:sp>
      <p:pic>
        <p:nvPicPr>
          <p:cNvPr id="3" name="Picture 2" descr="A photo shows scan tool connected to OBD-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9615" y="2362200"/>
            <a:ext cx="4552130" cy="3418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3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90.18 </a:t>
            </a:r>
            <a:r>
              <a:rPr lang="en-IN" sz="2400" dirty="0">
                <a:latin typeface="Arial (Headings)"/>
              </a:rPr>
              <a:t>Follow the on-screen instructions</a:t>
            </a:r>
            <a:endParaRPr lang="en-US" dirty="0"/>
          </a:p>
        </p:txBody>
      </p:sp>
      <p:pic>
        <p:nvPicPr>
          <p:cNvPr id="3" name="Picture 2" descr="A photo shows a screen with on-screen instruction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1071" y="1758676"/>
            <a:ext cx="5888862" cy="442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15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90.20 </a:t>
            </a:r>
            <a:r>
              <a:rPr lang="en-IN" sz="2000" dirty="0">
                <a:latin typeface="Arial (Headings)"/>
              </a:rPr>
              <a:t>A battery charger that does not introduce any alternating current (AC) when charging the </a:t>
            </a:r>
            <a:r>
              <a:rPr lang="en-IN" sz="2000" dirty="0" err="1">
                <a:latin typeface="Arial (Headings)"/>
              </a:rPr>
              <a:t>the</a:t>
            </a:r>
            <a:r>
              <a:rPr lang="en-IN" sz="2000" dirty="0">
                <a:latin typeface="Arial (Headings)"/>
              </a:rPr>
              <a:t> battery is extremely important when programming a PCM</a:t>
            </a:r>
            <a:endParaRPr lang="en-US" dirty="0"/>
          </a:p>
        </p:txBody>
      </p:sp>
      <p:pic>
        <p:nvPicPr>
          <p:cNvPr id="3" name="Picture 2" descr="A photo shows a battery charger connected to PC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0848" y="2066981"/>
            <a:ext cx="6369309" cy="423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38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90.21 </a:t>
            </a:r>
            <a:r>
              <a:rPr lang="en-IN" sz="2400" dirty="0">
                <a:latin typeface="Arial (Headings)"/>
              </a:rPr>
              <a:t>Connecting cables and a computer to perform off-board programming</a:t>
            </a:r>
            <a:endParaRPr lang="en-US" dirty="0"/>
          </a:p>
        </p:txBody>
      </p:sp>
      <p:pic>
        <p:nvPicPr>
          <p:cNvPr id="3" name="Picture 2" descr="A photo shows a desk top with a label of off- board computer programming st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6151" y="1979405"/>
            <a:ext cx="5678703" cy="42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8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90.22 </a:t>
            </a:r>
            <a:r>
              <a:rPr lang="en-IN" sz="2000" dirty="0">
                <a:latin typeface="Arial (Headings)"/>
              </a:rPr>
              <a:t>The J2534 pass-through reprogramming system does not need a scan tool to </a:t>
            </a:r>
            <a:r>
              <a:rPr lang="en-IN" sz="2000" dirty="0" err="1">
                <a:latin typeface="Arial (Headings)"/>
              </a:rPr>
              <a:t>reflash</a:t>
            </a:r>
            <a:r>
              <a:rPr lang="en-IN" sz="2000" dirty="0">
                <a:latin typeface="Arial (Headings)"/>
              </a:rPr>
              <a:t> the PCM on most 2004 and newer vehicles</a:t>
            </a:r>
            <a:endParaRPr lang="en-US" dirty="0"/>
          </a:p>
        </p:txBody>
      </p:sp>
      <p:pic>
        <p:nvPicPr>
          <p:cNvPr id="3" name="Picture 2" descr="An illustration shows a computer connected to the internet and OBD DLC via SAE J2534 pass through devi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5379" y="1499318"/>
            <a:ext cx="4720245" cy="4816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65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90.23 </a:t>
            </a:r>
            <a:r>
              <a:rPr lang="en-IN" sz="2400" dirty="0">
                <a:latin typeface="Arial (Headings)"/>
              </a:rPr>
              <a:t>A typical J2534 universal </a:t>
            </a:r>
            <a:r>
              <a:rPr lang="en-IN" sz="2400" dirty="0" err="1">
                <a:latin typeface="Arial (Headings)"/>
              </a:rPr>
              <a:t>reprogrammer</a:t>
            </a:r>
            <a:r>
              <a:rPr lang="en-IN" sz="2400" dirty="0">
                <a:latin typeface="Arial (Headings)"/>
              </a:rPr>
              <a:t> that uses the J2534 standards</a:t>
            </a:r>
            <a:endParaRPr lang="en-US" dirty="0"/>
          </a:p>
        </p:txBody>
      </p:sp>
      <p:pic>
        <p:nvPicPr>
          <p:cNvPr id="3" name="Picture 2" descr="A photo shows a box shaped typical J2534 universal reprogrammer that uses the J2534 standard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2841" y="1914733"/>
            <a:ext cx="5805323" cy="435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71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the three methods of flash/reprogramming a computer?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Direct, off-board and Remote.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ROAD TEST (DRIVE CYCLE)</a:t>
            </a:r>
            <a:endParaRPr lang="en-US" dirty="0">
              <a:latin typeface="+mj-lt"/>
            </a:endParaRPr>
          </a:p>
        </p:txBody>
      </p:sp>
      <p:sp>
        <p:nvSpPr>
          <p:cNvPr id="3" name="Content Placeholder 2"/>
          <p:cNvSpPr>
            <a:spLocks noGrp="1"/>
          </p:cNvSpPr>
          <p:nvPr>
            <p:ph idx="1"/>
          </p:nvPr>
        </p:nvSpPr>
        <p:spPr/>
        <p:txBody>
          <a:bodyPr/>
          <a:lstStyle/>
          <a:p>
            <a:r>
              <a:rPr lang="en-US" dirty="0" smtClean="0"/>
              <a:t>The </a:t>
            </a:r>
            <a:r>
              <a:rPr lang="en-US" dirty="0"/>
              <a:t>vehicle may have </a:t>
            </a:r>
            <a:r>
              <a:rPr lang="en-US" dirty="0" smtClean="0"/>
              <a:t>to be </a:t>
            </a:r>
            <a:r>
              <a:rPr lang="en-US" dirty="0"/>
              <a:t>driven under conditions that allow the PCM to conduct </a:t>
            </a:r>
            <a:r>
              <a:rPr lang="en-US" dirty="0" smtClean="0"/>
              <a:t>monitor tests</a:t>
            </a:r>
            <a:r>
              <a:rPr lang="en-US" dirty="0"/>
              <a:t>. This drive pattern is called a drive cycle</a:t>
            </a:r>
            <a:r>
              <a:rPr lang="en-US" dirty="0" smtClean="0"/>
              <a:t>.</a:t>
            </a:r>
          </a:p>
          <a:p>
            <a:r>
              <a:rPr lang="en-US" dirty="0"/>
              <a:t>The drive cycle is </a:t>
            </a:r>
            <a:r>
              <a:rPr lang="en-US" dirty="0" smtClean="0"/>
              <a:t>different for </a:t>
            </a:r>
            <a:r>
              <a:rPr lang="en-US" dirty="0"/>
              <a:t>each vehicle manufacturer, but a universal drive cycle </a:t>
            </a:r>
            <a:r>
              <a:rPr lang="en-US" dirty="0" smtClean="0"/>
              <a:t>may work</a:t>
            </a:r>
            <a:r>
              <a:rPr lang="en-US" dirty="0"/>
              <a:t>. In many cases, performing a universal drive cycle resets </a:t>
            </a:r>
            <a:r>
              <a:rPr lang="en-US" dirty="0" smtClean="0"/>
              <a:t>most monitors </a:t>
            </a:r>
            <a:r>
              <a:rPr lang="en-US" dirty="0"/>
              <a:t>in most vehicles.</a:t>
            </a:r>
            <a:endParaRPr lang="en-US" dirty="0"/>
          </a:p>
        </p:txBody>
      </p:sp>
    </p:spTree>
    <p:extLst>
      <p:ext uri="{BB962C8B-B14F-4D97-AF65-F5344CB8AC3E}">
        <p14:creationId xmlns:p14="http://schemas.microsoft.com/office/powerpoint/2010/main" val="185086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90.1 </a:t>
            </a:r>
            <a:r>
              <a:rPr lang="en-IN" sz="2000" dirty="0">
                <a:latin typeface="Arial (Headings)"/>
              </a:rPr>
              <a:t>A funnel is one way to visualize the diagnostic process. The purpose is to narrow the possible causes of a concern until the root cause is determined and corrected</a:t>
            </a:r>
            <a:endParaRPr lang="en-US" sz="2000" dirty="0"/>
          </a:p>
        </p:txBody>
      </p:sp>
      <p:pic>
        <p:nvPicPr>
          <p:cNvPr id="5" name="Picture 2" descr="The funnel has the following labels top to bottom.&#10;1. Customer concern&#10;2. Diagnostic steps to locate root cause of problem&#10;3. Repairs completed.&#10;4. Repair confirmed &#10;5. Codes cleared&#10;6. Customer satisfaction as an outcom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11145" y="2068483"/>
            <a:ext cx="3103189" cy="4259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90.2 </a:t>
            </a:r>
            <a:r>
              <a:rPr lang="en-IN" sz="2800" dirty="0">
                <a:latin typeface="Arial (Headings)"/>
              </a:rPr>
              <a:t>Step 1 is to verify the customer concern or problem. If the problem cannot be verified, then the repair cannot be performed</a:t>
            </a:r>
            <a:endParaRPr lang="en-US" sz="2800" dirty="0">
              <a:latin typeface="+mj-lt"/>
            </a:endParaRPr>
          </a:p>
        </p:txBody>
      </p:sp>
      <p:pic>
        <p:nvPicPr>
          <p:cNvPr id="6" name="Picture 2" descr="The funnel has the following labels top to bottom.&#10;1. Verify the problem&#10;2. Visual inspection and simple tests&#10;3. Retrieve DTC&#10;4. Check TSBs&#10;5. Check scan tool data&#10;6. Narrow the fault&#10;7. Find and fix root cause&#10;8. Verify the repair&#10;9. Customer satisfaction as an outco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9914" y="1744991"/>
            <a:ext cx="3934757" cy="455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90.3 </a:t>
            </a:r>
            <a:r>
              <a:rPr lang="en-IN" sz="2400" dirty="0">
                <a:latin typeface="Arial (Headings)"/>
              </a:rPr>
              <a:t>A form that the customer should fill out if there is a </a:t>
            </a:r>
            <a:r>
              <a:rPr lang="en-IN" sz="2400" dirty="0" err="1">
                <a:latin typeface="Arial (Headings)"/>
              </a:rPr>
              <a:t>driveablilty</a:t>
            </a:r>
            <a:r>
              <a:rPr lang="en-IN" sz="2400" dirty="0">
                <a:latin typeface="Arial (Headings)"/>
              </a:rPr>
              <a:t> concern to help the service technician more quickly find the root cause</a:t>
            </a:r>
            <a:endParaRPr lang="en-US" sz="2400" dirty="0">
              <a:latin typeface="+mj-lt"/>
            </a:endParaRPr>
          </a:p>
        </p:txBody>
      </p:sp>
      <p:pic>
        <p:nvPicPr>
          <p:cNvPr id="4" name="Picture 2" desc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90800" y="1588193"/>
            <a:ext cx="3818754" cy="4733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000" dirty="0">
                <a:latin typeface="Arial (Headings)"/>
              </a:rPr>
              <a:t>Figure 90.4 </a:t>
            </a:r>
            <a:r>
              <a:rPr lang="en-IN" sz="2000" dirty="0">
                <a:latin typeface="Arial (Headings)"/>
              </a:rPr>
              <a:t>This is what was found when removing an air filter from a vehicle that had a lack-of-power concern. Obviously, the nuts were deposited by squirrels or some other animal, blocking a lot of the airflow into the engine</a:t>
            </a:r>
            <a:endParaRPr lang="en-US" sz="2000" dirty="0">
              <a:latin typeface="+mj-lt"/>
            </a:endParaRPr>
          </a:p>
        </p:txBody>
      </p:sp>
      <p:pic>
        <p:nvPicPr>
          <p:cNvPr id="4" name="Picture 2" descr="A photo shows an air filter with nuts in the case and soot deposited on the fil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6901" y="2057400"/>
            <a:ext cx="5730458" cy="394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671638"/>
            <a:ext cx="598170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453</TotalTime>
  <Words>1906</Words>
  <Application>Microsoft Office PowerPoint</Application>
  <PresentationFormat>On-screen Show (4:3)</PresentationFormat>
  <Paragraphs>137</Paragraphs>
  <Slides>50</Slides>
  <Notes>0</Notes>
  <HiddenSlides>0</HiddenSlides>
  <MMClips>0</MMClips>
  <ScaleCrop>false</ScaleCrop>
  <HeadingPairs>
    <vt:vector size="4" baseType="variant">
      <vt:variant>
        <vt:lpstr>Theme</vt:lpstr>
      </vt:variant>
      <vt:variant>
        <vt:i4>6</vt:i4>
      </vt:variant>
      <vt:variant>
        <vt:lpstr>Slide Titles</vt:lpstr>
      </vt:variant>
      <vt:variant>
        <vt:i4>50</vt:i4>
      </vt:variant>
    </vt:vector>
  </HeadingPairs>
  <TitlesOfParts>
    <vt:vector size="56"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 EIGHT-STEP DIAGNOSTIC PROCEDURE</vt:lpstr>
      <vt:lpstr>Figure 90.1 A funnel is one way to visualize the diagnostic process. The purpose is to narrow the possible causes of a concern until the root cause is determined and corrected</vt:lpstr>
      <vt:lpstr>Figure 90.2 Step 1 is to verify the customer concern or problem. If the problem cannot be verified, then the repair cannot be performed</vt:lpstr>
      <vt:lpstr>Figure 90.3 A form that the customer should fill out if there is a driveablilty concern to help the service technician more quickly find the root cause</vt:lpstr>
      <vt:lpstr>Figure 90.4 This is what was found when removing an air filter from a vehicle that had a lack-of-power concern. Obviously, the nuts were deposited by squirrels or some other animal, blocking a lot of the airflow into the engine</vt:lpstr>
      <vt:lpstr>Tech Tip </vt:lpstr>
      <vt:lpstr>Figure 90.5 Using a bright light makes seeing where the smoke is coming from easier. In this case, smoke was added to the intake manifold with the inlet blocked with a yellow plastic cap and smoke was seen escaping past a gasket at the idle air control</vt:lpstr>
      <vt:lpstr>Figure 90.6 A spark tester connected to a spark plug wire or coil output. A typical spark tester fires only if at least 25,000 volts is available from the coil, making a spark tester a useful tool. Do not use one that just lights when a spark is present, because it does not require more than about 2,000 volts to light</vt:lpstr>
      <vt:lpstr>THE EIGHT-STEP DIAGNOSTIC PROCEDURE</vt:lpstr>
      <vt:lpstr>Figure 90.7 Step 3 in the diagnostic process is to retrieve any stored diagnostic trouble codes</vt:lpstr>
      <vt:lpstr>THE EIGHT-STEP DIAGNOSTIC PROCEDURE</vt:lpstr>
      <vt:lpstr>Figure 90.8 After checking for stored diagnostic trouble codes (DTCs), the wise technician checks service information for any technical service bulletins (TSBs) that may relate to the vehicle being serviced</vt:lpstr>
      <vt:lpstr>THE EIGHT-STEP DIAGNOSTIC PROCEDURE</vt:lpstr>
      <vt:lpstr>Figure 90.9 Looking carefully at the scan tool data is very helpful in locating the source of a problem</vt:lpstr>
      <vt:lpstr>THE EIGHT-STEP DIAGNOSTIC PROCEDURE</vt:lpstr>
      <vt:lpstr>THE EIGHT-STEP DIAGNOSTIC PROCEDURE</vt:lpstr>
      <vt:lpstr>Figure 90.10 Step 8 is very important. Be sure that the customer’s concern has been corrected</vt:lpstr>
      <vt:lpstr>QUESTION 1: ?</vt:lpstr>
      <vt:lpstr>ANSWER 1:</vt:lpstr>
      <vt:lpstr>SCAN TOOLS</vt:lpstr>
      <vt:lpstr>Figure 90.11 A TECH 2 scan tool is the factory scan tool used on General Motors vehicles</vt:lpstr>
      <vt:lpstr>Figure 90.12 A Bluetooth adapter that plugs into the DLC and transmits global OBD-II information to a smart phone that has a scan tool app installed</vt:lpstr>
      <vt:lpstr>QUESTION 2: ?</vt:lpstr>
      <vt:lpstr>ANSWER 2:</vt:lpstr>
      <vt:lpstr>RETRIEVAL OF DIAGNOSTIC INFORMATION</vt:lpstr>
      <vt:lpstr>TROUBLESHOOTING USING DIAGNOSTIC TROUBLE CODES</vt:lpstr>
      <vt:lpstr>RETRIEVING CODES PRIOR TO 1996</vt:lpstr>
      <vt:lpstr>Figure 90.13 To retrieve flash codes from an OBD-I General Motors vehicle, connect terminals A and B with the ignition on– engine off. The M terminal is used to retrieve data from the sensors to a scan tool</vt:lpstr>
      <vt:lpstr>TECH TIP</vt:lpstr>
      <vt:lpstr>Figure 90.14 Diagnostic trouble codes (DTCs) from Chrysler and Dodge vehicles can be retrieved by turning the ignition switch to on and then off three times</vt:lpstr>
      <vt:lpstr>DLC LOCATIONS</vt:lpstr>
      <vt:lpstr>Figure 90.15 The data link connector (DLC) can be located in various locations</vt:lpstr>
      <vt:lpstr>OBD-II DIAGNOSIS</vt:lpstr>
      <vt:lpstr>Figure 90.16 A typical OBD-II DLC. The location varies with make and model and may even be covered, but a tool is not needed to gain access. Check service information for the exact location, if needed</vt:lpstr>
      <vt:lpstr>OBD-II ACTIVE TESTS (1 OF 2)</vt:lpstr>
      <vt:lpstr>OBD-II ACTIVE TESTS (2 OF 2)</vt:lpstr>
      <vt:lpstr>SERVICE/FLASH REPROGRAMMING</vt:lpstr>
      <vt:lpstr>Figure 90.17 The first step in the reprogramming procedure is to determine the current software installed using a scan tool. Not all scan tools can be used. In most cases, using the factory scan tool is needed for reprogramming, unless the scan tool is equipped to handle reprogramming</vt:lpstr>
      <vt:lpstr>Figure 90.18 Follow the on-screen instructions</vt:lpstr>
      <vt:lpstr>Figure 90.20 A battery charger that does not introduce any alternating current (AC) when charging the the battery is extremely important when programming a PCM</vt:lpstr>
      <vt:lpstr>Figure 90.21 Connecting cables and a computer to perform off-board programming</vt:lpstr>
      <vt:lpstr>Figure 90.22 The J2534 pass-through reprogramming system does not need a scan tool to reflash the PCM on most 2004 and newer vehicles</vt:lpstr>
      <vt:lpstr>Figure 90.23 A typical J2534 universal reprogrammer that uses the J2534 standards</vt:lpstr>
      <vt:lpstr>QUESTION 3: ?</vt:lpstr>
      <vt:lpstr>ANSWER 3:</vt:lpstr>
      <vt:lpstr>ROAD TEST (DRIVE CYCLE)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90</dc:title>
  <dc:creator>Curt &amp; Tammy</dc:creator>
  <cp:lastModifiedBy>Curt &amp; Tammy</cp:lastModifiedBy>
  <cp:revision>54</cp:revision>
  <dcterms:created xsi:type="dcterms:W3CDTF">2018-09-25T19:30:15Z</dcterms:created>
  <dcterms:modified xsi:type="dcterms:W3CDTF">2019-06-26T15:03:12Z</dcterms:modified>
</cp:coreProperties>
</file>