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26" r:id="rId12"/>
    <p:sldId id="327" r:id="rId13"/>
    <p:sldId id="328" r:id="rId14"/>
    <p:sldId id="329" r:id="rId15"/>
    <p:sldId id="330" r:id="rId16"/>
    <p:sldId id="263" r:id="rId17"/>
    <p:sldId id="316" r:id="rId18"/>
    <p:sldId id="331" r:id="rId19"/>
    <p:sldId id="351" r:id="rId20"/>
    <p:sldId id="332" r:id="rId21"/>
    <p:sldId id="333" r:id="rId22"/>
    <p:sldId id="334" r:id="rId23"/>
    <p:sldId id="337" r:id="rId24"/>
    <p:sldId id="269" r:id="rId25"/>
    <p:sldId id="317" r:id="rId26"/>
    <p:sldId id="335" r:id="rId27"/>
    <p:sldId id="272" r:id="rId28"/>
    <p:sldId id="336" r:id="rId29"/>
    <p:sldId id="274" r:id="rId30"/>
    <p:sldId id="267" r:id="rId31"/>
    <p:sldId id="268" r:id="rId32"/>
    <p:sldId id="271" r:id="rId33"/>
    <p:sldId id="270" r:id="rId34"/>
    <p:sldId id="338" r:id="rId35"/>
    <p:sldId id="339" r:id="rId36"/>
    <p:sldId id="340" r:id="rId37"/>
    <p:sldId id="286" r:id="rId38"/>
    <p:sldId id="287" r:id="rId39"/>
    <p:sldId id="273" r:id="rId40"/>
    <p:sldId id="341" r:id="rId41"/>
    <p:sldId id="342" r:id="rId42"/>
    <p:sldId id="343" r:id="rId43"/>
    <p:sldId id="275" r:id="rId44"/>
    <p:sldId id="318" r:id="rId45"/>
    <p:sldId id="344" r:id="rId46"/>
    <p:sldId id="345" r:id="rId47"/>
    <p:sldId id="346" r:id="rId48"/>
    <p:sldId id="347" r:id="rId49"/>
    <p:sldId id="348" r:id="rId50"/>
    <p:sldId id="349" r:id="rId51"/>
    <p:sldId id="352" r:id="rId52"/>
    <p:sldId id="353" r:id="rId53"/>
    <p:sldId id="355" r:id="rId54"/>
    <p:sldId id="278" r:id="rId55"/>
    <p:sldId id="354" r:id="rId56"/>
    <p:sldId id="356" r:id="rId57"/>
    <p:sldId id="357" r:id="rId58"/>
    <p:sldId id="280" r:id="rId59"/>
    <p:sldId id="320" r:id="rId60"/>
    <p:sldId id="358" r:id="rId61"/>
    <p:sldId id="359" r:id="rId62"/>
    <p:sldId id="360" r:id="rId63"/>
    <p:sldId id="361" r:id="rId64"/>
    <p:sldId id="362" r:id="rId65"/>
    <p:sldId id="282" r:id="rId66"/>
    <p:sldId id="363" r:id="rId67"/>
    <p:sldId id="364" r:id="rId68"/>
    <p:sldId id="284" r:id="rId69"/>
    <p:sldId id="365" r:id="rId70"/>
    <p:sldId id="366" r:id="rId71"/>
    <p:sldId id="367" r:id="rId72"/>
    <p:sldId id="368" r:id="rId73"/>
    <p:sldId id="372" r:id="rId74"/>
    <p:sldId id="369" r:id="rId75"/>
    <p:sldId id="299" r:id="rId76"/>
    <p:sldId id="300" r:id="rId77"/>
    <p:sldId id="370" r:id="rId78"/>
    <p:sldId id="371" r:id="rId79"/>
    <p:sldId id="325"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2/18/2019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2/18/2019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6.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6.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9</a:t>
            </a:r>
            <a:endParaRPr lang="en-US" dirty="0"/>
          </a:p>
        </p:txBody>
      </p:sp>
      <p:sp>
        <p:nvSpPr>
          <p:cNvPr id="5" name="Text Placeholder 4"/>
          <p:cNvSpPr>
            <a:spLocks noGrp="1"/>
          </p:cNvSpPr>
          <p:nvPr>
            <p:ph type="body" sz="quarter" idx="15"/>
          </p:nvPr>
        </p:nvSpPr>
        <p:spPr/>
        <p:txBody>
          <a:bodyPr/>
          <a:lstStyle/>
          <a:p>
            <a:r>
              <a:rPr lang="en-IN" b="1" dirty="0">
                <a:solidFill>
                  <a:schemeClr val="accent5">
                    <a:lumMod val="75000"/>
                  </a:schemeClr>
                </a:solidFill>
              </a:rPr>
              <a:t>Hand Tools</a:t>
            </a:r>
            <a:endParaRPr lang="en-US" b="1" dirty="0">
              <a:solidFill>
                <a:schemeClr val="accent5">
                  <a:lumMod val="75000"/>
                </a:schemeClr>
              </a:solidFill>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9.7 The end of a typical line wrench, which shows that it is capable of grasping most of the head of the fitting</a:t>
            </a:r>
            <a:endParaRPr lang="en-US" dirty="0"/>
          </a:p>
        </p:txBody>
      </p:sp>
      <p:pic>
        <p:nvPicPr>
          <p:cNvPr id="3" name="Picture 2" descr="Photo of a line wrench that is similar to a box-end wrench, but has a narrow slot wide enough to almost encircle a compo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238" y="2514600"/>
            <a:ext cx="635793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059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RATCHETS, SOCKETS, AND EXTENSIONS</a:t>
            </a:r>
            <a:endParaRPr lang="en-US" dirty="0">
              <a:latin typeface="+mj-lt"/>
            </a:endParaRPr>
          </a:p>
        </p:txBody>
      </p:sp>
      <p:sp>
        <p:nvSpPr>
          <p:cNvPr id="26627" name="Content Placeholder 2"/>
          <p:cNvSpPr>
            <a:spLocks noGrp="1"/>
          </p:cNvSpPr>
          <p:nvPr>
            <p:ph idx="1"/>
          </p:nvPr>
        </p:nvSpPr>
        <p:spPr>
          <a:xfrm>
            <a:off x="457200" y="1600200"/>
            <a:ext cx="8077200" cy="4525963"/>
          </a:xfrm>
        </p:spPr>
        <p:txBody>
          <a:bodyPr/>
          <a:lstStyle/>
          <a:p>
            <a:r>
              <a:rPr lang="en-US" sz="2400" dirty="0" smtClean="0"/>
              <a:t>Ratchets: Turns </a:t>
            </a:r>
            <a:r>
              <a:rPr lang="en-US" sz="2400" dirty="0"/>
              <a:t>the socket in only one direction and allows </a:t>
            </a:r>
            <a:r>
              <a:rPr lang="en-US" sz="2400" dirty="0" smtClean="0"/>
              <a:t>the rotating </a:t>
            </a:r>
            <a:r>
              <a:rPr lang="en-US" sz="2400" dirty="0"/>
              <a:t>of the ratchet handle back and forth in a narrow space.</a:t>
            </a:r>
            <a:endParaRPr lang="en-US" sz="2400" dirty="0" smtClean="0"/>
          </a:p>
          <a:p>
            <a:r>
              <a:rPr lang="en-US" sz="2400" dirty="0" smtClean="0"/>
              <a:t>Sockets: Fits </a:t>
            </a:r>
            <a:r>
              <a:rPr lang="en-US" sz="2400" dirty="0"/>
              <a:t>over the fastener and grips the points and/or </a:t>
            </a:r>
            <a:r>
              <a:rPr lang="en-US" sz="2400" dirty="0" smtClean="0"/>
              <a:t>flats of </a:t>
            </a:r>
            <a:r>
              <a:rPr lang="en-US" sz="2400" dirty="0"/>
              <a:t>the bolt or nut.</a:t>
            </a:r>
            <a:endParaRPr lang="en-US" sz="2400" dirty="0" smtClean="0"/>
          </a:p>
          <a:p>
            <a:r>
              <a:rPr lang="en-US" sz="2400" dirty="0" smtClean="0"/>
              <a:t>Extensions: Used </a:t>
            </a:r>
            <a:r>
              <a:rPr lang="en-US" sz="2400" dirty="0"/>
              <a:t>with </a:t>
            </a:r>
            <a:r>
              <a:rPr lang="en-US" sz="2400" dirty="0" smtClean="0"/>
              <a:t>sockets to </a:t>
            </a:r>
            <a:r>
              <a:rPr lang="en-US" sz="2400" dirty="0"/>
              <a:t>allow access to fasteners in restricted locations.</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Headings)"/>
              </a:rPr>
              <a:t>Figure 9.8 A typical ratchet used to rotate a socket. A ratchet makes a ratcheting noise when it is being rotated in the opposite direction from loosening or tightening. A knob or lever on the ratchet allows the user to switch directions</a:t>
            </a:r>
            <a:endParaRPr lang="en-US" dirty="0">
              <a:latin typeface="+mj-lt"/>
            </a:endParaRPr>
          </a:p>
        </p:txBody>
      </p:sp>
      <p:pic>
        <p:nvPicPr>
          <p:cNvPr id="6" name="Picture 2" descr="Figure of a typical ratchet that has 1 by 2 to 3 by 4 square drive lug on one surface and a ratchet reversing lever on the other sur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73347"/>
            <a:ext cx="76200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9.9 A typical flex handle used to rotate a socket, also called a breaker bar because it usually has a longer handle than a ratchet and, therefore, can be used to apply more torque to a fastener than a ratchet</a:t>
            </a:r>
            <a:endParaRPr lang="en-US" dirty="0"/>
          </a:p>
        </p:txBody>
      </p:sp>
      <p:pic>
        <p:nvPicPr>
          <p:cNvPr id="3" name="Picture 2" descr="Figure of a long, rod-shaped flex handle with a hinged joint at the end that fits over a socket to increase tor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772" y="3429000"/>
            <a:ext cx="7620000" cy="198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717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714500"/>
            <a:ext cx="60674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343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9.10 The most commonly used socket drive sizes include 1/4 inch, 3/8 inch, and 1/2 inch drive</a:t>
            </a:r>
            <a:endParaRPr lang="en-US" sz="2800" dirty="0"/>
          </a:p>
        </p:txBody>
      </p:sp>
      <p:pic>
        <p:nvPicPr>
          <p:cNvPr id="3" name="Picture 2" descr="Figure of three socket drives. The sockets are cylindrical in shape with a square slot at the base with the sizes: 1 by 4 inch, 3 by 8 inch, and 1 by 2 i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90283"/>
            <a:ext cx="7620000" cy="303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4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9.11 A 6-point socket fits the head of the bolt or nut on all sides. A 12-point socket can round off the head of a bolt or nut if a lot of force is applied</a:t>
            </a:r>
            <a:endParaRPr lang="en-US" dirty="0"/>
          </a:p>
        </p:txBody>
      </p:sp>
      <p:pic>
        <p:nvPicPr>
          <p:cNvPr id="3" name="Picture 2" descr="Figure of a 6-point and 12-point socket fitted over a nut. The 6-point socket has 6 points that contact the socket head at 6 places, while the 12-point has 12 points that contact the socket head at 12 pl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2170850"/>
            <a:ext cx="719455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55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9.12 A crowfoot socket is designed to reach fasteners using a ratchet or breaker bar with an extension</a:t>
            </a:r>
            <a:endParaRPr lang="en-US" dirty="0"/>
          </a:p>
        </p:txBody>
      </p:sp>
      <p:pic>
        <p:nvPicPr>
          <p:cNvPr id="3" name="Picture 2" descr="Figure of a crowfoot socket that is similar to a box-end wrench, but has a narrow slot to position over the component. The socket also has a square slot over which ratchet or breaker bar can be fix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2506143"/>
            <a:ext cx="440055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4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9.16 Deep sockets allow access to the nut that has a stud plus other locations needing great depth, such as spark plugs</a:t>
            </a:r>
            <a:endParaRPr lang="en-US" dirty="0"/>
          </a:p>
        </p:txBody>
      </p:sp>
      <p:pic>
        <p:nvPicPr>
          <p:cNvPr id="3" name="Picture 2" descr="Figure of a deep socket compared with a regular socket. The deep socket is almost twice the length of regular sock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2506131"/>
            <a:ext cx="444341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710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TORQUE WRENCHES</a:t>
            </a:r>
            <a:endParaRPr lang="en-US" dirty="0">
              <a:latin typeface="+mj-lt"/>
            </a:endParaRPr>
          </a:p>
        </p:txBody>
      </p:sp>
      <p:sp>
        <p:nvSpPr>
          <p:cNvPr id="28675" name="Content Placeholder 2"/>
          <p:cNvSpPr>
            <a:spLocks noGrp="1"/>
          </p:cNvSpPr>
          <p:nvPr>
            <p:ph idx="1"/>
          </p:nvPr>
        </p:nvSpPr>
        <p:spPr/>
        <p:txBody>
          <a:bodyPr/>
          <a:lstStyle/>
          <a:p>
            <a:r>
              <a:rPr lang="en-US" dirty="0" smtClean="0"/>
              <a:t>Socket turning handles </a:t>
            </a:r>
            <a:r>
              <a:rPr lang="en-US" dirty="0"/>
              <a:t>that are designed to apply a known amount of force to </a:t>
            </a:r>
            <a:r>
              <a:rPr lang="en-US" dirty="0" smtClean="0"/>
              <a:t>the fastener.</a:t>
            </a:r>
          </a:p>
          <a:p>
            <a:r>
              <a:rPr lang="en-US" dirty="0" smtClean="0"/>
              <a:t>Types of torque wrenches:</a:t>
            </a:r>
          </a:p>
          <a:p>
            <a:pPr lvl="1"/>
            <a:r>
              <a:rPr lang="en-US" dirty="0" smtClean="0"/>
              <a:t>Clicker type</a:t>
            </a:r>
          </a:p>
          <a:p>
            <a:pPr lvl="1"/>
            <a:r>
              <a:rPr lang="en-US" dirty="0" smtClean="0"/>
              <a:t>Beam type</a:t>
            </a:r>
          </a:p>
          <a:p>
            <a:pPr lvl="1"/>
            <a:r>
              <a:rPr lang="en-US" dirty="0" smtClean="0"/>
              <a:t>Dial type</a:t>
            </a:r>
            <a:endParaRPr lang="en-US" dirty="0"/>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9.1</a:t>
            </a:r>
            <a:r>
              <a:rPr lang="en-US" dirty="0" smtClean="0"/>
              <a:t> </a:t>
            </a:r>
            <a:r>
              <a:rPr lang="en-US" dirty="0"/>
              <a:t>Compare the different types of wrenches</a:t>
            </a:r>
            <a:r>
              <a:rPr lang="en-US" dirty="0" smtClean="0"/>
              <a:t>.</a:t>
            </a:r>
          </a:p>
          <a:p>
            <a:pPr marL="0" indent="0">
              <a:buNone/>
            </a:pPr>
            <a:r>
              <a:rPr lang="en-US" b="1" dirty="0" smtClean="0">
                <a:solidFill>
                  <a:srgbClr val="005A70"/>
                </a:solidFill>
              </a:rPr>
              <a:t>9.2 </a:t>
            </a:r>
            <a:r>
              <a:rPr lang="en-US" dirty="0"/>
              <a:t>Discuss the purpose of ratchets, sockets, and extensions, </a:t>
            </a:r>
            <a:r>
              <a:rPr lang="en-US" dirty="0" smtClean="0"/>
              <a:t>and screwdrivers.</a:t>
            </a:r>
          </a:p>
          <a:p>
            <a:pPr marL="0" indent="0">
              <a:buNone/>
            </a:pPr>
            <a:r>
              <a:rPr lang="en-US" b="1" dirty="0" smtClean="0">
                <a:solidFill>
                  <a:srgbClr val="005A70"/>
                </a:solidFill>
              </a:rPr>
              <a:t>9.3 </a:t>
            </a:r>
            <a:r>
              <a:rPr lang="en-US" dirty="0"/>
              <a:t>Discuss the purpose of hammers, mallets, and pliers</a:t>
            </a:r>
            <a:r>
              <a:rPr lang="en-US" dirty="0" smtClean="0"/>
              <a:t>.</a:t>
            </a:r>
          </a:p>
          <a:p>
            <a:pPr marL="0" indent="0">
              <a:buNone/>
            </a:pPr>
            <a:r>
              <a:rPr lang="en-US" b="1" dirty="0" smtClean="0">
                <a:solidFill>
                  <a:schemeClr val="accent2"/>
                </a:solidFill>
              </a:rPr>
              <a:t>9.4</a:t>
            </a:r>
            <a:r>
              <a:rPr lang="en-US" dirty="0" smtClean="0"/>
              <a:t> </a:t>
            </a:r>
            <a:r>
              <a:rPr lang="en-US" dirty="0"/>
              <a:t>Explain the characteristics of cutters, punches, chisels, </a:t>
            </a:r>
            <a:r>
              <a:rPr lang="en-US" dirty="0" smtClean="0"/>
              <a:t>removers, and </a:t>
            </a:r>
            <a:r>
              <a:rPr lang="en-US" dirty="0"/>
              <a:t>hacksaws.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9.13 Using a torque wench to tighten connecting rod nuts on an engine</a:t>
            </a:r>
            <a:endParaRPr lang="en-US" sz="2800" dirty="0">
              <a:latin typeface="+mj-lt"/>
            </a:endParaRPr>
          </a:p>
        </p:txBody>
      </p:sp>
      <p:pic>
        <p:nvPicPr>
          <p:cNvPr id="4" name="Picture 2" descr="Photo of a torque wrench used to tighten the connecting rod nuts on an en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253" y="2043854"/>
            <a:ext cx="535749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9.14 A beam-type torque wrench that displays the torque reading on the face of the dial. The beam display is read as the beam deflects, which is in proportion to the amount of torque applied to the fastener</a:t>
            </a:r>
            <a:endParaRPr lang="en-US" sz="2000" dirty="0"/>
          </a:p>
        </p:txBody>
      </p:sp>
      <p:pic>
        <p:nvPicPr>
          <p:cNvPr id="3" name="Picture 2" descr="Photo of a beam-type torque wrench that has a scale and pointer connected to the beam of the wren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911298"/>
            <a:ext cx="8382000" cy="2937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18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843088"/>
            <a:ext cx="5934075"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9.15 Torque wrench calibration checker</a:t>
            </a:r>
            <a:endParaRPr lang="en-US" sz="2800" dirty="0"/>
          </a:p>
        </p:txBody>
      </p:sp>
      <p:pic>
        <p:nvPicPr>
          <p:cNvPr id="3" name="Picture 2" descr="Photo of a Honda torque wrench calibration checker that has a dial graduated in pounds on the top and a drive adapter at the bottom over which the torque wrench to be calibrated is inser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3425800" cy="4567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3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066925"/>
            <a:ext cx="585787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What are the standard automotive drive sizes for sockets?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707886"/>
          </a:xfrm>
          <a:prstGeom prst="rect">
            <a:avLst/>
          </a:prstGeom>
        </p:spPr>
        <p:txBody>
          <a:bodyPr wrap="square">
            <a:spAutoFit/>
          </a:bodyPr>
          <a:lstStyle/>
          <a:p>
            <a:r>
              <a:rPr lang="en-US" sz="4000" dirty="0" smtClean="0">
                <a:solidFill>
                  <a:srgbClr val="000000"/>
                </a:solidFill>
              </a:rPr>
              <a:t>1/4 , 3/8 , 1/2 .</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SCREWDRIVERS</a:t>
            </a:r>
            <a:endParaRPr lang="en-US" dirty="0">
              <a:latin typeface="+mj-lt"/>
            </a:endParaRPr>
          </a:p>
        </p:txBody>
      </p:sp>
      <p:sp>
        <p:nvSpPr>
          <p:cNvPr id="28675" name="Content Placeholder 2"/>
          <p:cNvSpPr>
            <a:spLocks noGrp="1"/>
          </p:cNvSpPr>
          <p:nvPr>
            <p:ph idx="1"/>
          </p:nvPr>
        </p:nvSpPr>
        <p:spPr/>
        <p:txBody>
          <a:bodyPr/>
          <a:lstStyle/>
          <a:p>
            <a:r>
              <a:rPr lang="en-US" dirty="0" smtClean="0"/>
              <a:t>Used to remove and install many types of small fasteners.</a:t>
            </a:r>
          </a:p>
          <a:p>
            <a:r>
              <a:rPr lang="en-US" dirty="0" smtClean="0"/>
              <a:t>Types of screwdrivers:</a:t>
            </a:r>
          </a:p>
          <a:p>
            <a:pPr lvl="1"/>
            <a:r>
              <a:rPr lang="en-US" dirty="0" smtClean="0"/>
              <a:t>Flat tip (straight blade)</a:t>
            </a:r>
          </a:p>
          <a:p>
            <a:pPr lvl="1"/>
            <a:r>
              <a:rPr lang="en-US" dirty="0" smtClean="0"/>
              <a:t>Phillips</a:t>
            </a:r>
          </a:p>
          <a:p>
            <a:pPr lvl="1"/>
            <a:r>
              <a:rPr lang="en-US" dirty="0" smtClean="0"/>
              <a:t>Offset</a:t>
            </a:r>
          </a:p>
          <a:p>
            <a:pPr lvl="1"/>
            <a:r>
              <a:rPr lang="en-US" dirty="0" err="1" smtClean="0"/>
              <a:t>Torx</a:t>
            </a:r>
            <a:endParaRPr lang="en-US" dirty="0" smtClean="0"/>
          </a:p>
          <a:p>
            <a:pPr lvl="1"/>
            <a:r>
              <a:rPr lang="en-US" dirty="0" smtClean="0"/>
              <a:t>Impact</a:t>
            </a:r>
          </a:p>
          <a:p>
            <a:pPr lvl="1"/>
            <a:endParaRPr lang="en-US" dirty="0" smtClean="0"/>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US" sz="2400" dirty="0">
                <a:latin typeface="Arial (Headings)"/>
              </a:rPr>
              <a:t>Figure 9.17 A flat-tip (straight blade) screwdriver. The width of the blade should match the width of the slot in the fastener being loosened or tightened</a:t>
            </a:r>
            <a:endParaRPr lang="en-US" sz="2400" dirty="0">
              <a:latin typeface="+mj-lt"/>
            </a:endParaRPr>
          </a:p>
        </p:txBody>
      </p:sp>
      <p:pic>
        <p:nvPicPr>
          <p:cNvPr id="4" name="Picture 2" descr="Figure of a flat-tip (straight blade) screwdriver that has a handle and a shaft that ends in a flat tip. The length of tip is labeled as blade wid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136" y="2187781"/>
            <a:ext cx="5947728"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9.18 Two stubby screwdrivers that are used to access screws that have limited space above. A straight blade is on top and a #2 Phillips screwdriver is on the bottom</a:t>
            </a:r>
            <a:endParaRPr lang="en-US" dirty="0"/>
          </a:p>
        </p:txBody>
      </p:sp>
      <p:pic>
        <p:nvPicPr>
          <p:cNvPr id="3" name="Picture 2" descr="Photo of a flat-tip and Phillips stubby screwdriver. The screwdrivers have a very small shank and a large handle for use in limited spa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971" y="2230116"/>
            <a:ext cx="5794058"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94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9.5</a:t>
            </a:r>
            <a:r>
              <a:rPr lang="en-US" dirty="0" smtClean="0"/>
              <a:t> </a:t>
            </a:r>
            <a:r>
              <a:rPr lang="en-US" dirty="0"/>
              <a:t>List the basic tools a service technician should possess</a:t>
            </a:r>
            <a:r>
              <a:rPr lang="en-US" dirty="0" smtClean="0"/>
              <a:t>.</a:t>
            </a:r>
          </a:p>
          <a:p>
            <a:pPr marL="0" indent="0">
              <a:buNone/>
            </a:pPr>
            <a:r>
              <a:rPr lang="en-US" b="1" dirty="0" smtClean="0">
                <a:solidFill>
                  <a:srgbClr val="005A70"/>
                </a:solidFill>
              </a:rPr>
              <a:t>9.6</a:t>
            </a:r>
            <a:r>
              <a:rPr lang="en-US" dirty="0" smtClean="0"/>
              <a:t> </a:t>
            </a:r>
            <a:r>
              <a:rPr lang="en-US" dirty="0"/>
              <a:t>Describe the purpose of specialty tools such as </a:t>
            </a:r>
            <a:r>
              <a:rPr lang="en-US" dirty="0" smtClean="0"/>
              <a:t>seal </a:t>
            </a:r>
            <a:r>
              <a:rPr lang="en-US" dirty="0"/>
              <a:t>pullers, </a:t>
            </a:r>
            <a:r>
              <a:rPr lang="en-US" dirty="0" smtClean="0"/>
              <a:t>seal drivers</a:t>
            </a:r>
            <a:r>
              <a:rPr lang="en-US" dirty="0"/>
              <a:t>, and electrical hand tools</a:t>
            </a:r>
            <a:r>
              <a:rPr lang="en-US" dirty="0" smtClean="0"/>
              <a:t>.</a:t>
            </a:r>
          </a:p>
          <a:p>
            <a:pPr marL="0" indent="0">
              <a:buNone/>
            </a:pPr>
            <a:r>
              <a:rPr lang="en-US" b="1" dirty="0" smtClean="0">
                <a:solidFill>
                  <a:schemeClr val="accent2"/>
                </a:solidFill>
              </a:rPr>
              <a:t>9.7</a:t>
            </a:r>
            <a:r>
              <a:rPr lang="en-US" dirty="0" smtClean="0"/>
              <a:t>  </a:t>
            </a:r>
            <a:r>
              <a:rPr lang="en-US" dirty="0"/>
              <a:t>Discuss the safety tips for using hand tools and hand </a:t>
            </a:r>
            <a:r>
              <a:rPr lang="en-US" dirty="0" smtClean="0"/>
              <a:t>tool maintenance</a:t>
            </a:r>
            <a:r>
              <a:rPr lang="en-US" dirty="0"/>
              <a:t>.</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Headings)"/>
              </a:rPr>
              <a:t>Figure 9.19 A </a:t>
            </a:r>
            <a:r>
              <a:rPr lang="en-US" sz="3200" dirty="0" err="1">
                <a:latin typeface="Arial (Headings)"/>
              </a:rPr>
              <a:t>Torx</a:t>
            </a:r>
            <a:r>
              <a:rPr lang="en-US" sz="3200" dirty="0">
                <a:latin typeface="Arial (Headings)"/>
              </a:rPr>
              <a:t> bit and fastener</a:t>
            </a:r>
            <a:endParaRPr lang="en-US" sz="3200" dirty="0"/>
          </a:p>
        </p:txBody>
      </p:sp>
      <p:pic>
        <p:nvPicPr>
          <p:cNvPr id="3" name="Picture 2" descr="Figure of a Torx bit and fastener. Torx fastener has a six-pointed star-shaped slot on its head and the Torx bit has a similar six-pointed star-shaped tip that fits over the faste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3280" y="1639502"/>
            <a:ext cx="529585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9.20 An impact screwdriver used to remove slotted or Phillips head fasteners that cannot be broken loose using a standard screwdriver</a:t>
            </a:r>
            <a:endParaRPr lang="en-US" dirty="0"/>
          </a:p>
        </p:txBody>
      </p:sp>
      <p:pic>
        <p:nvPicPr>
          <p:cNvPr id="3" name="Picture 2" descr="Photo of an impact screwdriver that has a larger outer sleeve on the top where the hammer strikes and a Phillips head on the other end on a small sh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071" y="2247050"/>
            <a:ext cx="4955858"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120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Which type of screwdriver requires the use of a hammer or</a:t>
            </a:r>
          </a:p>
          <a:p>
            <a:r>
              <a:rPr lang="en-US" sz="4000" dirty="0"/>
              <a:t>mallet?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An impact screwdriver.</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smtClean="0">
                <a:latin typeface="+mj-lt"/>
              </a:rPr>
              <a:t>HAMMERS AND MALLETS</a:t>
            </a:r>
            <a:endParaRPr lang="en-US" dirty="0">
              <a:latin typeface="+mj-lt"/>
            </a:endParaRPr>
          </a:p>
        </p:txBody>
      </p:sp>
      <p:sp>
        <p:nvSpPr>
          <p:cNvPr id="28675" name="Content Placeholder 2"/>
          <p:cNvSpPr>
            <a:spLocks noGrp="1"/>
          </p:cNvSpPr>
          <p:nvPr>
            <p:ph idx="1"/>
          </p:nvPr>
        </p:nvSpPr>
        <p:spPr>
          <a:xfrm>
            <a:off x="457200" y="1600200"/>
            <a:ext cx="7924800" cy="4525963"/>
          </a:xfrm>
        </p:spPr>
        <p:txBody>
          <a:bodyPr/>
          <a:lstStyle/>
          <a:p>
            <a:r>
              <a:rPr lang="en-US" dirty="0" smtClean="0"/>
              <a:t>Used </a:t>
            </a:r>
            <a:r>
              <a:rPr lang="en-US" dirty="0"/>
              <a:t>to force </a:t>
            </a:r>
            <a:r>
              <a:rPr lang="en-US" dirty="0" smtClean="0"/>
              <a:t>objects together </a:t>
            </a:r>
            <a:r>
              <a:rPr lang="en-US" dirty="0"/>
              <a:t>or apart</a:t>
            </a:r>
            <a:r>
              <a:rPr lang="en-US" dirty="0" smtClean="0"/>
              <a:t>.</a:t>
            </a:r>
          </a:p>
          <a:p>
            <a:r>
              <a:rPr lang="en-US" dirty="0" smtClean="0"/>
              <a:t>Sized </a:t>
            </a:r>
            <a:r>
              <a:rPr lang="en-US" dirty="0"/>
              <a:t>by the weight of the head of </a:t>
            </a:r>
            <a:r>
              <a:rPr lang="en-US" dirty="0" smtClean="0"/>
              <a:t>the hammer </a:t>
            </a:r>
            <a:r>
              <a:rPr lang="en-US" dirty="0"/>
              <a:t>and the length of the handle</a:t>
            </a:r>
            <a:r>
              <a:rPr lang="en-US" dirty="0" smtClean="0"/>
              <a:t>.</a:t>
            </a:r>
          </a:p>
          <a:p>
            <a:r>
              <a:rPr lang="en-US" dirty="0" smtClean="0"/>
              <a:t>Should be cleaned after use.</a:t>
            </a:r>
          </a:p>
          <a:p>
            <a:r>
              <a:rPr lang="en-US" dirty="0" smtClean="0"/>
              <a:t>Should not be exposed to extreme conditions</a:t>
            </a:r>
          </a:p>
          <a:p>
            <a:r>
              <a:rPr lang="en-US" dirty="0" smtClean="0"/>
              <a:t>Follow manufacturers recommended practices and procedures. </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Arial (Headings)"/>
              </a:rPr>
              <a:t>Figure 9.21 A typical ball-peen hammer</a:t>
            </a:r>
            <a:endParaRPr lang="en-US" sz="3200" dirty="0"/>
          </a:p>
        </p:txBody>
      </p:sp>
      <p:pic>
        <p:nvPicPr>
          <p:cNvPr id="3" name="Picture 2" descr="Photo of a typical ball-peen hammer that has a hammer head attached to a wooden handle. The head is hemispherical on one end and flat on the other end. The flat head is used to strike a compon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78580"/>
            <a:ext cx="7620000" cy="251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557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9.22 A rubber mallet is used to deliver a force to an object without harming the surface</a:t>
            </a:r>
            <a:endParaRPr lang="en-US" sz="2800" dirty="0"/>
          </a:p>
        </p:txBody>
      </p:sp>
      <p:pic>
        <p:nvPicPr>
          <p:cNvPr id="3" name="Picture 2" descr="Photo of a rubber mallet that has a large, cylindrical rubber head attached to a wooden h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76512"/>
            <a:ext cx="7620000" cy="249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868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9.23 A dead-blow hammer that was left outside in freezing weather. The plastic covering was damaged, which destroyed this hammer. The lead shot is encased in the metal housing and then covered</a:t>
            </a:r>
            <a:endParaRPr lang="en-US" dirty="0"/>
          </a:p>
        </p:txBody>
      </p:sp>
      <p:pic>
        <p:nvPicPr>
          <p:cNvPr id="3" name="Picture 2" descr="A photo shows the broken head of dead-blow hammer. The plastic cover of the head is wide open, exposing the metal housing filled with lead 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886" y="2280918"/>
            <a:ext cx="563864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14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PLIERS</a:t>
            </a:r>
            <a:endParaRPr lang="en-US" dirty="0">
              <a:latin typeface="+mj-lt"/>
            </a:endParaRPr>
          </a:p>
        </p:txBody>
      </p:sp>
      <p:sp>
        <p:nvSpPr>
          <p:cNvPr id="28675" name="Content Placeholder 2"/>
          <p:cNvSpPr>
            <a:spLocks noGrp="1"/>
          </p:cNvSpPr>
          <p:nvPr>
            <p:ph idx="1"/>
          </p:nvPr>
        </p:nvSpPr>
        <p:spPr>
          <a:xfrm>
            <a:off x="76200" y="1524000"/>
            <a:ext cx="8382000" cy="4525963"/>
          </a:xfrm>
        </p:spPr>
        <p:txBody>
          <a:bodyPr/>
          <a:lstStyle/>
          <a:p>
            <a:r>
              <a:rPr lang="en-US" sz="2600" dirty="0"/>
              <a:t>Pliers are capable of holding, </a:t>
            </a:r>
            <a:r>
              <a:rPr lang="en-US" sz="2600" dirty="0" smtClean="0"/>
              <a:t>twisting, bending</a:t>
            </a:r>
            <a:r>
              <a:rPr lang="en-US" sz="2600" dirty="0"/>
              <a:t>, and cutting objects and are an extremely </a:t>
            </a:r>
            <a:r>
              <a:rPr lang="en-US" sz="2600" dirty="0" smtClean="0"/>
              <a:t>useful classification </a:t>
            </a:r>
            <a:r>
              <a:rPr lang="en-US" sz="2600" dirty="0"/>
              <a:t>of tools</a:t>
            </a:r>
            <a:r>
              <a:rPr lang="en-US" sz="2600" dirty="0" smtClean="0"/>
              <a:t>.</a:t>
            </a:r>
          </a:p>
          <a:p>
            <a:r>
              <a:rPr lang="en-US" sz="2600" dirty="0" smtClean="0"/>
              <a:t>Types of pliers</a:t>
            </a:r>
          </a:p>
          <a:p>
            <a:pPr lvl="1"/>
            <a:r>
              <a:rPr lang="en-US" sz="2200" dirty="0" smtClean="0"/>
              <a:t>Slip joint</a:t>
            </a:r>
          </a:p>
          <a:p>
            <a:pPr lvl="1"/>
            <a:r>
              <a:rPr lang="en-US" sz="2200" dirty="0" smtClean="0"/>
              <a:t>Multi-groove adjustable</a:t>
            </a:r>
          </a:p>
          <a:p>
            <a:pPr lvl="1"/>
            <a:r>
              <a:rPr lang="en-US" sz="2200" dirty="0" smtClean="0"/>
              <a:t>Lineman’s</a:t>
            </a:r>
          </a:p>
          <a:p>
            <a:pPr lvl="1"/>
            <a:r>
              <a:rPr lang="en-US" sz="2200" dirty="0" smtClean="0"/>
              <a:t>Diagonal</a:t>
            </a:r>
          </a:p>
          <a:p>
            <a:pPr lvl="1"/>
            <a:r>
              <a:rPr lang="en-US" sz="2200" dirty="0" smtClean="0"/>
              <a:t>Needle-nose</a:t>
            </a:r>
          </a:p>
          <a:p>
            <a:pPr lvl="1"/>
            <a:r>
              <a:rPr lang="en-US" sz="2200" dirty="0" smtClean="0"/>
              <a:t>Locking</a:t>
            </a:r>
          </a:p>
          <a:p>
            <a:pPr lvl="1"/>
            <a:r>
              <a:rPr lang="en-US" sz="2200" dirty="0" smtClean="0"/>
              <a:t>Snap-ring</a:t>
            </a:r>
          </a:p>
          <a:p>
            <a:pPr lvl="1"/>
            <a:endParaRPr lang="en-US" dirty="0" smtClean="0"/>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smtClean="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9.24 Typical slip-joint pliers, which are also common household pliers. The slip joint allows the jaws to be opened to two different settings</a:t>
            </a:r>
            <a:endParaRPr lang="en-US" dirty="0">
              <a:latin typeface="+mj-lt"/>
            </a:endParaRPr>
          </a:p>
        </p:txBody>
      </p:sp>
      <p:pic>
        <p:nvPicPr>
          <p:cNvPr id="6" name="Picture 2" descr="Figure of a small and large slip-joint plier. The slip-joint plier has two jaws connected at a pivot point that can be moved to increase the size of the j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064" y="2272451"/>
            <a:ext cx="5572284"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WRENCHES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sz="2400" dirty="0" smtClean="0"/>
              <a:t>Most common hand tool used by service technicians.</a:t>
            </a:r>
          </a:p>
          <a:p>
            <a:r>
              <a:rPr lang="en-US" sz="2400" dirty="0" smtClean="0"/>
              <a:t>Many types of wrenches:</a:t>
            </a:r>
          </a:p>
          <a:p>
            <a:pPr lvl="1"/>
            <a:r>
              <a:rPr lang="en-US" dirty="0" smtClean="0"/>
              <a:t>Open-end wrench</a:t>
            </a:r>
          </a:p>
          <a:p>
            <a:pPr lvl="1"/>
            <a:r>
              <a:rPr lang="en-US" dirty="0" smtClean="0"/>
              <a:t>Box-end wrench</a:t>
            </a:r>
          </a:p>
          <a:p>
            <a:pPr lvl="1"/>
            <a:r>
              <a:rPr lang="en-US" dirty="0" smtClean="0"/>
              <a:t>Combination wrench</a:t>
            </a:r>
          </a:p>
          <a:p>
            <a:pPr lvl="1"/>
            <a:r>
              <a:rPr lang="en-US" dirty="0" smtClean="0"/>
              <a:t>Adjustable wrench</a:t>
            </a:r>
          </a:p>
          <a:p>
            <a:pPr lvl="1"/>
            <a:r>
              <a:rPr lang="en-US" dirty="0" smtClean="0"/>
              <a:t>Line wrench</a:t>
            </a:r>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9.25 </a:t>
            </a:r>
            <a:r>
              <a:rPr lang="en-US" sz="2400" dirty="0" err="1">
                <a:latin typeface="Arial (Headings)"/>
              </a:rPr>
              <a:t>Multigroove</a:t>
            </a:r>
            <a:r>
              <a:rPr lang="en-US" sz="2400" dirty="0">
                <a:latin typeface="Arial (Headings)"/>
              </a:rPr>
              <a:t> adjustable pliers are known by many names, including the trade name Channel Locks</a:t>
            </a:r>
            <a:endParaRPr lang="en-US" dirty="0"/>
          </a:p>
        </p:txBody>
      </p:sp>
      <p:pic>
        <p:nvPicPr>
          <p:cNvPr id="3" name="Picture 2" descr="A figure shows a multi-groove adjustable plier with the two jaws pivoted on a groove. The lower jaw of the plier can be slid along the groove section under the upper jaw to adjust the size range of the j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6185" y="2289390"/>
            <a:ext cx="6691630"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80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9.26 A linesman’s pliers are very useful because they can help perform many automotive service jobs</a:t>
            </a:r>
            <a:endParaRPr lang="en-US" sz="2800" dirty="0"/>
          </a:p>
        </p:txBody>
      </p:sp>
      <p:pic>
        <p:nvPicPr>
          <p:cNvPr id="3" name="Picture 2" descr="The linesman’s plier has two pivoted jaws connected to the handle. The plier head has the following parts from top to bottom:&#10;• A flat grip with flat surfaces&#10;• An oval-shaped pipe grip&#10;• Sharp side cutters&#10;• Circular joint cutters&#10;The figure shows the pipe grip of the plier used to cut a soft wire and the flat grip used to remove the cotter pin from a castle n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002" y="1452049"/>
            <a:ext cx="5573996"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19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9.27 Diagonal-cut pliers are another common tool that has many names</a:t>
            </a:r>
            <a:endParaRPr lang="en-US" sz="2800" dirty="0"/>
          </a:p>
        </p:txBody>
      </p:sp>
      <p:pic>
        <p:nvPicPr>
          <p:cNvPr id="3" name="Picture 2" descr="A figure illustrates the use of a diagonal-cut plier with jaws riveted at an angle. The plier is used to cut a wire very close to a terminal and also used to pull in the cotter pin of a castle nut and spread the cotter p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011" y="1893485"/>
            <a:ext cx="5923979"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4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9.28 Needle-nose pliers are used where there is limited access to a wire or pin that needs to be installed or removed</a:t>
            </a:r>
            <a:endParaRPr lang="en-US" dirty="0"/>
          </a:p>
        </p:txBody>
      </p:sp>
      <p:pic>
        <p:nvPicPr>
          <p:cNvPr id="3" name="Picture 2" descr="Figure of a needle-nose plier that has a long, pointed nose with a sharp t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74924"/>
            <a:ext cx="7620000" cy="3638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35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9.29 Locking pliers are best known by their trade name Vise-Grip</a:t>
            </a:r>
            <a:r>
              <a:rPr lang="en-IN" sz="2400" b="0" baseline="30000" dirty="0"/>
              <a:t>®</a:t>
            </a:r>
            <a:endParaRPr lang="en-US" dirty="0"/>
          </a:p>
        </p:txBody>
      </p:sp>
      <p:pic>
        <p:nvPicPr>
          <p:cNvPr id="3" name="Picture 2" descr="Figure of a locking plier that includes a bolt at the base on one handle to adjust the spacing of the jaws and a release lever on the other h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74932"/>
            <a:ext cx="8382000" cy="2380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52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9.30 Snap-ring pliers are also called lock-ring pliers and are designed to remove internal and external snap rings (lock rings)</a:t>
            </a:r>
            <a:endParaRPr lang="en-US" dirty="0"/>
          </a:p>
        </p:txBody>
      </p:sp>
      <p:pic>
        <p:nvPicPr>
          <p:cNvPr id="3" name="Picture 2" descr="The figure on top shows a snap-ring plier used to remove an internal snap ring fitted inside a bore and the figure on bottom shows a snap-ring plier used to remove an external snap ring fitted over a sha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976" y="1477450"/>
            <a:ext cx="3188460"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7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9.31 Files come in many different shapes and sizes. Never use a file without a handle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1601788"/>
            <a:ext cx="7596187"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78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9.32 Tin snips are used to cut thin sheets of metal or carpet</a:t>
            </a:r>
            <a:endParaRPr lang="en-US" dirty="0"/>
          </a:p>
        </p:txBody>
      </p:sp>
      <p:pic>
        <p:nvPicPr>
          <p:cNvPr id="3" name="Picture 2" descr="A figure shows two different types of tin snips. A straight cut tin snip has straight blades joined at a pivot point and the blades of an offset right-hand aviation snip are curved to the left so that the material cut will be coming off the right 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412" y="1783412"/>
            <a:ext cx="6623177"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2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9.33 A utility knife uses replaceable blades and is used to cut carpet and other materials</a:t>
            </a:r>
            <a:endParaRPr lang="en-US" dirty="0"/>
          </a:p>
        </p:txBody>
      </p:sp>
      <p:pic>
        <p:nvPicPr>
          <p:cNvPr id="3" name="Picture 2" descr="A figure shows a utility knife that has a retractable blade inside a ca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613" y="2204715"/>
            <a:ext cx="569277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97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a:t>
            </a:r>
            <a:r>
              <a:rPr lang="en-US" dirty="0" smtClean="0">
                <a:latin typeface="+mj-lt"/>
              </a:rPr>
              <a:t>PUNCHES AND CHISELS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Punch: A </a:t>
            </a:r>
            <a:r>
              <a:rPr lang="en-US" dirty="0"/>
              <a:t>small diameter steel </a:t>
            </a:r>
            <a:r>
              <a:rPr lang="en-US" dirty="0" smtClean="0"/>
              <a:t>rod that </a:t>
            </a:r>
            <a:r>
              <a:rPr lang="en-US" dirty="0"/>
              <a:t>is used to drive </a:t>
            </a:r>
            <a:r>
              <a:rPr lang="en-US" dirty="0" smtClean="0"/>
              <a:t>a pin </a:t>
            </a:r>
            <a:r>
              <a:rPr lang="en-US" dirty="0"/>
              <a:t>out that is used to retain </a:t>
            </a:r>
            <a:r>
              <a:rPr lang="en-US" dirty="0" smtClean="0"/>
              <a:t>two components.</a:t>
            </a:r>
          </a:p>
          <a:p>
            <a:r>
              <a:rPr lang="en-US" dirty="0" smtClean="0"/>
              <a:t>Chisel: A straight</a:t>
            </a:r>
            <a:r>
              <a:rPr lang="en-US" dirty="0"/>
              <a:t>, sharp cutting end that is </a:t>
            </a:r>
            <a:r>
              <a:rPr lang="en-US" dirty="0" smtClean="0"/>
              <a:t>used for </a:t>
            </a:r>
            <a:r>
              <a:rPr lang="en-US" dirty="0"/>
              <a:t>cutting off rivets or to separate two pieces of an assembly</a:t>
            </a:r>
            <a:r>
              <a:rPr lang="en-US" dirty="0" smtClean="0"/>
              <a:t>.</a:t>
            </a:r>
          </a:p>
          <a:p>
            <a:r>
              <a:rPr lang="en-US" dirty="0" smtClean="0"/>
              <a:t>Always </a:t>
            </a:r>
            <a:r>
              <a:rPr lang="en-US" dirty="0"/>
              <a:t>wear eye </a:t>
            </a:r>
            <a:r>
              <a:rPr lang="en-US" dirty="0" smtClean="0"/>
              <a:t>protection when </a:t>
            </a:r>
            <a:r>
              <a:rPr lang="en-US" dirty="0"/>
              <a:t>using a punch or a chisel</a:t>
            </a:r>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9.1 A forged wrench after it has been forged but before the flashing, extra material around the wrench, has been removed</a:t>
            </a:r>
            <a:endParaRPr lang="en-US" sz="2800" dirty="0"/>
          </a:p>
        </p:txBody>
      </p:sp>
      <p:pic>
        <p:nvPicPr>
          <p:cNvPr id="5" name="Picture 2" descr="Photo of a forged wrench in a die with extra material around the wrench that needs to be remov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0194"/>
            <a:ext cx="8382000" cy="3104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9.34 A punch used to drive pins from assembled components. This type of punch is also called a pin punch</a:t>
            </a:r>
            <a:endParaRPr lang="en-US" dirty="0"/>
          </a:p>
        </p:txBody>
      </p:sp>
      <p:pic>
        <p:nvPicPr>
          <p:cNvPr id="3" name="Picture 2" descr="A figure shows a technician using a punch to drive out a pin from a component. The punch has a sharp tip on one end and a blunt butt end on the other, which is struck by a hamm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233" y="1842674"/>
            <a:ext cx="1991947"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353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9.35 Warning stamped in the side of a punch warning that goggles should be worn when using this tool. Always follow safety warnings</a:t>
            </a:r>
            <a:endParaRPr lang="en-US" dirty="0"/>
          </a:p>
        </p:txBody>
      </p:sp>
      <p:pic>
        <p:nvPicPr>
          <p:cNvPr id="3" name="Picture 2" descr="Photo of a warning stamped on the side of a punch that reads: wear safety gog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05095"/>
            <a:ext cx="7620000" cy="334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1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9.36 Use a grinder or a file to remove the mushroom material on the end of a punch or chisel</a:t>
            </a:r>
            <a:endParaRPr lang="en-US" dirty="0"/>
          </a:p>
        </p:txBody>
      </p:sp>
      <p:pic>
        <p:nvPicPr>
          <p:cNvPr id="3" name="Picture 2" descr="Two figures illustrate the right and wrong use of punches. The figure on left is labeled right and has a punch with a chamfered top. The figure on the right is labeled wring and has a punch with mushroom head on the 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263" y="2260603"/>
            <a:ext cx="6211887"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13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REMOVERS</a:t>
            </a:r>
            <a:endParaRPr lang="en-US" dirty="0">
              <a:latin typeface="+mj-lt"/>
            </a:endParaRPr>
          </a:p>
        </p:txBody>
      </p:sp>
      <p:sp>
        <p:nvSpPr>
          <p:cNvPr id="28675" name="Content Placeholder 2"/>
          <p:cNvSpPr>
            <a:spLocks noGrp="1"/>
          </p:cNvSpPr>
          <p:nvPr>
            <p:ph idx="1"/>
          </p:nvPr>
        </p:nvSpPr>
        <p:spPr>
          <a:xfrm>
            <a:off x="76200" y="1524000"/>
            <a:ext cx="8229600" cy="4525963"/>
          </a:xfrm>
        </p:spPr>
        <p:txBody>
          <a:bodyPr/>
          <a:lstStyle/>
          <a:p>
            <a:r>
              <a:rPr lang="en-US" dirty="0" smtClean="0"/>
              <a:t>Tools </a:t>
            </a:r>
            <a:r>
              <a:rPr lang="en-US" dirty="0"/>
              <a:t>used to remove damaged fasteners</a:t>
            </a:r>
            <a:r>
              <a:rPr lang="en-US" dirty="0" smtClean="0"/>
              <a:t>.</a:t>
            </a:r>
          </a:p>
          <a:p>
            <a:r>
              <a:rPr lang="en-US" dirty="0" smtClean="0"/>
              <a:t>Not </a:t>
            </a:r>
            <a:r>
              <a:rPr lang="en-US" dirty="0"/>
              <a:t>normally needed during routine </a:t>
            </a:r>
            <a:r>
              <a:rPr lang="en-US" dirty="0" smtClean="0"/>
              <a:t>service.</a:t>
            </a:r>
          </a:p>
          <a:p>
            <a:r>
              <a:rPr lang="en-US" dirty="0" smtClean="0"/>
              <a:t>Classified as:</a:t>
            </a:r>
          </a:p>
          <a:p>
            <a:pPr lvl="1"/>
            <a:r>
              <a:rPr lang="en-US" dirty="0" smtClean="0"/>
              <a:t>Stud Removers</a:t>
            </a:r>
          </a:p>
          <a:p>
            <a:pPr lvl="1"/>
            <a:r>
              <a:rPr lang="en-US" dirty="0" smtClean="0"/>
              <a:t>Nut splitters</a:t>
            </a:r>
          </a:p>
          <a:p>
            <a:pPr lvl="1"/>
            <a:r>
              <a:rPr lang="en-US" dirty="0" smtClean="0"/>
              <a:t>Screw extractors</a:t>
            </a:r>
            <a:endParaRPr lang="en-US" dirty="0"/>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Arial (Headings)"/>
              </a:rPr>
              <a:t>Figure 9.37 A stud remover uses an offset serrated wheel to grasp the stud so it will be rotated when a ratchet or breaker bar is used to rotate the assembly</a:t>
            </a:r>
            <a:endParaRPr lang="en-US" dirty="0">
              <a:latin typeface="+mj-lt"/>
            </a:endParaRPr>
          </a:p>
        </p:txBody>
      </p:sp>
      <p:pic>
        <p:nvPicPr>
          <p:cNvPr id="4" name="Picture 2" descr="Figure of a stud remover that has a slot for stud at the top, an offset serrated wheel at the bottom, and a slot for ratchet or breaker 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7622" y="1927351"/>
            <a:ext cx="3768757"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9.38 A nut splitter is used to split a nut that cannot be removed. After the nut has been split, a chisel is then used to remove the nut</a:t>
            </a:r>
            <a:endParaRPr lang="en-US" dirty="0"/>
          </a:p>
        </p:txBody>
      </p:sp>
      <p:pic>
        <p:nvPicPr>
          <p:cNvPr id="3" name="Picture 2" descr="Figure of a nut splitter with a circular frame that houses a sharp, conical cutter and a forcing screw rotated by a screw head. A nut is placed between the cutter and the forcing screw and the screw head pushes the nut against the cu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8652" y="2263982"/>
            <a:ext cx="6585109"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123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9.39 A set of bolt extractors, commonly called easy outs</a:t>
            </a:r>
            <a:endParaRPr lang="en-US" dirty="0"/>
          </a:p>
        </p:txBody>
      </p:sp>
      <p:pic>
        <p:nvPicPr>
          <p:cNvPr id="3" name="Picture 2" descr="A photo shows the different sizes of bolt extractors that have spiral flutes on a sha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33565"/>
            <a:ext cx="6752686" cy="472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98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238" y="1905000"/>
            <a:ext cx="62103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928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9.40 Removing plugs or bolts is easier if the plug is first heated to a cherry red color, using a torch, and then applying wax. During cooling, the wax flows in between the threads, making it easier to remove</a:t>
            </a:r>
            <a:endParaRPr lang="en-US" sz="2000" dirty="0"/>
          </a:p>
        </p:txBody>
      </p:sp>
      <p:pic>
        <p:nvPicPr>
          <p:cNvPr id="3" name="Picture 2" descr="A photo shows a technician applying wax to a hot plug and as a result the wax me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253" y="2289385"/>
            <a:ext cx="5357495"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8498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9.41 A typical hacksaw that is used to cut metal. If cutting sheet metal or thin objects, a blade with more teeth should be used</a:t>
            </a:r>
            <a:endParaRPr lang="en-US" dirty="0"/>
          </a:p>
        </p:txBody>
      </p:sp>
      <p:pic>
        <p:nvPicPr>
          <p:cNvPr id="3" name="Picture 2" descr="A figure shows a hacksaw with a C-shaped frame that holds a replaceable blade and a handle that is attached to the right of the fr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52738"/>
            <a:ext cx="762000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01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9.2 A typical open-end wrench. The size is different on each end and notice that the head is angled 15 degrees at  each end</a:t>
            </a:r>
            <a:endParaRPr lang="en-US"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81288"/>
            <a:ext cx="8382000" cy="150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71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BASIC HAND TOOL SET</a:t>
            </a:r>
            <a:endParaRPr lang="en-US" dirty="0">
              <a:latin typeface="+mj-lt"/>
            </a:endParaRPr>
          </a:p>
        </p:txBody>
      </p:sp>
      <p:sp>
        <p:nvSpPr>
          <p:cNvPr id="28675" name="Content Placeholder 2"/>
          <p:cNvSpPr>
            <a:spLocks noGrp="1"/>
          </p:cNvSpPr>
          <p:nvPr>
            <p:ph idx="1"/>
          </p:nvPr>
        </p:nvSpPr>
        <p:spPr/>
        <p:txBody>
          <a:bodyPr/>
          <a:lstStyle/>
          <a:p>
            <a:r>
              <a:rPr lang="en-US" dirty="0" smtClean="0"/>
              <a:t>Includes </a:t>
            </a:r>
            <a:r>
              <a:rPr lang="en-US" dirty="0"/>
              <a:t>Hand tools are used to turn fasteners (bolts, nuts, and screws</a:t>
            </a:r>
            <a:r>
              <a:rPr lang="en-US" dirty="0" smtClean="0"/>
              <a:t>).</a:t>
            </a:r>
          </a:p>
          <a:p>
            <a:r>
              <a:rPr lang="en-US" dirty="0" smtClean="0"/>
              <a:t>Specialty tools are not included.</a:t>
            </a:r>
          </a:p>
          <a:p>
            <a:r>
              <a:rPr lang="en-US" dirty="0" smtClean="0"/>
              <a:t>Different requirements for a beginning technician than a master technician.</a:t>
            </a:r>
          </a:p>
          <a:p>
            <a:r>
              <a:rPr lang="en-US" dirty="0" smtClean="0"/>
              <a:t>Typically includes lockable tool storage.</a:t>
            </a:r>
            <a:endParaRPr lang="en-US" dirty="0"/>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a:t>
            </a:r>
            <a:r>
              <a:rPr lang="en-IN" sz="2400" dirty="0">
                <a:latin typeface="Arial (Headings)"/>
              </a:rPr>
              <a:t>42 A typical beginning technician tool set that includes the basic tools to get started</a:t>
            </a:r>
            <a:endParaRPr lang="en-US" dirty="0"/>
          </a:p>
        </p:txBody>
      </p:sp>
      <p:pic>
        <p:nvPicPr>
          <p:cNvPr id="3" name="Picture 2" descr="Photo of a technician tool set that includes various tools such as wrenches, drive sockets, deep sockets, screwdriver, and so 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378" y="1893491"/>
            <a:ext cx="5893245"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77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a:t>
            </a:r>
            <a:r>
              <a:rPr lang="en-IN" sz="2400" dirty="0">
                <a:latin typeface="Arial (Headings)"/>
              </a:rPr>
              <a:t>43 A typical 40 inch wide top and bottom professional tool box</a:t>
            </a:r>
            <a:endParaRPr lang="en-US" dirty="0"/>
          </a:p>
        </p:txBody>
      </p:sp>
      <p:pic>
        <p:nvPicPr>
          <p:cNvPr id="3" name="Picture 2" descr="A photo shows a typical 40-inch-wide top and bottom professional tool box with multiple dra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389" y="1443618"/>
            <a:ext cx="4437222"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984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latin typeface="+mj-lt"/>
              </a:rPr>
              <a:t>SPECIALTY TOOLS</a:t>
            </a:r>
            <a:endParaRPr lang="en-US" dirty="0">
              <a:latin typeface="+mj-lt"/>
            </a:endParaRPr>
          </a:p>
        </p:txBody>
      </p:sp>
      <p:sp>
        <p:nvSpPr>
          <p:cNvPr id="28675" name="Content Placeholder 2"/>
          <p:cNvSpPr>
            <a:spLocks noGrp="1"/>
          </p:cNvSpPr>
          <p:nvPr>
            <p:ph idx="1"/>
          </p:nvPr>
        </p:nvSpPr>
        <p:spPr/>
        <p:txBody>
          <a:bodyPr/>
          <a:lstStyle/>
          <a:p>
            <a:pPr marL="427482" indent="-457200"/>
            <a:r>
              <a:rPr lang="en-US" dirty="0" smtClean="0"/>
              <a:t>Tools other than basic hand tools that most technicians own that are task specific:</a:t>
            </a:r>
          </a:p>
          <a:p>
            <a:pPr marL="914400" lvl="1" indent="-457200"/>
            <a:r>
              <a:rPr lang="en-US" dirty="0" smtClean="0"/>
              <a:t>Seal pullers and drivers</a:t>
            </a:r>
          </a:p>
          <a:p>
            <a:pPr marL="914400" lvl="1" indent="-457200"/>
            <a:r>
              <a:rPr lang="en-US" dirty="0" smtClean="0"/>
              <a:t>Test lights</a:t>
            </a:r>
          </a:p>
          <a:p>
            <a:pPr marL="914400" lvl="1" indent="-457200"/>
            <a:r>
              <a:rPr lang="en-US" dirty="0" smtClean="0"/>
              <a:t>Soldering guns</a:t>
            </a:r>
          </a:p>
          <a:p>
            <a:pPr marL="914400" lvl="1" indent="-457200"/>
            <a:r>
              <a:rPr lang="en-US" dirty="0" smtClean="0"/>
              <a:t>Wire strippers</a:t>
            </a:r>
          </a:p>
          <a:p>
            <a:pPr marL="914400" lvl="1" indent="-457200"/>
            <a:r>
              <a:rPr lang="en-US" dirty="0" smtClean="0"/>
              <a:t>Wire crimpers</a:t>
            </a:r>
          </a:p>
          <a:p>
            <a:pPr marL="914400" lvl="1" indent="-457200"/>
            <a:r>
              <a:rPr lang="en-US" dirty="0" err="1" smtClean="0"/>
              <a:t>Multimeter</a:t>
            </a:r>
            <a:endParaRPr lang="en-US" dirty="0"/>
          </a:p>
          <a:p>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a:t>
            </a:r>
            <a:r>
              <a:rPr lang="en-IN" sz="2400" dirty="0">
                <a:latin typeface="Arial (Headings)"/>
              </a:rPr>
              <a:t>44 A seal puller being used to remove a seal from a rear axle</a:t>
            </a:r>
            <a:endParaRPr lang="en-US" dirty="0"/>
          </a:p>
        </p:txBody>
      </p:sp>
      <p:pic>
        <p:nvPicPr>
          <p:cNvPr id="3" name="Picture 2" descr="Photo of a technician using a seal puller to remove a seal from the rear axle of a vehi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53387"/>
            <a:ext cx="6213085" cy="466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99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a:t>
            </a:r>
            <a:r>
              <a:rPr lang="en-IN" sz="2400" dirty="0">
                <a:latin typeface="Arial (Headings)"/>
              </a:rPr>
              <a:t>45 A seal driver or installer is usually </a:t>
            </a:r>
            <a:r>
              <a:rPr lang="en-IN" sz="2400" dirty="0" smtClean="0">
                <a:latin typeface="Arial (Headings)"/>
              </a:rPr>
              <a:t>aluminium </a:t>
            </a:r>
            <a:r>
              <a:rPr lang="en-IN" sz="2400" dirty="0">
                <a:latin typeface="Arial (Headings)"/>
              </a:rPr>
              <a:t>and is designed to seat the seal</a:t>
            </a:r>
            <a:endParaRPr lang="en-US" dirty="0"/>
          </a:p>
        </p:txBody>
      </p:sp>
      <p:pic>
        <p:nvPicPr>
          <p:cNvPr id="3" name="Picture 2" descr="A figure shows a technician using a hammer and a boot driver to drive a seal into position on a caliper bo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497033"/>
            <a:ext cx="3284232" cy="474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4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a:t>
            </a:r>
            <a:r>
              <a:rPr lang="en-IN" sz="2400" dirty="0">
                <a:latin typeface="Arial (Headings)"/>
              </a:rPr>
              <a:t>46 A typical 12-volt test light</a:t>
            </a:r>
            <a:endParaRPr lang="en-US" dirty="0"/>
          </a:p>
        </p:txBody>
      </p:sp>
      <p:pic>
        <p:nvPicPr>
          <p:cNvPr id="3" name="Picture 2" descr="Photo of a test light with an electric bulb connected to an insulated 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01308"/>
            <a:ext cx="6481431" cy="4495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907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9.</a:t>
            </a:r>
            <a:r>
              <a:rPr lang="en-IN" sz="1800" dirty="0">
                <a:latin typeface="Arial (Headings)"/>
              </a:rPr>
              <a:t>47 An electric soldering gun used to make electrical repairs. Soldering guns are sold by the wattage rating. The higher the wattage, the greater amount of heat created. Most solder guns used for automotive electrical work usually fall within the 60 to 160 watt range</a:t>
            </a:r>
            <a:endParaRPr lang="en-US" sz="1800" dirty="0"/>
          </a:p>
        </p:txBody>
      </p:sp>
      <p:pic>
        <p:nvPicPr>
          <p:cNvPr id="3" name="Picture 2" descr="A figure shows a cordless butane powered soldering gun and an electric soldering gun that is connected to a w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617" y="2700874"/>
            <a:ext cx="432276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74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latin typeface="+mj-lt"/>
              </a:rPr>
              <a:t>TECH TIP</a:t>
            </a:r>
            <a:endParaRPr lang="en-US" sz="3600" dirty="0">
              <a:latin typeface="+mj-l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63" y="2262188"/>
            <a:ext cx="60102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487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a:t>
            </a:r>
            <a:r>
              <a:rPr lang="en-IN" sz="2400" dirty="0">
                <a:latin typeface="Arial (Headings)"/>
              </a:rPr>
              <a:t>48 A binder clip being used to keep a fender cover from falling</a:t>
            </a:r>
            <a:endParaRPr lang="en-US" dirty="0"/>
          </a:p>
        </p:txBody>
      </p:sp>
      <p:pic>
        <p:nvPicPr>
          <p:cNvPr id="3" name="Picture 2" descr="A photo shows a binder clip used to keep a fender cover from fal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715" y="1442544"/>
            <a:ext cx="6482570" cy="486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34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9.3 A typical box-end wrench is able to grip the bolt or nut at points completely around the fastener. Each end is a different size</a:t>
            </a:r>
            <a:endParaRPr lang="en-US" dirty="0"/>
          </a:p>
        </p:txBody>
      </p:sp>
      <p:pic>
        <p:nvPicPr>
          <p:cNvPr id="3" name="Picture 2" descr="A figure illustrates the use of a box-end wrench to tighten a bolt. The box-end wrench fits completely over the bolt and grips all its poi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450" y="2506169"/>
            <a:ext cx="70231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68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tool would be useful when repairing a broken wire?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Soldering gun.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latin typeface="+mj-lt"/>
              </a:rPr>
              <a:t>SAFETY TIPS FOR USING HAND TOOLS</a:t>
            </a:r>
            <a:endParaRPr lang="en-US" sz="3200" dirty="0">
              <a:latin typeface="+mj-lt"/>
            </a:endParaRPr>
          </a:p>
        </p:txBody>
      </p:sp>
      <p:sp>
        <p:nvSpPr>
          <p:cNvPr id="4" name="Content Placeholder 3"/>
          <p:cNvSpPr>
            <a:spLocks noGrp="1"/>
          </p:cNvSpPr>
          <p:nvPr>
            <p:ph idx="1"/>
          </p:nvPr>
        </p:nvSpPr>
        <p:spPr/>
        <p:txBody>
          <a:bodyPr/>
          <a:lstStyle/>
          <a:p>
            <a:r>
              <a:rPr lang="en-US" dirty="0" smtClean="0"/>
              <a:t>Pull a wrench towards you.</a:t>
            </a:r>
          </a:p>
          <a:p>
            <a:r>
              <a:rPr lang="en-US" dirty="0" smtClean="0"/>
              <a:t>Keep all hand tools clean.</a:t>
            </a:r>
          </a:p>
          <a:p>
            <a:r>
              <a:rPr lang="en-US" dirty="0" smtClean="0"/>
              <a:t>Use a six-point socket or wrench to break a fastener loose.</a:t>
            </a:r>
          </a:p>
          <a:p>
            <a:r>
              <a:rPr lang="en-US" dirty="0" smtClean="0"/>
              <a:t>Use a box-end wrench for torque and an open-end wrench for speed.</a:t>
            </a:r>
          </a:p>
          <a:p>
            <a:r>
              <a:rPr lang="en-US" dirty="0" smtClean="0"/>
              <a:t>Replace any tool that is damaged or worn.</a:t>
            </a:r>
            <a:endParaRPr lang="en-US" dirty="0"/>
          </a:p>
        </p:txBody>
      </p:sp>
    </p:spTree>
    <p:extLst>
      <p:ext uri="{BB962C8B-B14F-4D97-AF65-F5344CB8AC3E}">
        <p14:creationId xmlns:p14="http://schemas.microsoft.com/office/powerpoint/2010/main" val="305678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HAND TOOL MAINTENANCE</a:t>
            </a:r>
            <a:endParaRPr lang="en-US" sz="3200" dirty="0">
              <a:latin typeface="+mj-lt"/>
            </a:endParaRPr>
          </a:p>
        </p:txBody>
      </p:sp>
      <p:sp>
        <p:nvSpPr>
          <p:cNvPr id="3" name="Content Placeholder 2"/>
          <p:cNvSpPr>
            <a:spLocks noGrp="1"/>
          </p:cNvSpPr>
          <p:nvPr>
            <p:ph idx="1"/>
          </p:nvPr>
        </p:nvSpPr>
        <p:spPr/>
        <p:txBody>
          <a:bodyPr/>
          <a:lstStyle/>
          <a:p>
            <a:r>
              <a:rPr lang="en-US" dirty="0" smtClean="0"/>
              <a:t>Clean tools after use.</a:t>
            </a:r>
          </a:p>
          <a:p>
            <a:r>
              <a:rPr lang="en-US" dirty="0" smtClean="0"/>
              <a:t>Keep tools separated.</a:t>
            </a:r>
          </a:p>
          <a:p>
            <a:r>
              <a:rPr lang="en-US" dirty="0" smtClean="0"/>
              <a:t>Line the drawers of the tool box.</a:t>
            </a:r>
          </a:p>
          <a:p>
            <a:r>
              <a:rPr lang="en-US" dirty="0" smtClean="0"/>
              <a:t>Remove the tension from the torque wrench after use.</a:t>
            </a:r>
          </a:p>
          <a:p>
            <a:r>
              <a:rPr lang="en-US" dirty="0" smtClean="0"/>
              <a:t>Secure the tool box.</a:t>
            </a:r>
            <a:endParaRPr lang="en-US" dirty="0"/>
          </a:p>
        </p:txBody>
      </p:sp>
    </p:spTree>
    <p:extLst>
      <p:ext uri="{BB962C8B-B14F-4D97-AF65-F5344CB8AC3E}">
        <p14:creationId xmlns:p14="http://schemas.microsoft.com/office/powerpoint/2010/main" val="2558485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 A combination wrench has an open end at one end and a box end at the other with the same size at each end</a:t>
            </a:r>
            <a:endParaRPr lang="en-US" dirty="0"/>
          </a:p>
        </p:txBody>
      </p:sp>
      <p:pic>
        <p:nvPicPr>
          <p:cNvPr id="3" name="Picture 2" descr="Figure of a combination wrench that has box end on one end and open end on the other. Both the ends are of the same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90009"/>
            <a:ext cx="8382000" cy="283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99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9.6 An adjustable wrench. Adjustable wrenches are sized by the overall length of the wrench and not by how far the jaws open. Common sizes of adjustable wrenches include 8, 10, and 12 inch</a:t>
            </a:r>
            <a:endParaRPr lang="en-US" dirty="0"/>
          </a:p>
        </p:txBody>
      </p:sp>
      <p:pic>
        <p:nvPicPr>
          <p:cNvPr id="3" name="Picture 2" descr="Figure of an adjustable wrench that is sized by its overall length. The wrench makes use of a worn screw to adjust the size of the ja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7620000" cy="26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446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488</TotalTime>
  <Words>1799</Words>
  <Application>Microsoft Office PowerPoint</Application>
  <PresentationFormat>On-screen Show (4:3)</PresentationFormat>
  <Paragraphs>159</Paragraphs>
  <Slides>74</Slides>
  <Notes>0</Notes>
  <HiddenSlides>0</HiddenSlides>
  <MMClips>0</MMClips>
  <ScaleCrop>false</ScaleCrop>
  <HeadingPairs>
    <vt:vector size="4" baseType="variant">
      <vt:variant>
        <vt:lpstr>Theme</vt:lpstr>
      </vt:variant>
      <vt:variant>
        <vt:i4>6</vt:i4>
      </vt:variant>
      <vt:variant>
        <vt:lpstr>Slide Titles</vt:lpstr>
      </vt:variant>
      <vt:variant>
        <vt:i4>74</vt:i4>
      </vt:variant>
    </vt:vector>
  </HeadingPairs>
  <TitlesOfParts>
    <vt:vector size="80"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WRENCHES</vt:lpstr>
      <vt:lpstr>Figure 9.1 A forged wrench after it has been forged but before the flashing, extra material around the wrench, has been removed</vt:lpstr>
      <vt:lpstr>Figure 9.2 A typical open-end wrench. The size is different on each end and notice that the head is angled 15 degrees at  each end</vt:lpstr>
      <vt:lpstr>Figure 9.3 A typical box-end wrench is able to grip the bolt or nut at points completely around the fastener. Each end is a different size</vt:lpstr>
      <vt:lpstr>Figure 9.5 A combination wrench has an open end at one end and a box end at the other with the same size at each end</vt:lpstr>
      <vt:lpstr>Figure 9.6 An adjustable wrench. Adjustable wrenches are sized by the overall length of the wrench and not by how far the jaws open. Common sizes of adjustable wrenches include 8, 10, and 12 inch</vt:lpstr>
      <vt:lpstr>Figure 9.7 The end of a typical line wrench, which shows that it is capable of grasping most of the head of the fitting</vt:lpstr>
      <vt:lpstr>RATCHETS, SOCKETS, AND EXTENSIONS</vt:lpstr>
      <vt:lpstr>Figure 9.8 A typical ratchet used to rotate a socket. A ratchet makes a ratcheting noise when it is being rotated in the opposite direction from loosening or tightening. A knob or lever on the ratchet allows the user to switch directions</vt:lpstr>
      <vt:lpstr>Figure 9.9 A typical flex handle used to rotate a socket, also called a breaker bar because it usually has a longer handle than a ratchet and, therefore, can be used to apply more torque to a fastener than a ratchet</vt:lpstr>
      <vt:lpstr>Tech Tip </vt:lpstr>
      <vt:lpstr>Figure 9.10 The most commonly used socket drive sizes include 1/4 inch, 3/8 inch, and 1/2 inch drive</vt:lpstr>
      <vt:lpstr>Figure 9.11 A 6-point socket fits the head of the bolt or nut on all sides. A 12-point socket can round off the head of a bolt or nut if a lot of force is applied</vt:lpstr>
      <vt:lpstr>Figure 9.12 A crowfoot socket is designed to reach fasteners using a ratchet or breaker bar with an extension</vt:lpstr>
      <vt:lpstr>Figure 9.16 Deep sockets allow access to the nut that has a stud plus other locations needing great depth, such as spark plugs</vt:lpstr>
      <vt:lpstr>TORQUE WRENCHES</vt:lpstr>
      <vt:lpstr>Figure 9.13 Using a torque wench to tighten connecting rod nuts on an engine</vt:lpstr>
      <vt:lpstr>Figure 9.14 A beam-type torque wrench that displays the torque reading on the face of the dial. The beam display is read as the beam deflects, which is in proportion to the amount of torque applied to the fastener</vt:lpstr>
      <vt:lpstr>Tech Tip </vt:lpstr>
      <vt:lpstr>Figure 9.15 Torque wrench calibration checker</vt:lpstr>
      <vt:lpstr>FREQUENTLY ASKED QUESTION</vt:lpstr>
      <vt:lpstr>QUESTION 1: ?</vt:lpstr>
      <vt:lpstr>ANSWER 1:</vt:lpstr>
      <vt:lpstr>SCREWDRIVERS</vt:lpstr>
      <vt:lpstr>Figure 9.17 A flat-tip (straight blade) screwdriver. The width of the blade should match the width of the slot in the fastener being loosened or tightened</vt:lpstr>
      <vt:lpstr>Figure 9.18 Two stubby screwdrivers that are used to access screws that have limited space above. A straight blade is on top and a #2 Phillips screwdriver is on the bottom</vt:lpstr>
      <vt:lpstr>Figure 9.19 A Torx bit and fastener</vt:lpstr>
      <vt:lpstr>Figure 9.20 An impact screwdriver used to remove slotted or Phillips head fasteners that cannot be broken loose using a standard screwdriver</vt:lpstr>
      <vt:lpstr>QUESTION 2: ?</vt:lpstr>
      <vt:lpstr>ANSWER 2:</vt:lpstr>
      <vt:lpstr>HAMMERS AND MALLETS</vt:lpstr>
      <vt:lpstr>Figure 9.21 A typical ball-peen hammer</vt:lpstr>
      <vt:lpstr>Figure 9.22 A rubber mallet is used to deliver a force to an object without harming the surface</vt:lpstr>
      <vt:lpstr>Figure 9.23 A dead-blow hammer that was left outside in freezing weather. The plastic covering was damaged, which destroyed this hammer. The lead shot is encased in the metal housing and then covered</vt:lpstr>
      <vt:lpstr> PLIERS</vt:lpstr>
      <vt:lpstr>Figure 9.24 Typical slip-joint pliers, which are also common household pliers. The slip joint allows the jaws to be opened to two different settings</vt:lpstr>
      <vt:lpstr>Figure 9.25 Multigroove adjustable pliers are known by many names, including the trade name Channel Locks</vt:lpstr>
      <vt:lpstr>Figure 9.26 A linesman’s pliers are very useful because they can help perform many automotive service jobs</vt:lpstr>
      <vt:lpstr>Figure 9.27 Diagonal-cut pliers are another common tool that has many names</vt:lpstr>
      <vt:lpstr>Figure 9.28 Needle-nose pliers are used where there is limited access to a wire or pin that needs to be installed or removed</vt:lpstr>
      <vt:lpstr>Figure 9.29 Locking pliers are best known by their trade name Vise-Grip®</vt:lpstr>
      <vt:lpstr>Figure 9.30 Snap-ring pliers are also called lock-ring pliers and are designed to remove internal and external snap rings (lock rings)</vt:lpstr>
      <vt:lpstr>Figure 9.31 Files come in many different shapes and sizes. Never use a file without a handle</vt:lpstr>
      <vt:lpstr>Figure 9.32 Tin snips are used to cut thin sheets of metal or carpet</vt:lpstr>
      <vt:lpstr>Figure 9.33 A utility knife uses replaceable blades and is used to cut carpet and other materials</vt:lpstr>
      <vt:lpstr> PUNCHES AND CHISELS</vt:lpstr>
      <vt:lpstr>Figure 9.34 A punch used to drive pins from assembled components. This type of punch is also called a pin punch</vt:lpstr>
      <vt:lpstr>Figure 9.35 Warning stamped in the side of a punch warning that goggles should be worn when using this tool. Always follow safety warnings</vt:lpstr>
      <vt:lpstr>Figure 9.36 Use a grinder or a file to remove the mushroom material on the end of a punch or chisel</vt:lpstr>
      <vt:lpstr> REMOVERS</vt:lpstr>
      <vt:lpstr>Figure 9.37 A stud remover uses an offset serrated wheel to grasp the stud so it will be rotated when a ratchet or breaker bar is used to rotate the assembly</vt:lpstr>
      <vt:lpstr>Figure 9.38 A nut splitter is used to split a nut that cannot be removed. After the nut has been split, a chisel is then used to remove the nut</vt:lpstr>
      <vt:lpstr>Figure 9.39 A set of bolt extractors, commonly called easy outs</vt:lpstr>
      <vt:lpstr>TECH TIP</vt:lpstr>
      <vt:lpstr>Figure 9.40 Removing plugs or bolts is easier if the plug is first heated to a cherry red color, using a torch, and then applying wax. During cooling, the wax flows in between the threads, making it easier to remove</vt:lpstr>
      <vt:lpstr>Figure 9.41 A typical hacksaw that is used to cut metal. If cutting sheet metal or thin objects, a blade with more teeth should be used</vt:lpstr>
      <vt:lpstr> BASIC HAND TOOL SET</vt:lpstr>
      <vt:lpstr>Figure 9.42 A typical beginning technician tool set that includes the basic tools to get started</vt:lpstr>
      <vt:lpstr>Figure 9.43 A typical 40 inch wide top and bottom professional tool box</vt:lpstr>
      <vt:lpstr> SPECIALTY TOOLS</vt:lpstr>
      <vt:lpstr>Figure 9.44 A seal puller being used to remove a seal from a rear axle</vt:lpstr>
      <vt:lpstr>Figure 9.45 A seal driver or installer is usually aluminium and is designed to seat the seal</vt:lpstr>
      <vt:lpstr>Figure 9.46 A typical 12-volt test light</vt:lpstr>
      <vt:lpstr>Figure 9.47 An electric soldering gun used to make electrical repairs. Soldering guns are sold by the wattage rating. The higher the wattage, the greater amount of heat created. Most solder guns used for automotive electrical work usually fall within the 60 to 160 watt range</vt:lpstr>
      <vt:lpstr>TECH TIP</vt:lpstr>
      <vt:lpstr>Figure 9.48 A binder clip being used to keep a fender cover from falling</vt:lpstr>
      <vt:lpstr>QUESTION 3: ?</vt:lpstr>
      <vt:lpstr>ANSWER 3:</vt:lpstr>
      <vt:lpstr>SAFETY TIPS FOR USING HAND TOOLS</vt:lpstr>
      <vt:lpstr>HAND TOOL MAINTENANCE</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09</dc:title>
  <dc:creator>Curt &amp; Tammy</dc:creator>
  <cp:lastModifiedBy>Curt &amp; Tammy</cp:lastModifiedBy>
  <cp:revision>58</cp:revision>
  <dcterms:created xsi:type="dcterms:W3CDTF">2018-09-25T19:30:15Z</dcterms:created>
  <dcterms:modified xsi:type="dcterms:W3CDTF">2019-02-18T17:07:13Z</dcterms:modified>
</cp:coreProperties>
</file>