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5" r:id="rId3"/>
    <p:sldMasterId id="2147483697" r:id="rId4"/>
    <p:sldMasterId id="2147483709" r:id="rId5"/>
  </p:sldMasterIdLst>
  <p:sldIdLst>
    <p:sldId id="257" r:id="rId6"/>
    <p:sldId id="259" r:id="rId7"/>
    <p:sldId id="262" r:id="rId8"/>
    <p:sldId id="349" r:id="rId9"/>
    <p:sldId id="350" r:id="rId10"/>
    <p:sldId id="315" r:id="rId11"/>
    <p:sldId id="316" r:id="rId12"/>
    <p:sldId id="326" r:id="rId13"/>
    <p:sldId id="327" r:id="rId14"/>
    <p:sldId id="351" r:id="rId15"/>
    <p:sldId id="267" r:id="rId16"/>
    <p:sldId id="268" r:id="rId17"/>
    <p:sldId id="328" r:id="rId18"/>
    <p:sldId id="329" r:id="rId19"/>
    <p:sldId id="330" r:id="rId20"/>
    <p:sldId id="286" r:id="rId21"/>
    <p:sldId id="287" r:id="rId22"/>
    <p:sldId id="352" r:id="rId23"/>
    <p:sldId id="353" r:id="rId24"/>
    <p:sldId id="354" r:id="rId25"/>
    <p:sldId id="331" r:id="rId26"/>
    <p:sldId id="332" r:id="rId27"/>
    <p:sldId id="333" r:id="rId28"/>
    <p:sldId id="334" r:id="rId29"/>
    <p:sldId id="299" r:id="rId30"/>
    <p:sldId id="300" r:id="rId31"/>
    <p:sldId id="272" r:id="rId32"/>
    <p:sldId id="335" r:id="rId33"/>
    <p:sldId id="355" r:id="rId34"/>
    <p:sldId id="356" r:id="rId35"/>
    <p:sldId id="336" r:id="rId36"/>
    <p:sldId id="337" r:id="rId37"/>
    <p:sldId id="338" r:id="rId38"/>
    <p:sldId id="339" r:id="rId39"/>
    <p:sldId id="340" r:id="rId40"/>
    <p:sldId id="341" r:id="rId41"/>
    <p:sldId id="342" r:id="rId42"/>
    <p:sldId id="343" r:id="rId43"/>
    <p:sldId id="344" r:id="rId44"/>
    <p:sldId id="345" r:id="rId45"/>
    <p:sldId id="346" r:id="rId46"/>
    <p:sldId id="347" r:id="rId47"/>
    <p:sldId id="348" r:id="rId48"/>
    <p:sldId id="325"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e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88</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Catalytic Converters</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OBD-II CATALYTIC CONVERTER PERFORMANCE</a:t>
            </a:r>
            <a:endParaRPr lang="en-US" dirty="0">
              <a:latin typeface="+mj-lt"/>
            </a:endParaRPr>
          </a:p>
        </p:txBody>
      </p:sp>
      <p:sp>
        <p:nvSpPr>
          <p:cNvPr id="3" name="Content Placeholder 2"/>
          <p:cNvSpPr>
            <a:spLocks noGrp="1"/>
          </p:cNvSpPr>
          <p:nvPr>
            <p:ph idx="1"/>
          </p:nvPr>
        </p:nvSpPr>
        <p:spPr/>
        <p:txBody>
          <a:bodyPr/>
          <a:lstStyle/>
          <a:p>
            <a:r>
              <a:rPr lang="en-US" dirty="0"/>
              <a:t>When the three-way </a:t>
            </a:r>
            <a:r>
              <a:rPr lang="en-US" dirty="0" smtClean="0"/>
              <a:t>converter (TWC</a:t>
            </a:r>
            <a:r>
              <a:rPr lang="en-US" dirty="0"/>
              <a:t>) is operating as it should, the </a:t>
            </a:r>
            <a:r>
              <a:rPr lang="en-US" dirty="0" smtClean="0"/>
              <a:t>post converter </a:t>
            </a:r>
            <a:r>
              <a:rPr lang="en-US" dirty="0"/>
              <a:t>HO2S </a:t>
            </a:r>
            <a:r>
              <a:rPr lang="en-US" dirty="0" smtClean="0"/>
              <a:t>is far </a:t>
            </a:r>
            <a:r>
              <a:rPr lang="en-US" dirty="0"/>
              <a:t>less active than the </a:t>
            </a:r>
            <a:r>
              <a:rPr lang="en-US" dirty="0" smtClean="0"/>
              <a:t>pre-converter </a:t>
            </a:r>
            <a:r>
              <a:rPr lang="en-US" dirty="0"/>
              <a:t>sensor</a:t>
            </a:r>
            <a:r>
              <a:rPr lang="en-US" dirty="0" smtClean="0"/>
              <a:t>.</a:t>
            </a:r>
          </a:p>
          <a:p>
            <a:r>
              <a:rPr lang="en-US" dirty="0" smtClean="0"/>
              <a:t>Converter Damaging Conditions</a:t>
            </a:r>
          </a:p>
          <a:p>
            <a:pPr lvl="1"/>
            <a:r>
              <a:rPr lang="en-US" dirty="0"/>
              <a:t>Contamination</a:t>
            </a:r>
            <a:r>
              <a:rPr lang="en-US" dirty="0" smtClean="0"/>
              <a:t>.</a:t>
            </a:r>
          </a:p>
          <a:p>
            <a:pPr lvl="1"/>
            <a:r>
              <a:rPr lang="en-US" dirty="0"/>
              <a:t>Excessive temperatures</a:t>
            </a:r>
            <a:r>
              <a:rPr lang="en-US" dirty="0" smtClean="0"/>
              <a:t>.</a:t>
            </a:r>
          </a:p>
          <a:p>
            <a:pPr lvl="1"/>
            <a:r>
              <a:rPr lang="en-US" dirty="0"/>
              <a:t>Improper air-fuel mixtures</a:t>
            </a:r>
            <a:r>
              <a:rPr lang="en-US" dirty="0" smtClean="0"/>
              <a:t>.</a:t>
            </a:r>
          </a:p>
          <a:p>
            <a:pPr lvl="1"/>
            <a:endParaRPr lang="en-US" dirty="0"/>
          </a:p>
        </p:txBody>
      </p:sp>
    </p:spTree>
    <p:extLst>
      <p:ext uri="{BB962C8B-B14F-4D97-AF65-F5344CB8AC3E}">
        <p14:creationId xmlns:p14="http://schemas.microsoft.com/office/powerpoint/2010/main" val="4139810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is the function of the catalytic converter?</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938992"/>
          </a:xfrm>
          <a:prstGeom prst="rect">
            <a:avLst/>
          </a:prstGeom>
        </p:spPr>
        <p:txBody>
          <a:bodyPr wrap="square">
            <a:spAutoFit/>
          </a:bodyPr>
          <a:lstStyle/>
          <a:p>
            <a:r>
              <a:rPr lang="en-US" sz="4000" dirty="0" smtClean="0">
                <a:solidFill>
                  <a:srgbClr val="000000"/>
                </a:solidFill>
              </a:rPr>
              <a:t>The function of the catalytic converter is to reduce exhaust emissions outside the engine. </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88.5 The OBD-II catalytic converter monitor compares the signals of upstream and downstream oxygen sensors to determine converter efficiency</a:t>
            </a:r>
            <a:endParaRPr lang="en-US" dirty="0">
              <a:latin typeface="+mj-lt"/>
            </a:endParaRPr>
          </a:p>
        </p:txBody>
      </p:sp>
      <p:pic>
        <p:nvPicPr>
          <p:cNvPr id="3" name="Picture 2" descr="An illustration compares the signals of upstream and downstream oxygen sensor. Upstream is a high frequency sine wave (rapidly switching signal) and downstream oxygen sensor is a slowly switching signal or straight line."/>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053698" y="1983221"/>
            <a:ext cx="5045766" cy="418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24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88.6 The waveform of a downstream O2S sensor from a properly functioning converter shows little, if any, </a:t>
            </a:r>
            <a:r>
              <a:rPr lang="en-US" sz="2400" dirty="0" smtClean="0">
                <a:latin typeface="+mj-lt"/>
              </a:rPr>
              <a:t>activity.</a:t>
            </a:r>
            <a:endParaRPr lang="en-US" dirty="0">
              <a:latin typeface="+mj-lt"/>
            </a:endParaRPr>
          </a:p>
        </p:txBody>
      </p:sp>
      <p:pic>
        <p:nvPicPr>
          <p:cNvPr id="3" name="Picture 2" descr="An illustration compares Pre cat. and post cat. waveform. Pre cat. wave has high amplitude showing a lot of activity and post cat. has low amplitude showing low or no activity."/>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46796" y="1639827"/>
            <a:ext cx="6850409" cy="4511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679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88.7 The highest catalytic converter efficiency occurs when the air-fuel mixture is about 14.7:1</a:t>
            </a:r>
            <a:endParaRPr lang="en-US" dirty="0">
              <a:latin typeface="+mj-lt"/>
            </a:endParaRPr>
          </a:p>
        </p:txBody>
      </p:sp>
      <p:pic>
        <p:nvPicPr>
          <p:cNvPr id="3" name="Picture 2" descr="The graph shows the following details:&#10;1. Best power is achieved at 12.6:1 ratio.&#10;2. Best torque is achieved between 11.7:1 and 13.1:1.&#10;3. Closed-Loop mode is achieved at target AF ratio of 14.7:1. At this ratio efficiency of catalytic converter is highest.&#10;4. Best economy is achieved at 16.2:1.&#10;Graph with CO:&#10;1. CO is highest value of 6% at 12 AF ratio.&#10;2. It drops linearly to 1% at AF ratio of 14.&#10;3. Then slowly becomes constant at 0.5 % till 21:1 AF ratio.&#10;Graph with HC:&#10;1. HC has the highest value of 170 PPM at 10.5:1 AF ratio.&#10;2. It drops linearly to 112.5 at AF of 12:1.&#10;3. Then it drops slowly to 85.5 at AF ratio of 18:1.&#10;4. It then increases to 125 at AF ratio of 20:1.&#10;Graph with NO subscript x: &#10;1. NO subscript x has the lowest value of almost o at 10.25:1 AF ratio.&#10;2. Then it increases slowly to 10 at AF ratio of 11.5:1.&#10;3. Then it linearly increases to 125 at AF ratio of 16:1.&#10;4. Then it linearly decreases to 25 at AF of 20:1."/>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191089" y="1594651"/>
            <a:ext cx="4761821" cy="4564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820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938992"/>
          </a:xfrm>
          <a:prstGeom prst="rect">
            <a:avLst/>
          </a:prstGeom>
        </p:spPr>
        <p:txBody>
          <a:bodyPr wrap="square">
            <a:spAutoFit/>
          </a:bodyPr>
          <a:lstStyle/>
          <a:p>
            <a:r>
              <a:rPr lang="en-US" sz="4000" dirty="0" smtClean="0">
                <a:solidFill>
                  <a:srgbClr val="000000"/>
                </a:solidFill>
              </a:rPr>
              <a:t>How does the engine control module monitor the performance of the catalytic converter?</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2554545"/>
          </a:xfrm>
          <a:prstGeom prst="rect">
            <a:avLst/>
          </a:prstGeom>
        </p:spPr>
        <p:txBody>
          <a:bodyPr wrap="square">
            <a:spAutoFit/>
          </a:bodyPr>
          <a:lstStyle/>
          <a:p>
            <a:r>
              <a:rPr lang="en-US" sz="4000" dirty="0" smtClean="0">
                <a:solidFill>
                  <a:srgbClr val="000000"/>
                </a:solidFill>
              </a:rPr>
              <a:t>By monitoring the switch rate of the downstream oxygen sensor as compared to the switch rate of the upstream oxygen sensor.</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DIAGNOSIS CATALYTIC CONVERTERS (1 OF 3)</a:t>
            </a:r>
            <a:endParaRPr lang="en-US" dirty="0">
              <a:latin typeface="+mj-lt"/>
            </a:endParaRPr>
          </a:p>
        </p:txBody>
      </p:sp>
      <p:sp>
        <p:nvSpPr>
          <p:cNvPr id="3" name="Content Placeholder 2"/>
          <p:cNvSpPr>
            <a:spLocks noGrp="1"/>
          </p:cNvSpPr>
          <p:nvPr>
            <p:ph idx="1"/>
          </p:nvPr>
        </p:nvSpPr>
        <p:spPr/>
        <p:txBody>
          <a:bodyPr/>
          <a:lstStyle/>
          <a:p>
            <a:r>
              <a:rPr lang="en-US" dirty="0" smtClean="0"/>
              <a:t>Tap Test</a:t>
            </a:r>
          </a:p>
          <a:p>
            <a:pPr lvl="1"/>
            <a:r>
              <a:rPr lang="en-US" dirty="0"/>
              <a:t>If the substrate </a:t>
            </a:r>
            <a:r>
              <a:rPr lang="en-US" dirty="0" smtClean="0"/>
              <a:t>inside the </a:t>
            </a:r>
            <a:r>
              <a:rPr lang="en-US" dirty="0"/>
              <a:t>converter is broken, the converter rattles when hit. If the </a:t>
            </a:r>
            <a:r>
              <a:rPr lang="en-US" dirty="0" smtClean="0"/>
              <a:t>converter rattles</a:t>
            </a:r>
            <a:r>
              <a:rPr lang="en-US" dirty="0"/>
              <a:t>, a replacement converter is required</a:t>
            </a:r>
            <a:r>
              <a:rPr lang="en-US" dirty="0" smtClean="0"/>
              <a:t>.</a:t>
            </a:r>
          </a:p>
          <a:p>
            <a:r>
              <a:rPr lang="en-US" dirty="0" smtClean="0"/>
              <a:t>Testing Back Pressure with a Gauge</a:t>
            </a:r>
          </a:p>
          <a:p>
            <a:pPr lvl="1"/>
            <a:r>
              <a:rPr lang="en-US" dirty="0"/>
              <a:t>Exhaust system back pressure can be measured directly by </a:t>
            </a:r>
            <a:r>
              <a:rPr lang="en-US" dirty="0" smtClean="0"/>
              <a:t>installing a </a:t>
            </a:r>
            <a:r>
              <a:rPr lang="en-US" dirty="0"/>
              <a:t>pressure gauge in an exhaust opening</a:t>
            </a:r>
            <a:r>
              <a:rPr lang="en-US" dirty="0" smtClean="0"/>
              <a:t>.</a:t>
            </a:r>
          </a:p>
          <a:p>
            <a:pPr lvl="1"/>
            <a:endParaRPr lang="en-US" dirty="0"/>
          </a:p>
        </p:txBody>
      </p:sp>
    </p:spTree>
    <p:extLst>
      <p:ext uri="{BB962C8B-B14F-4D97-AF65-F5344CB8AC3E}">
        <p14:creationId xmlns:p14="http://schemas.microsoft.com/office/powerpoint/2010/main" val="1634610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DIAGNOSIS CATALYTIC </a:t>
            </a:r>
            <a:r>
              <a:rPr lang="en-US" dirty="0" smtClean="0">
                <a:latin typeface="+mj-lt"/>
              </a:rPr>
              <a:t>CONVERTERS (2 OF 3)</a:t>
            </a:r>
            <a:endParaRPr lang="en-US" dirty="0">
              <a:latin typeface="+mj-lt"/>
            </a:endParaRPr>
          </a:p>
        </p:txBody>
      </p:sp>
      <p:sp>
        <p:nvSpPr>
          <p:cNvPr id="3" name="Content Placeholder 2"/>
          <p:cNvSpPr>
            <a:spLocks noGrp="1"/>
          </p:cNvSpPr>
          <p:nvPr>
            <p:ph idx="1"/>
          </p:nvPr>
        </p:nvSpPr>
        <p:spPr/>
        <p:txBody>
          <a:bodyPr/>
          <a:lstStyle/>
          <a:p>
            <a:r>
              <a:rPr lang="en-US" dirty="0" smtClean="0"/>
              <a:t>Testing for Back Pressure Using a Vacuum Gauge</a:t>
            </a:r>
          </a:p>
          <a:p>
            <a:pPr lvl="1"/>
            <a:r>
              <a:rPr lang="en-US" dirty="0" smtClean="0"/>
              <a:t>An </a:t>
            </a:r>
            <a:r>
              <a:rPr lang="en-US" dirty="0"/>
              <a:t>exhaust restriction can be tested indirectly by </a:t>
            </a:r>
            <a:r>
              <a:rPr lang="en-US" dirty="0" smtClean="0"/>
              <a:t>checking the </a:t>
            </a:r>
            <a:r>
              <a:rPr lang="en-US" dirty="0"/>
              <a:t>intake manifold vacuum with the engine operating at a </a:t>
            </a:r>
            <a:r>
              <a:rPr lang="en-US" dirty="0" smtClean="0"/>
              <a:t>fast idle </a:t>
            </a:r>
            <a:r>
              <a:rPr lang="en-US" dirty="0"/>
              <a:t>speed (about 2,500 RPM</a:t>
            </a:r>
            <a:r>
              <a:rPr lang="en-US" dirty="0" smtClean="0"/>
              <a:t>).</a:t>
            </a:r>
          </a:p>
          <a:p>
            <a:r>
              <a:rPr lang="en-US" dirty="0" smtClean="0"/>
              <a:t>Testing a Catalytic Converter for Temperature Rise</a:t>
            </a:r>
          </a:p>
          <a:p>
            <a:pPr lvl="1"/>
            <a:r>
              <a:rPr lang="en-US" dirty="0"/>
              <a:t>To test the converter, operate the engine at 2,500 RPM </a:t>
            </a:r>
            <a:r>
              <a:rPr lang="en-US" dirty="0" smtClean="0"/>
              <a:t>for at </a:t>
            </a:r>
            <a:r>
              <a:rPr lang="en-US" dirty="0"/>
              <a:t>least two minutes to fully warm the converter. Measure the </a:t>
            </a:r>
            <a:r>
              <a:rPr lang="en-US" dirty="0" smtClean="0"/>
              <a:t>inlet and </a:t>
            </a:r>
            <a:r>
              <a:rPr lang="en-US" dirty="0"/>
              <a:t>the outlet temperatures using an infrared </a:t>
            </a:r>
            <a:r>
              <a:rPr lang="en-US" dirty="0" smtClean="0"/>
              <a:t>pyrometer.</a:t>
            </a:r>
            <a:endParaRPr lang="en-US" dirty="0"/>
          </a:p>
        </p:txBody>
      </p:sp>
    </p:spTree>
    <p:extLst>
      <p:ext uri="{BB962C8B-B14F-4D97-AF65-F5344CB8AC3E}">
        <p14:creationId xmlns:p14="http://schemas.microsoft.com/office/powerpoint/2010/main" val="4236219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a:t>
            </a:r>
            <a:r>
              <a:rPr lang="en-US" dirty="0" smtClean="0">
                <a:latin typeface="+mj-lt"/>
              </a:rPr>
              <a:t>OBJECTIVES</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88.1</a:t>
            </a:r>
            <a:r>
              <a:rPr lang="en-US" dirty="0" smtClean="0"/>
              <a:t> </a:t>
            </a:r>
            <a:r>
              <a:rPr lang="en-US" dirty="0"/>
              <a:t>Explain the purpose, function, construction, and operation </a:t>
            </a:r>
            <a:r>
              <a:rPr lang="en-US" dirty="0" smtClean="0"/>
              <a:t>of catalytic converters.</a:t>
            </a:r>
          </a:p>
          <a:p>
            <a:pPr marL="0" indent="0">
              <a:buNone/>
            </a:pPr>
            <a:r>
              <a:rPr lang="en-US" b="1" dirty="0" smtClean="0">
                <a:solidFill>
                  <a:srgbClr val="005A70"/>
                </a:solidFill>
              </a:rPr>
              <a:t>88.2 </a:t>
            </a:r>
            <a:r>
              <a:rPr lang="en-US" dirty="0"/>
              <a:t>Describe catalytic converter performance in OBD-II </a:t>
            </a:r>
            <a:r>
              <a:rPr lang="en-US" dirty="0" smtClean="0"/>
              <a:t>vehicles. </a:t>
            </a:r>
          </a:p>
          <a:p>
            <a:pPr marL="0" indent="0">
              <a:buNone/>
            </a:pPr>
            <a:r>
              <a:rPr lang="en-US" b="1" dirty="0" smtClean="0">
                <a:solidFill>
                  <a:schemeClr val="accent2"/>
                </a:solidFill>
              </a:rPr>
              <a:t>88.3</a:t>
            </a:r>
            <a:r>
              <a:rPr lang="en-US" dirty="0" smtClean="0"/>
              <a:t> Discuss </a:t>
            </a:r>
            <a:r>
              <a:rPr lang="en-US" dirty="0"/>
              <a:t>the diagnosis and replacement of catalytic converters</a:t>
            </a:r>
            <a:r>
              <a:rPr lang="en-US" dirty="0" smtClean="0"/>
              <a:t>.</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DIAGNOSIS CATALYTIC </a:t>
            </a:r>
            <a:r>
              <a:rPr lang="en-US" dirty="0" smtClean="0">
                <a:latin typeface="+mj-lt"/>
              </a:rPr>
              <a:t>CONVERTERS (3 OF 3)</a:t>
            </a:r>
            <a:endParaRPr lang="en-US" dirty="0">
              <a:latin typeface="+mj-lt"/>
            </a:endParaRPr>
          </a:p>
        </p:txBody>
      </p:sp>
      <p:sp>
        <p:nvSpPr>
          <p:cNvPr id="3" name="Content Placeholder 2"/>
          <p:cNvSpPr>
            <a:spLocks noGrp="1"/>
          </p:cNvSpPr>
          <p:nvPr>
            <p:ph idx="1"/>
          </p:nvPr>
        </p:nvSpPr>
        <p:spPr/>
        <p:txBody>
          <a:bodyPr/>
          <a:lstStyle/>
          <a:p>
            <a:r>
              <a:rPr lang="en-US" dirty="0" smtClean="0"/>
              <a:t>Catalytic Converter Efficiency Test</a:t>
            </a:r>
          </a:p>
          <a:p>
            <a:pPr lvl="1"/>
            <a:r>
              <a:rPr lang="en-US" dirty="0" smtClean="0"/>
              <a:t>The efficiency of </a:t>
            </a:r>
            <a:r>
              <a:rPr lang="en-US" dirty="0"/>
              <a:t>a catalytic converter can be determined using an </a:t>
            </a:r>
            <a:r>
              <a:rPr lang="en-US" dirty="0" smtClean="0"/>
              <a:t>exhaust gas analyzer.</a:t>
            </a:r>
            <a:endParaRPr lang="en-US" dirty="0"/>
          </a:p>
        </p:txBody>
      </p:sp>
    </p:spTree>
    <p:extLst>
      <p:ext uri="{BB962C8B-B14F-4D97-AF65-F5344CB8AC3E}">
        <p14:creationId xmlns:p14="http://schemas.microsoft.com/office/powerpoint/2010/main" val="1527398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88.8 A catalytic converter that rattles when tapped was removed, and the substrate, or what was left of it, fell out. This converter has to be replaced and the root cause of why it failed found and corrected</a:t>
            </a:r>
            <a:endParaRPr lang="en-US" dirty="0">
              <a:latin typeface="+mj-lt"/>
            </a:endParaRPr>
          </a:p>
        </p:txBody>
      </p:sp>
      <p:pic>
        <p:nvPicPr>
          <p:cNvPr id="3" name="Picture 2" descr="A photo shows broken pieces of substrate falling from a catalytic converte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952998" y="2233815"/>
            <a:ext cx="5238002" cy="3933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590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88.9 A back pressure tool can be made by using an oxygen sensor housing and epoxy or braze to hold the tube to the housing</a:t>
            </a:r>
            <a:endParaRPr lang="en-US" dirty="0">
              <a:latin typeface="+mj-lt"/>
            </a:endParaRPr>
          </a:p>
        </p:txBody>
      </p:sp>
      <p:pic>
        <p:nvPicPr>
          <p:cNvPr id="3" name="Picture 2" descr="An illustration shows a back pressure tool connected to the oxygen sensor housing of an exhaust manifold. An enlarged view shows a steel brake line brazed to the oxygen sensor housi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270870" y="2019952"/>
            <a:ext cx="4588212" cy="4133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595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88.10 This partially melted catalytic converter tested okay at idle, but had excessive back pressure at higher engine speeds</a:t>
            </a:r>
            <a:endParaRPr lang="en-US" dirty="0">
              <a:latin typeface="+mj-lt"/>
            </a:endParaRPr>
          </a:p>
        </p:txBody>
      </p:sp>
      <p:pic>
        <p:nvPicPr>
          <p:cNvPr id="3" name="Picture 2" descr="A photo shows a partially melted catalytic conver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37311" y="2119189"/>
            <a:ext cx="5869377" cy="4029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449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88.11 The temperature of the outlet should be at least 10% hotter than the temperature of the inlet. If a converter is not working, the inlet temperature is hotter than the outlet temperature</a:t>
            </a:r>
            <a:endParaRPr lang="en-US" dirty="0">
              <a:latin typeface="+mj-lt"/>
            </a:endParaRPr>
          </a:p>
        </p:txBody>
      </p:sp>
      <p:pic>
        <p:nvPicPr>
          <p:cNvPr id="3" name="Picture 2" descr="A photo shows exhaust temperature being measured with a temperature gun. The temperature gun reads 270 degrees F."/>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39501" y="1905861"/>
            <a:ext cx="5656608" cy="4247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227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How can catalytic converter be diagnosed?</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938992"/>
          </a:xfrm>
          <a:prstGeom prst="rect">
            <a:avLst/>
          </a:prstGeom>
        </p:spPr>
        <p:txBody>
          <a:bodyPr wrap="square">
            <a:spAutoFit/>
          </a:bodyPr>
          <a:lstStyle/>
          <a:p>
            <a:r>
              <a:rPr lang="en-US" sz="4000" dirty="0" smtClean="0">
                <a:solidFill>
                  <a:srgbClr val="000000"/>
                </a:solidFill>
              </a:rPr>
              <a:t>A tap test, a pressure test, a vacuum test, a temperature test, and an efficiency test.</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524000"/>
            <a:ext cx="5300663" cy="463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88.12 Whenever replacing a catalytic converter with a universal unit, first measure the distance between the rear brick and the center of the rear oxygen sensor. Be sure that the replacement unit is installed to the same dimension</a:t>
            </a:r>
            <a:endParaRPr lang="en-US" sz="2000" dirty="0">
              <a:latin typeface="+mj-lt"/>
            </a:endParaRPr>
          </a:p>
        </p:txBody>
      </p:sp>
      <p:pic>
        <p:nvPicPr>
          <p:cNvPr id="3" name="Picture 2" descr="O subscript 2, H subscript 2 O and CO subscript 2 exit on the rear end and a rear O subscript 2 sensor is connected at a specific distance from the replacement conver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3765" y="2819400"/>
            <a:ext cx="8222120" cy="2598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568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CATALYTIC CONVERTER REPLACEMENT GUIDELINES</a:t>
            </a:r>
            <a:endParaRPr lang="en-US" dirty="0">
              <a:latin typeface="+mj-lt"/>
            </a:endParaRPr>
          </a:p>
        </p:txBody>
      </p:sp>
      <p:sp>
        <p:nvSpPr>
          <p:cNvPr id="3" name="Content Placeholder 2"/>
          <p:cNvSpPr>
            <a:spLocks noGrp="1"/>
          </p:cNvSpPr>
          <p:nvPr>
            <p:ph idx="1"/>
          </p:nvPr>
        </p:nvSpPr>
        <p:spPr/>
        <p:txBody>
          <a:bodyPr/>
          <a:lstStyle/>
          <a:p>
            <a:r>
              <a:rPr lang="en-US" dirty="0"/>
              <a:t>If a converter is replaced on a vehicle with less than </a:t>
            </a:r>
            <a:r>
              <a:rPr lang="en-US" dirty="0" smtClean="0"/>
              <a:t>80,000 miles </a:t>
            </a:r>
            <a:r>
              <a:rPr lang="en-US" dirty="0"/>
              <a:t>or eight years, depending on the year of the </a:t>
            </a:r>
            <a:r>
              <a:rPr lang="en-US" dirty="0" smtClean="0"/>
              <a:t>vehicle, an </a:t>
            </a:r>
            <a:r>
              <a:rPr lang="en-US" dirty="0"/>
              <a:t>original equipment catalytic converter must</a:t>
            </a:r>
            <a:r>
              <a:rPr lang="en-US" i="1" dirty="0"/>
              <a:t> </a:t>
            </a:r>
            <a:r>
              <a:rPr lang="en-US" dirty="0"/>
              <a:t>be used as </a:t>
            </a:r>
            <a:r>
              <a:rPr lang="en-US" dirty="0" smtClean="0"/>
              <a:t>a replacement.</a:t>
            </a:r>
          </a:p>
          <a:p>
            <a:endParaRPr lang="en-US" dirty="0"/>
          </a:p>
        </p:txBody>
      </p:sp>
    </p:spTree>
    <p:extLst>
      <p:ext uri="{BB962C8B-B14F-4D97-AF65-F5344CB8AC3E}">
        <p14:creationId xmlns:p14="http://schemas.microsoft.com/office/powerpoint/2010/main" val="2656495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CATALYTIC CONVERTERS (1 OF 3)</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Purpose and Function</a:t>
            </a:r>
          </a:p>
          <a:p>
            <a:pPr lvl="1"/>
            <a:r>
              <a:rPr lang="en-US" dirty="0" smtClean="0"/>
              <a:t>A catalytic </a:t>
            </a:r>
            <a:r>
              <a:rPr lang="en-US" dirty="0"/>
              <a:t>converter is an </a:t>
            </a:r>
            <a:r>
              <a:rPr lang="en-US" dirty="0" smtClean="0"/>
              <a:t>aftertreatment device </a:t>
            </a:r>
            <a:r>
              <a:rPr lang="en-US" dirty="0"/>
              <a:t>used to reduce exhaust emissions outside of </a:t>
            </a:r>
            <a:r>
              <a:rPr lang="en-US" dirty="0" smtClean="0"/>
              <a:t>the engine.</a:t>
            </a:r>
          </a:p>
          <a:p>
            <a:r>
              <a:rPr lang="en-US" dirty="0" smtClean="0"/>
              <a:t>Catalytic Converter Construction</a:t>
            </a:r>
          </a:p>
          <a:p>
            <a:pPr lvl="1"/>
            <a:r>
              <a:rPr lang="en-US" dirty="0"/>
              <a:t>Most </a:t>
            </a:r>
            <a:r>
              <a:rPr lang="en-US" dirty="0" smtClean="0"/>
              <a:t>catalytic converters </a:t>
            </a:r>
            <a:r>
              <a:rPr lang="en-US" dirty="0"/>
              <a:t>are constructed of a ceramic material in a </a:t>
            </a:r>
            <a:r>
              <a:rPr lang="en-US" dirty="0" smtClean="0"/>
              <a:t>honeycomb shape </a:t>
            </a:r>
            <a:r>
              <a:rPr lang="en-US" dirty="0"/>
              <a:t>with square openings for the exhaust </a:t>
            </a:r>
            <a:r>
              <a:rPr lang="en-US" dirty="0" smtClean="0"/>
              <a:t>gases.</a:t>
            </a:r>
          </a:p>
          <a:p>
            <a:pPr lvl="1"/>
            <a:r>
              <a:rPr lang="en-US" dirty="0"/>
              <a:t>The substrate is then coated with a porous aluminum </a:t>
            </a:r>
            <a:r>
              <a:rPr lang="en-US" dirty="0" smtClean="0"/>
              <a:t>material called </a:t>
            </a:r>
            <a:r>
              <a:rPr lang="en-US" dirty="0"/>
              <a:t>the </a:t>
            </a:r>
            <a:r>
              <a:rPr lang="en-US" dirty="0" err="1" smtClean="0"/>
              <a:t>washcoat</a:t>
            </a:r>
            <a:r>
              <a:rPr lang="en-US" dirty="0" smtClean="0"/>
              <a:t>.</a:t>
            </a:r>
          </a:p>
          <a:p>
            <a:pPr lvl="1"/>
            <a:r>
              <a:rPr lang="en-US" dirty="0"/>
              <a:t>The catalytic materials are then applied on top of the </a:t>
            </a:r>
            <a:r>
              <a:rPr lang="en-US" dirty="0" err="1"/>
              <a:t>washcoat</a:t>
            </a:r>
            <a:r>
              <a:rPr lang="en-US" dirty="0"/>
              <a:t>.</a:t>
            </a:r>
            <a:endParaRPr lang="en-US" dirty="0" smtClean="0"/>
          </a:p>
          <a:p>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CATALYTIC CONVERTER RELATED DIAGNOSTIC TROUBLE CODES</a:t>
            </a:r>
            <a:endParaRPr lang="en-US" dirty="0">
              <a:latin typeface="+mj-lt"/>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62112" y="2634456"/>
            <a:ext cx="5819775"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3337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4000" dirty="0">
                <a:latin typeface="+mj-lt"/>
              </a:rPr>
              <a:t>Catalytic Converter Operation</a:t>
            </a:r>
            <a:endParaRPr lang="en-US" sz="4000" dirty="0">
              <a:latin typeface="+mj-lt"/>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04415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smtClean="0">
                <a:latin typeface="+mj-lt"/>
              </a:rPr>
              <a:t>1. </a:t>
            </a:r>
            <a:r>
              <a:rPr lang="en-US" sz="2400" b="0" dirty="0">
                <a:latin typeface="+mj-lt"/>
              </a:rPr>
              <a:t>Carbon monoxide leaves the engine through </a:t>
            </a:r>
            <a:r>
              <a:rPr lang="en-US" sz="2400" b="0" dirty="0" smtClean="0">
                <a:latin typeface="+mj-lt"/>
              </a:rPr>
              <a:t>the exhaust </a:t>
            </a:r>
            <a:r>
              <a:rPr lang="en-US" sz="2400" b="0" dirty="0">
                <a:latin typeface="+mj-lt"/>
              </a:rPr>
              <a:t>valve on the exhaust stroke.</a:t>
            </a:r>
            <a:endParaRPr lang="en-US" sz="2400" dirty="0">
              <a:latin typeface="+mj-lt"/>
            </a:endParaRPr>
          </a:p>
        </p:txBody>
      </p:sp>
      <p:pic>
        <p:nvPicPr>
          <p:cNvPr id="8" name="Picture 2" descr="An illustration shows CO entering a catalytic converter. "/>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004207" y="2133600"/>
            <a:ext cx="475142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662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2. </a:t>
            </a:r>
            <a:r>
              <a:rPr lang="en-US" sz="2400" b="0" dirty="0">
                <a:latin typeface="+mj-lt"/>
              </a:rPr>
              <a:t>The CO molecule is starting to enter the converter.</a:t>
            </a:r>
            <a:endParaRPr lang="en-US" sz="2400" dirty="0">
              <a:latin typeface="+mj-lt"/>
            </a:endParaRPr>
          </a:p>
        </p:txBody>
      </p:sp>
      <p:pic>
        <p:nvPicPr>
          <p:cNvPr id="4" name="Picture 2" descr="An illustration shows CO molecule entering the converte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923288" y="2034381"/>
            <a:ext cx="529742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226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latin typeface="+mj-lt"/>
              </a:rPr>
              <a:t>3. </a:t>
            </a:r>
            <a:r>
              <a:rPr lang="en-US" sz="2000" b="0" dirty="0">
                <a:latin typeface="+mj-lt"/>
              </a:rPr>
              <a:t>A CO molecule is ready to enter a cell. The number </a:t>
            </a:r>
            <a:r>
              <a:rPr lang="en-US" sz="2000" b="0" dirty="0" smtClean="0">
                <a:latin typeface="+mj-lt"/>
              </a:rPr>
              <a:t>of cells </a:t>
            </a:r>
            <a:r>
              <a:rPr lang="en-US" sz="2000" b="0" dirty="0">
                <a:latin typeface="+mj-lt"/>
              </a:rPr>
              <a:t>ranges from 300 to 900 per sq. in. The substrate </a:t>
            </a:r>
            <a:r>
              <a:rPr lang="en-US" sz="2000" b="0" dirty="0" smtClean="0">
                <a:latin typeface="+mj-lt"/>
              </a:rPr>
              <a:t>is cordierite </a:t>
            </a:r>
            <a:r>
              <a:rPr lang="en-US" sz="2000" b="0" dirty="0">
                <a:latin typeface="+mj-lt"/>
              </a:rPr>
              <a:t>(Mg, AL, Si) or foil-backed metal with a </a:t>
            </a:r>
            <a:r>
              <a:rPr lang="en-US" sz="2000" b="0" dirty="0" smtClean="0">
                <a:latin typeface="+mj-lt"/>
              </a:rPr>
              <a:t>0.002- to </a:t>
            </a:r>
            <a:r>
              <a:rPr lang="en-US" sz="2000" b="0" dirty="0">
                <a:latin typeface="+mj-lt"/>
              </a:rPr>
              <a:t>0.006-inch (0.05- </a:t>
            </a:r>
            <a:r>
              <a:rPr lang="en-US" sz="2000" b="0" dirty="0" smtClean="0">
                <a:latin typeface="+mj-lt"/>
              </a:rPr>
              <a:t>to 0.15-mm</a:t>
            </a:r>
            <a:r>
              <a:rPr lang="en-US" sz="2000" b="0" dirty="0">
                <a:latin typeface="+mj-lt"/>
              </a:rPr>
              <a:t>)-thick wall.</a:t>
            </a:r>
            <a:endParaRPr lang="en-US" sz="2000" dirty="0">
              <a:latin typeface="+mj-lt"/>
            </a:endParaRPr>
          </a:p>
        </p:txBody>
      </p:sp>
      <p:pic>
        <p:nvPicPr>
          <p:cNvPr id="4" name="Picture 2" descr="An illustration shows a CO molecule ready to enter a cell of the catalytic converto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02536" y="2034381"/>
            <a:ext cx="513892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90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4. </a:t>
            </a:r>
            <a:r>
              <a:rPr lang="en-US" sz="2400" b="0" dirty="0">
                <a:latin typeface="+mj-lt"/>
              </a:rPr>
              <a:t>The CO molecule enters a cell. The substrate is </a:t>
            </a:r>
            <a:r>
              <a:rPr lang="en-US" sz="2400" b="0" dirty="0" smtClean="0">
                <a:latin typeface="+mj-lt"/>
              </a:rPr>
              <a:t>coated with </a:t>
            </a:r>
            <a:r>
              <a:rPr lang="en-US" sz="2400" b="0" dirty="0">
                <a:latin typeface="+mj-lt"/>
              </a:rPr>
              <a:t>porous aluminum (AL2O3), called the </a:t>
            </a:r>
            <a:r>
              <a:rPr lang="en-US" sz="2400" b="0" dirty="0" err="1" smtClean="0">
                <a:latin typeface="+mj-lt"/>
              </a:rPr>
              <a:t>washcoat</a:t>
            </a:r>
            <a:r>
              <a:rPr lang="en-US" sz="2400" b="0" dirty="0" smtClean="0">
                <a:latin typeface="+mj-lt"/>
              </a:rPr>
              <a:t>. The </a:t>
            </a:r>
            <a:r>
              <a:rPr lang="en-US" sz="2400" b="0" dirty="0">
                <a:latin typeface="+mj-lt"/>
              </a:rPr>
              <a:t>catalytic material is sprayed onto the </a:t>
            </a:r>
            <a:r>
              <a:rPr lang="en-US" sz="2400" b="0" dirty="0" err="1">
                <a:latin typeface="+mj-lt"/>
              </a:rPr>
              <a:t>washcoat</a:t>
            </a:r>
            <a:r>
              <a:rPr lang="en-US" sz="2400" b="0" dirty="0">
                <a:latin typeface="+mj-lt"/>
              </a:rPr>
              <a:t>.</a:t>
            </a:r>
            <a:endParaRPr lang="en-US" sz="2400" dirty="0">
              <a:latin typeface="+mj-lt"/>
            </a:endParaRPr>
          </a:p>
        </p:txBody>
      </p:sp>
      <p:pic>
        <p:nvPicPr>
          <p:cNvPr id="4" name="Picture 2" descr="An illustration shows a mesh shaped substrate and washcoat."/>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08504" y="2034381"/>
            <a:ext cx="412699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193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5.</a:t>
            </a:r>
            <a:r>
              <a:rPr lang="en-US" sz="2400" b="0" dirty="0">
                <a:latin typeface="+mj-lt"/>
              </a:rPr>
              <a:t> The CO molecule enters a </a:t>
            </a:r>
            <a:r>
              <a:rPr lang="en-US" sz="2400" b="0" dirty="0" err="1">
                <a:latin typeface="+mj-lt"/>
              </a:rPr>
              <a:t>micropore</a:t>
            </a:r>
            <a:r>
              <a:rPr lang="en-US" sz="2400" b="0" dirty="0">
                <a:latin typeface="+mj-lt"/>
              </a:rPr>
              <a:t>, which </a:t>
            </a:r>
            <a:r>
              <a:rPr lang="en-US" sz="2400" b="0" dirty="0" smtClean="0">
                <a:latin typeface="+mj-lt"/>
              </a:rPr>
              <a:t>has  </a:t>
            </a:r>
            <a:r>
              <a:rPr lang="en-US" sz="2400" b="0" dirty="0">
                <a:latin typeface="+mj-lt"/>
              </a:rPr>
              <a:t>been created in the porous </a:t>
            </a:r>
            <a:r>
              <a:rPr lang="en-US" sz="2400" b="0" dirty="0" err="1">
                <a:latin typeface="+mj-lt"/>
              </a:rPr>
              <a:t>washcoat</a:t>
            </a:r>
            <a:r>
              <a:rPr lang="en-US" sz="2400" b="0" dirty="0">
                <a:latin typeface="+mj-lt"/>
              </a:rPr>
              <a:t>.</a:t>
            </a:r>
            <a:r>
              <a:rPr lang="en-US" sz="2400" dirty="0" smtClean="0">
                <a:latin typeface="+mj-lt"/>
              </a:rPr>
              <a:t> </a:t>
            </a:r>
            <a:endParaRPr lang="en-US" sz="2400" dirty="0">
              <a:latin typeface="+mj-lt"/>
            </a:endParaRPr>
          </a:p>
        </p:txBody>
      </p:sp>
      <p:pic>
        <p:nvPicPr>
          <p:cNvPr id="4" name="Picture 2" descr="An illustration shows a CO molecule entering a micropore in the washcoat of a catalytic converto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48256" y="2034381"/>
            <a:ext cx="504748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833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6. </a:t>
            </a:r>
            <a:r>
              <a:rPr lang="en-US" sz="2400" b="0" dirty="0">
                <a:latin typeface="+mj-lt"/>
              </a:rPr>
              <a:t>The CO molecule enters a smaller </a:t>
            </a:r>
            <a:r>
              <a:rPr lang="en-US" sz="2400" b="0" dirty="0" err="1">
                <a:latin typeface="+mj-lt"/>
              </a:rPr>
              <a:t>micropore</a:t>
            </a:r>
            <a:r>
              <a:rPr lang="en-US" sz="2400" b="0" dirty="0">
                <a:latin typeface="+mj-lt"/>
              </a:rPr>
              <a:t>.</a:t>
            </a:r>
            <a:endParaRPr lang="en-US" sz="2400" dirty="0">
              <a:latin typeface="+mj-lt"/>
            </a:endParaRPr>
          </a:p>
        </p:txBody>
      </p:sp>
      <p:pic>
        <p:nvPicPr>
          <p:cNvPr id="4" name="Picture 2" descr="An illustration shows a magnified view of CO entering a small micropore. The micropore is lined with catalyst material."/>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23744" y="2034381"/>
            <a:ext cx="409651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995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7. </a:t>
            </a:r>
            <a:r>
              <a:rPr lang="en-US" sz="2400" b="0" dirty="0">
                <a:latin typeface="+mj-lt"/>
              </a:rPr>
              <a:t>The CO molecule is absorbed onto a catalyst side. Only</a:t>
            </a:r>
            <a:br>
              <a:rPr lang="en-US" sz="2400" b="0" dirty="0">
                <a:latin typeface="+mj-lt"/>
              </a:rPr>
            </a:br>
            <a:r>
              <a:rPr lang="en-US" sz="2400" b="0" dirty="0">
                <a:latin typeface="+mj-lt"/>
              </a:rPr>
              <a:t>a few grams of catalyst material are applied to </a:t>
            </a:r>
            <a:r>
              <a:rPr lang="en-US" sz="2400" b="0" dirty="0" smtClean="0">
                <a:latin typeface="+mj-lt"/>
              </a:rPr>
              <a:t>the </a:t>
            </a:r>
            <a:r>
              <a:rPr lang="en-US" sz="2400" b="0" dirty="0" err="1" smtClean="0">
                <a:latin typeface="+mj-lt"/>
              </a:rPr>
              <a:t>washcoat</a:t>
            </a:r>
            <a:endParaRPr lang="en-US" sz="2400" dirty="0">
              <a:latin typeface="+mj-lt"/>
            </a:endParaRPr>
          </a:p>
        </p:txBody>
      </p:sp>
      <p:pic>
        <p:nvPicPr>
          <p:cNvPr id="4" name="Picture 2" descr="An illustration shows a CO molecule absorbed onto a catalyst side of a catalytic converto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20696" y="2034381"/>
            <a:ext cx="410260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35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8. </a:t>
            </a:r>
            <a:r>
              <a:rPr lang="en-US" sz="2400" b="0" dirty="0">
                <a:latin typeface="+mj-lt"/>
              </a:rPr>
              <a:t>The CO molecule is converted to a CO2 molecule.</a:t>
            </a:r>
            <a:endParaRPr lang="en-US" sz="2400" dirty="0">
              <a:latin typeface="+mj-lt"/>
            </a:endParaRPr>
          </a:p>
        </p:txBody>
      </p:sp>
      <p:pic>
        <p:nvPicPr>
          <p:cNvPr id="4" name="Picture 2" descr="An illustration shows a CO molecule converted to a CO subscript 2 molecule in a catalytic converto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23744" y="2034381"/>
            <a:ext cx="409651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937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CATALYTIC </a:t>
            </a:r>
            <a:r>
              <a:rPr lang="en-US" dirty="0" smtClean="0">
                <a:latin typeface="+mj-lt"/>
              </a:rPr>
              <a:t>CONVERTERS (2 OF 3)</a:t>
            </a:r>
            <a:endParaRPr lang="en-US" dirty="0">
              <a:latin typeface="+mj-lt"/>
            </a:endParaRPr>
          </a:p>
        </p:txBody>
      </p:sp>
      <p:sp>
        <p:nvSpPr>
          <p:cNvPr id="3" name="Content Placeholder 2"/>
          <p:cNvSpPr>
            <a:spLocks noGrp="1"/>
          </p:cNvSpPr>
          <p:nvPr>
            <p:ph idx="1"/>
          </p:nvPr>
        </p:nvSpPr>
        <p:spPr/>
        <p:txBody>
          <a:bodyPr/>
          <a:lstStyle/>
          <a:p>
            <a:r>
              <a:rPr lang="en-US" dirty="0" smtClean="0"/>
              <a:t>Catalytic Converter Operation</a:t>
            </a:r>
          </a:p>
          <a:p>
            <a:pPr lvl="1"/>
            <a:r>
              <a:rPr lang="en-US" dirty="0" smtClean="0"/>
              <a:t>The </a:t>
            </a:r>
            <a:r>
              <a:rPr lang="en-US" dirty="0"/>
              <a:t>converter </a:t>
            </a:r>
            <a:r>
              <a:rPr lang="en-US" dirty="0" smtClean="0"/>
              <a:t>substrate contains </a:t>
            </a:r>
            <a:r>
              <a:rPr lang="en-US" dirty="0"/>
              <a:t>small amounts of rhodium, palladium, and platinum</a:t>
            </a:r>
            <a:r>
              <a:rPr lang="en-US" dirty="0" smtClean="0"/>
              <a:t>.</a:t>
            </a:r>
          </a:p>
          <a:p>
            <a:pPr lvl="1"/>
            <a:r>
              <a:rPr lang="en-US" dirty="0"/>
              <a:t>These elements act as </a:t>
            </a:r>
            <a:r>
              <a:rPr lang="en-US" dirty="0" smtClean="0"/>
              <a:t>catalysts.</a:t>
            </a:r>
          </a:p>
          <a:p>
            <a:pPr lvl="1"/>
            <a:r>
              <a:rPr lang="en-US" dirty="0" smtClean="0"/>
              <a:t>The </a:t>
            </a:r>
            <a:r>
              <a:rPr lang="en-US" dirty="0"/>
              <a:t>converter should have a 14.7:1 </a:t>
            </a:r>
            <a:r>
              <a:rPr lang="en-US" dirty="0" smtClean="0"/>
              <a:t>air-fuel ratio</a:t>
            </a:r>
            <a:r>
              <a:rPr lang="en-US" dirty="0"/>
              <a:t>, but can use a mixture that varies </a:t>
            </a:r>
            <a:r>
              <a:rPr lang="en-US" dirty="0" smtClean="0"/>
              <a:t>slightly.</a:t>
            </a:r>
          </a:p>
          <a:p>
            <a:r>
              <a:rPr lang="en-US" dirty="0" smtClean="0"/>
              <a:t>Converter Light-Off Temperature</a:t>
            </a:r>
          </a:p>
          <a:p>
            <a:pPr lvl="1"/>
            <a:r>
              <a:rPr lang="en-US" dirty="0" smtClean="0"/>
              <a:t>The converter must be </a:t>
            </a:r>
            <a:r>
              <a:rPr lang="en-US" dirty="0"/>
              <a:t>heated </a:t>
            </a:r>
            <a:r>
              <a:rPr lang="en-US" dirty="0" smtClean="0"/>
              <a:t>to its </a:t>
            </a:r>
            <a:r>
              <a:rPr lang="en-US" dirty="0"/>
              <a:t>light-off temperature of close to 500°F (260°C</a:t>
            </a:r>
            <a:r>
              <a:rPr lang="en-US" dirty="0" smtClean="0"/>
              <a:t>) before it begins working.</a:t>
            </a:r>
          </a:p>
          <a:p>
            <a:endParaRPr lang="en-US" dirty="0" smtClean="0"/>
          </a:p>
          <a:p>
            <a:pPr lvl="1"/>
            <a:endParaRPr lang="en-US" dirty="0"/>
          </a:p>
        </p:txBody>
      </p:sp>
    </p:spTree>
    <p:extLst>
      <p:ext uri="{BB962C8B-B14F-4D97-AF65-F5344CB8AC3E}">
        <p14:creationId xmlns:p14="http://schemas.microsoft.com/office/powerpoint/2010/main" val="588035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9.</a:t>
            </a:r>
            <a:r>
              <a:rPr lang="en-US" sz="2400" b="0" dirty="0">
                <a:latin typeface="+mj-lt"/>
              </a:rPr>
              <a:t> The CO2 molecule is exiting the small </a:t>
            </a:r>
            <a:r>
              <a:rPr lang="en-US" sz="2400" b="0" dirty="0" err="1">
                <a:latin typeface="+mj-lt"/>
              </a:rPr>
              <a:t>micropore</a:t>
            </a:r>
            <a:r>
              <a:rPr lang="en-US" sz="2400" b="0" dirty="0">
                <a:latin typeface="+mj-lt"/>
              </a:rPr>
              <a:t>.</a:t>
            </a:r>
            <a:r>
              <a:rPr lang="en-US" sz="2400" dirty="0" smtClean="0">
                <a:latin typeface="+mj-lt"/>
              </a:rPr>
              <a:t> </a:t>
            </a:r>
            <a:endParaRPr lang="en-US" sz="2400" dirty="0">
              <a:latin typeface="+mj-lt"/>
            </a:endParaRPr>
          </a:p>
        </p:txBody>
      </p:sp>
      <p:pic>
        <p:nvPicPr>
          <p:cNvPr id="4" name="Picture 2" descr="An illustration shows a CO subscript 2 molecule exiting the small micropore of a catalytic converto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11552" y="2034381"/>
            <a:ext cx="412089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178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10.</a:t>
            </a:r>
            <a:r>
              <a:rPr lang="en-US" sz="2400" b="0" dirty="0">
                <a:latin typeface="+mj-lt"/>
              </a:rPr>
              <a:t> The CO2 molecule is exiting the larger </a:t>
            </a:r>
            <a:r>
              <a:rPr lang="en-US" sz="2400" b="0" dirty="0" err="1">
                <a:latin typeface="+mj-lt"/>
              </a:rPr>
              <a:t>micropore</a:t>
            </a:r>
            <a:r>
              <a:rPr lang="en-US" sz="2400" b="0" dirty="0">
                <a:latin typeface="+mj-lt"/>
              </a:rPr>
              <a:t>.</a:t>
            </a:r>
            <a:r>
              <a:rPr lang="en-US" sz="2400" dirty="0" smtClean="0">
                <a:latin typeface="+mj-lt"/>
              </a:rPr>
              <a:t> </a:t>
            </a:r>
            <a:endParaRPr lang="en-US" sz="2400" dirty="0">
              <a:latin typeface="+mj-lt"/>
            </a:endParaRPr>
          </a:p>
        </p:txBody>
      </p:sp>
      <p:pic>
        <p:nvPicPr>
          <p:cNvPr id="4" name="Picture 2" descr="An illustration shows a CO subscript 2 molecule exiting the larger micropore of a catalytic converto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091427" y="2057400"/>
            <a:ext cx="6903008"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189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11.</a:t>
            </a:r>
            <a:r>
              <a:rPr lang="en-US" sz="2400" b="0" dirty="0">
                <a:latin typeface="+mj-lt"/>
              </a:rPr>
              <a:t> The CO2 molecule is exiting the converter.</a:t>
            </a:r>
            <a:r>
              <a:rPr lang="en-US" sz="2400" dirty="0" smtClean="0">
                <a:latin typeface="+mj-lt"/>
              </a:rPr>
              <a:t> </a:t>
            </a:r>
            <a:endParaRPr lang="en-US" sz="2400" dirty="0">
              <a:latin typeface="+mj-lt"/>
            </a:endParaRPr>
          </a:p>
        </p:txBody>
      </p:sp>
      <p:pic>
        <p:nvPicPr>
          <p:cNvPr id="4" name="Picture 2" descr="An illustration shows a CO subscript 2 molecule exiting a catalytic converte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18032" y="2034381"/>
            <a:ext cx="710793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772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12.</a:t>
            </a:r>
            <a:r>
              <a:rPr lang="en-US" sz="2400" b="0" dirty="0">
                <a:latin typeface="+mj-lt"/>
              </a:rPr>
              <a:t> A poisoned converter</a:t>
            </a:r>
            <a:r>
              <a:rPr lang="en-US" sz="2400" b="0" dirty="0"/>
              <a:t>.</a:t>
            </a:r>
            <a:endParaRPr lang="en-US" sz="2400" dirty="0"/>
          </a:p>
        </p:txBody>
      </p:sp>
      <p:pic>
        <p:nvPicPr>
          <p:cNvPr id="4" name="Picture 2" descr="An illustration shows a poisoned large micropore with its walls covered in poison."/>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374392" y="2034381"/>
            <a:ext cx="439521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003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CATALYTIC </a:t>
            </a:r>
            <a:r>
              <a:rPr lang="en-US" dirty="0" smtClean="0">
                <a:latin typeface="+mj-lt"/>
              </a:rPr>
              <a:t>CONVERTERS (3 OF 3)</a:t>
            </a:r>
            <a:endParaRPr lang="en-US" dirty="0">
              <a:latin typeface="+mj-lt"/>
            </a:endParaRPr>
          </a:p>
        </p:txBody>
      </p:sp>
      <p:sp>
        <p:nvSpPr>
          <p:cNvPr id="3" name="Content Placeholder 2"/>
          <p:cNvSpPr>
            <a:spLocks noGrp="1"/>
          </p:cNvSpPr>
          <p:nvPr>
            <p:ph idx="1"/>
          </p:nvPr>
        </p:nvSpPr>
        <p:spPr/>
        <p:txBody>
          <a:bodyPr/>
          <a:lstStyle/>
          <a:p>
            <a:r>
              <a:rPr lang="en-US" dirty="0" smtClean="0"/>
              <a:t>Converter Usage</a:t>
            </a:r>
          </a:p>
          <a:p>
            <a:pPr lvl="1"/>
            <a:r>
              <a:rPr lang="en-US" dirty="0" smtClean="0"/>
              <a:t>A catalytic </a:t>
            </a:r>
            <a:r>
              <a:rPr lang="en-US" dirty="0"/>
              <a:t>converter must be </a:t>
            </a:r>
            <a:r>
              <a:rPr lang="en-US" dirty="0" smtClean="0"/>
              <a:t>located as </a:t>
            </a:r>
            <a:r>
              <a:rPr lang="en-US" dirty="0"/>
              <a:t>close as possible to the exhaust manifold to work effectively</a:t>
            </a:r>
            <a:r>
              <a:rPr lang="en-US" dirty="0" smtClean="0"/>
              <a:t>.</a:t>
            </a:r>
          </a:p>
          <a:p>
            <a:pPr lvl="1"/>
            <a:r>
              <a:rPr lang="en-US" dirty="0"/>
              <a:t>Some vehicles have used a small, quick heating </a:t>
            </a:r>
            <a:r>
              <a:rPr lang="en-US" dirty="0" smtClean="0"/>
              <a:t>oxidation converter</a:t>
            </a:r>
            <a:r>
              <a:rPr lang="en-US" dirty="0"/>
              <a:t>, called a </a:t>
            </a:r>
            <a:r>
              <a:rPr lang="en-US" dirty="0" smtClean="0"/>
              <a:t>pre-converter </a:t>
            </a:r>
            <a:r>
              <a:rPr lang="en-US" dirty="0"/>
              <a:t>or a pup (mini) converter, </a:t>
            </a:r>
            <a:r>
              <a:rPr lang="en-US" dirty="0" smtClean="0"/>
              <a:t>that connects </a:t>
            </a:r>
            <a:r>
              <a:rPr lang="en-US" dirty="0"/>
              <a:t>directly to the exhaust manifold outlet</a:t>
            </a:r>
            <a:r>
              <a:rPr lang="en-US" dirty="0" smtClean="0"/>
              <a:t>.</a:t>
            </a:r>
          </a:p>
          <a:p>
            <a:r>
              <a:rPr lang="en-US" dirty="0" smtClean="0"/>
              <a:t>OBD-II Catalytic Converter Performance</a:t>
            </a:r>
          </a:p>
          <a:p>
            <a:pPr lvl="1"/>
            <a:r>
              <a:rPr lang="en-US" dirty="0" smtClean="0"/>
              <a:t>The PCM determines </a:t>
            </a:r>
            <a:r>
              <a:rPr lang="en-US" dirty="0"/>
              <a:t>if the catalytic converter is ready for testing based on </a:t>
            </a:r>
            <a:r>
              <a:rPr lang="en-US" dirty="0" smtClean="0"/>
              <a:t>specific </a:t>
            </a:r>
            <a:r>
              <a:rPr lang="en-US" dirty="0"/>
              <a:t>conditions, which may vary by vehicle make, model, and </a:t>
            </a:r>
            <a:r>
              <a:rPr lang="en-US" dirty="0" smtClean="0"/>
              <a:t>year.</a:t>
            </a:r>
            <a:endParaRPr lang="en-US" dirty="0"/>
          </a:p>
        </p:txBody>
      </p:sp>
    </p:spTree>
    <p:extLst>
      <p:ext uri="{BB962C8B-B14F-4D97-AF65-F5344CB8AC3E}">
        <p14:creationId xmlns:p14="http://schemas.microsoft.com/office/powerpoint/2010/main" val="1930090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88.1 </a:t>
            </a:r>
            <a:r>
              <a:rPr lang="en-US" sz="2400" dirty="0">
                <a:latin typeface="+mj-lt"/>
              </a:rPr>
              <a:t>Most catalytic converters are located as close to the exhaust manifold as possible, as seen in this display of a Chevrolet Corvette</a:t>
            </a:r>
            <a:endParaRPr lang="en-US" sz="2400" dirty="0">
              <a:latin typeface="+mj-lt"/>
            </a:endParaRPr>
          </a:p>
        </p:txBody>
      </p:sp>
      <p:pic>
        <p:nvPicPr>
          <p:cNvPr id="5" name="Picture 2" descr="A photo shows a cut section of catalytic converter placed close to the engine exhaus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06144" y="1999103"/>
            <a:ext cx="5536381" cy="4157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88.2 </a:t>
            </a:r>
            <a:r>
              <a:rPr lang="en-US" sz="2400" dirty="0">
                <a:latin typeface="+mj-lt"/>
              </a:rPr>
              <a:t>The base material, called the substrate, is used to support the wash coat, which is a porous material that is used to hold the catalyst materials</a:t>
            </a:r>
            <a:endParaRPr lang="en-US" sz="2400" dirty="0">
              <a:latin typeface="+mj-lt"/>
            </a:endParaRPr>
          </a:p>
        </p:txBody>
      </p:sp>
      <p:pic>
        <p:nvPicPr>
          <p:cNvPr id="6" name="Picture 2" descr="A figure shows a base material with a comb like wash-coat over it and catalyst coated over the comb. Exhaust gases like NO subscript x, HC, and CO come in contact with the catalyst and break down into N subscript 2, CO subscript 2 and H subscript 2 O."/>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35836" y="2045296"/>
            <a:ext cx="5272328" cy="4113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1800" dirty="0">
                <a:latin typeface="+mj-lt"/>
              </a:rPr>
              <a:t>Figure 88.3 </a:t>
            </a:r>
            <a:r>
              <a:rPr lang="en-US" sz="1800" dirty="0">
                <a:latin typeface="+mj-lt"/>
              </a:rPr>
              <a:t>The three-way catalytic converter first separates the NO</a:t>
            </a:r>
            <a:r>
              <a:rPr lang="en-US" sz="1800" baseline="-25000" dirty="0">
                <a:latin typeface="+mj-lt"/>
              </a:rPr>
              <a:t>x</a:t>
            </a:r>
            <a:r>
              <a:rPr lang="en-US" sz="1800" dirty="0">
                <a:latin typeface="+mj-lt"/>
              </a:rPr>
              <a:t> into nitrogen and oxygen and then converts the HC and CO into harmless water (H</a:t>
            </a:r>
            <a:r>
              <a:rPr lang="en-US" sz="1800" baseline="-25000" dirty="0">
                <a:latin typeface="+mj-lt"/>
              </a:rPr>
              <a:t>2</a:t>
            </a:r>
            <a:r>
              <a:rPr lang="en-US" sz="1800" dirty="0">
                <a:latin typeface="+mj-lt"/>
              </a:rPr>
              <a:t>O) and carbon dioxide (CO</a:t>
            </a:r>
            <a:r>
              <a:rPr lang="en-US" sz="1800" baseline="-25000" dirty="0">
                <a:latin typeface="+mj-lt"/>
              </a:rPr>
              <a:t>2</a:t>
            </a:r>
            <a:r>
              <a:rPr lang="en-US" sz="1800" dirty="0">
                <a:latin typeface="+mj-lt"/>
              </a:rPr>
              <a:t>). The nitrogen (N) passes through the converter and exits the tailpipe and enters the atmosphere, which is about 78% nitrogen</a:t>
            </a:r>
            <a:endParaRPr lang="en-US" sz="1800" dirty="0">
              <a:latin typeface="+mj-lt"/>
            </a:endParaRPr>
          </a:p>
        </p:txBody>
      </p:sp>
      <p:pic>
        <p:nvPicPr>
          <p:cNvPr id="3" name="Picture 2" descr="An illustration shows CO, HC and NO subscript x entering a catalytic converter and H subscript 2 O and CO subscript 2 exiting through the other end."/>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1220" y="2286000"/>
            <a:ext cx="7862328" cy="3616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257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88.4 The small oxidation section of the converter helps build heat for the reduction section to reduce NO</a:t>
            </a:r>
            <a:r>
              <a:rPr lang="en-US" sz="2000" baseline="-25000" dirty="0">
                <a:latin typeface="+mj-lt"/>
              </a:rPr>
              <a:t>x</a:t>
            </a:r>
            <a:r>
              <a:rPr lang="en-US" sz="2000" dirty="0">
                <a:latin typeface="+mj-lt"/>
              </a:rPr>
              <a:t> emissions in the rear brick on most newer vehicles. Older catalytic converters had the reduction brick first then the oxidation brick. </a:t>
            </a:r>
            <a:endParaRPr lang="en-US" sz="2000" dirty="0">
              <a:latin typeface="+mj-lt"/>
            </a:endParaRPr>
          </a:p>
        </p:txBody>
      </p:sp>
      <p:pic>
        <p:nvPicPr>
          <p:cNvPr id="3" name="Picture 2" descr="A photo shows cut section of a catalytic converter with an oxidation brick and reduction brick."/>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510662" y="2590800"/>
            <a:ext cx="4122676" cy="3053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087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517</TotalTime>
  <Words>1264</Words>
  <Application>Microsoft Office PowerPoint</Application>
  <PresentationFormat>On-screen Show (4:3)</PresentationFormat>
  <Paragraphs>90</Paragraphs>
  <Slides>44</Slides>
  <Notes>0</Notes>
  <HiddenSlides>0</HiddenSlides>
  <MMClips>0</MMClips>
  <ScaleCrop>false</ScaleCrop>
  <HeadingPairs>
    <vt:vector size="4" baseType="variant">
      <vt:variant>
        <vt:lpstr>Theme</vt:lpstr>
      </vt:variant>
      <vt:variant>
        <vt:i4>5</vt:i4>
      </vt:variant>
      <vt:variant>
        <vt:lpstr>Slide Titles</vt:lpstr>
      </vt:variant>
      <vt:variant>
        <vt:i4>44</vt:i4>
      </vt:variant>
    </vt:vector>
  </HeadingPairs>
  <TitlesOfParts>
    <vt:vector size="49" baseType="lpstr">
      <vt:lpstr>Office Theme</vt:lpstr>
      <vt:lpstr>508 Lecture</vt:lpstr>
      <vt:lpstr>2_508 Lecture</vt:lpstr>
      <vt:lpstr>3_508 Lecture</vt:lpstr>
      <vt:lpstr>4_508 Lecture</vt:lpstr>
      <vt:lpstr>Automotive Technology Principles, Diagnosis, and Service</vt:lpstr>
      <vt:lpstr>LEARNING OBJECTIVES</vt:lpstr>
      <vt:lpstr>CATALYTIC CONVERTERS (1 OF 3)</vt:lpstr>
      <vt:lpstr>CATALYTIC CONVERTERS (2 OF 3)</vt:lpstr>
      <vt:lpstr>CATALYTIC CONVERTERS (3 OF 3)</vt:lpstr>
      <vt:lpstr>Figure 88.1 Most catalytic converters are located as close to the exhaust manifold as possible, as seen in this display of a Chevrolet Corvette</vt:lpstr>
      <vt:lpstr>Figure 88.2 The base material, called the substrate, is used to support the wash coat, which is a porous material that is used to hold the catalyst materials</vt:lpstr>
      <vt:lpstr>Figure 88.3 The three-way catalytic converter first separates the NOx into nitrogen and oxygen and then converts the HC and CO into harmless water (H2O) and carbon dioxide (CO2). The nitrogen (N) passes through the converter and exits the tailpipe and enters the atmosphere, which is about 78% nitrogen</vt:lpstr>
      <vt:lpstr>Figure 88.4 The small oxidation section of the converter helps build heat for the reduction section to reduce NOx emissions in the rear brick on most newer vehicles. Older catalytic converters had the reduction brick first then the oxidation brick. </vt:lpstr>
      <vt:lpstr>OBD-II CATALYTIC CONVERTER PERFORMANCE</vt:lpstr>
      <vt:lpstr>QUESTION 1: ?</vt:lpstr>
      <vt:lpstr>ANSWER 1:</vt:lpstr>
      <vt:lpstr>Figure 88.5 The OBD-II catalytic converter monitor compares the signals of upstream and downstream oxygen sensors to determine converter efficiency</vt:lpstr>
      <vt:lpstr>Figure 88.6 The waveform of a downstream O2S sensor from a properly functioning converter shows little, if any, activity.</vt:lpstr>
      <vt:lpstr>Figure 88.7 The highest catalytic converter efficiency occurs when the air-fuel mixture is about 14.7:1</vt:lpstr>
      <vt:lpstr>QUESTION 2: ?</vt:lpstr>
      <vt:lpstr>ANSWER 2:</vt:lpstr>
      <vt:lpstr>DIAGNOSIS CATALYTIC CONVERTERS (1 OF 3)</vt:lpstr>
      <vt:lpstr>DIAGNOSIS CATALYTIC CONVERTERS (2 OF 3)</vt:lpstr>
      <vt:lpstr>DIAGNOSIS CATALYTIC CONVERTERS (3 OF 3)</vt:lpstr>
      <vt:lpstr>Figure 88.8 A catalytic converter that rattles when tapped was removed, and the substrate, or what was left of it, fell out. This converter has to be replaced and the root cause of why it failed found and corrected</vt:lpstr>
      <vt:lpstr>Figure 88.9 A back pressure tool can be made by using an oxygen sensor housing and epoxy or braze to hold the tube to the housing</vt:lpstr>
      <vt:lpstr>Figure 88.10 This partially melted catalytic converter tested okay at idle, but had excessive back pressure at higher engine speeds</vt:lpstr>
      <vt:lpstr>Figure 88.11 The temperature of the outlet should be at least 10% hotter than the temperature of the inlet. If a converter is not working, the inlet temperature is hotter than the outlet temperature</vt:lpstr>
      <vt:lpstr>QUESTION 3: ?</vt:lpstr>
      <vt:lpstr>ANSWER 3:</vt:lpstr>
      <vt:lpstr>Tech Tip </vt:lpstr>
      <vt:lpstr>Figure 88.12 Whenever replacing a catalytic converter with a universal unit, first measure the distance between the rear brick and the center of the rear oxygen sensor. Be sure that the replacement unit is installed to the same dimension</vt:lpstr>
      <vt:lpstr>CATALYTIC CONVERTER REPLACEMENT GUIDELINES</vt:lpstr>
      <vt:lpstr>CATALYTIC CONVERTER RELATED DIAGNOSTIC TROUBLE CODES</vt:lpstr>
      <vt:lpstr>Catalytic Converter Operation</vt:lpstr>
      <vt:lpstr>1. Carbon monoxide leaves the engine through the exhaust valve on the exhaust stroke.</vt:lpstr>
      <vt:lpstr>2. The CO molecule is starting to enter the converter.</vt:lpstr>
      <vt:lpstr>3. A CO molecule is ready to enter a cell. The number of cells ranges from 300 to 900 per sq. in. The substrate is cordierite (Mg, AL, Si) or foil-backed metal with a 0.002- to 0.006-inch (0.05- to 0.15-mm)-thick wall.</vt:lpstr>
      <vt:lpstr>4. The CO molecule enters a cell. The substrate is coated with porous aluminum (AL2O3), called the washcoat. The catalytic material is sprayed onto the washcoat.</vt:lpstr>
      <vt:lpstr>5. The CO molecule enters a micropore, which has  been created in the porous washcoat. </vt:lpstr>
      <vt:lpstr>6. The CO molecule enters a smaller micropore.</vt:lpstr>
      <vt:lpstr>7. The CO molecule is absorbed onto a catalyst side. Only a few grams of catalyst material are applied to the washcoat</vt:lpstr>
      <vt:lpstr>8. The CO molecule is converted to a CO2 molecule.</vt:lpstr>
      <vt:lpstr>9. The CO2 molecule is exiting the small micropore. </vt:lpstr>
      <vt:lpstr>10. The CO2 molecule is exiting the larger micropore. </vt:lpstr>
      <vt:lpstr>11. The CO2 molecule is exiting the converter. </vt:lpstr>
      <vt:lpstr>12. A poisoned converter.</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88</dc:title>
  <dc:creator>Curt &amp; Tammy</dc:creator>
  <cp:lastModifiedBy>Curt &amp; Tammy</cp:lastModifiedBy>
  <cp:revision>53</cp:revision>
  <dcterms:created xsi:type="dcterms:W3CDTF">2018-09-25T19:30:15Z</dcterms:created>
  <dcterms:modified xsi:type="dcterms:W3CDTF">2019-06-24T19:04:44Z</dcterms:modified>
</cp:coreProperties>
</file>