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35" r:id="rId9"/>
    <p:sldId id="315" r:id="rId10"/>
    <p:sldId id="316" r:id="rId11"/>
    <p:sldId id="317" r:id="rId12"/>
    <p:sldId id="326" r:id="rId13"/>
    <p:sldId id="327" r:id="rId14"/>
    <p:sldId id="336" r:id="rId15"/>
    <p:sldId id="337" r:id="rId16"/>
    <p:sldId id="338" r:id="rId17"/>
    <p:sldId id="328" r:id="rId18"/>
    <p:sldId id="329" r:id="rId19"/>
    <p:sldId id="339" r:id="rId20"/>
    <p:sldId id="267" r:id="rId21"/>
    <p:sldId id="268" r:id="rId22"/>
    <p:sldId id="340" r:id="rId23"/>
    <p:sldId id="341" r:id="rId24"/>
    <p:sldId id="342" r:id="rId25"/>
    <p:sldId id="330" r:id="rId26"/>
    <p:sldId id="331" r:id="rId27"/>
    <p:sldId id="332" r:id="rId28"/>
    <p:sldId id="333" r:id="rId29"/>
    <p:sldId id="334" r:id="rId30"/>
    <p:sldId id="343" r:id="rId31"/>
    <p:sldId id="344" r:id="rId32"/>
    <p:sldId id="345" r:id="rId33"/>
    <p:sldId id="286" r:id="rId34"/>
    <p:sldId id="287" r:id="rId35"/>
    <p:sldId id="32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87</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Positive Crankcase Ventilation and Secondary Air- Injection Systems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PCV SYSTEM DIAGNOSIS (1 OF 3)</a:t>
            </a:r>
            <a:endParaRPr lang="en-US" dirty="0">
              <a:latin typeface="+mj-lt"/>
            </a:endParaRPr>
          </a:p>
        </p:txBody>
      </p:sp>
      <p:sp>
        <p:nvSpPr>
          <p:cNvPr id="3" name="Content Placeholder 2"/>
          <p:cNvSpPr>
            <a:spLocks noGrp="1"/>
          </p:cNvSpPr>
          <p:nvPr>
            <p:ph idx="1"/>
          </p:nvPr>
        </p:nvSpPr>
        <p:spPr/>
        <p:txBody>
          <a:bodyPr/>
          <a:lstStyle/>
          <a:p>
            <a:r>
              <a:rPr lang="en-US" dirty="0" smtClean="0"/>
              <a:t>Symptoms</a:t>
            </a:r>
          </a:p>
          <a:p>
            <a:pPr lvl="1"/>
            <a:r>
              <a:rPr lang="en-US" dirty="0"/>
              <a:t>Rough or unstable </a:t>
            </a:r>
            <a:r>
              <a:rPr lang="en-US" dirty="0" smtClean="0"/>
              <a:t>idle</a:t>
            </a:r>
          </a:p>
          <a:p>
            <a:pPr lvl="1"/>
            <a:r>
              <a:rPr lang="en-US" dirty="0"/>
              <a:t>Excessive oil </a:t>
            </a:r>
            <a:r>
              <a:rPr lang="en-US" dirty="0" smtClean="0"/>
              <a:t>consumption</a:t>
            </a:r>
          </a:p>
          <a:p>
            <a:pPr lvl="1"/>
            <a:r>
              <a:rPr lang="en-US" dirty="0"/>
              <a:t>Oil in the air filter </a:t>
            </a:r>
            <a:r>
              <a:rPr lang="en-US" dirty="0" smtClean="0"/>
              <a:t>housing</a:t>
            </a:r>
          </a:p>
          <a:p>
            <a:pPr lvl="1"/>
            <a:r>
              <a:rPr lang="en-US" dirty="0"/>
              <a:t>Oil leaks due to excessive crankcase </a:t>
            </a:r>
            <a:r>
              <a:rPr lang="en-US" dirty="0" smtClean="0"/>
              <a:t>pressure</a:t>
            </a:r>
          </a:p>
          <a:p>
            <a:r>
              <a:rPr lang="en-US" dirty="0" smtClean="0"/>
              <a:t>PCV System Performance Test</a:t>
            </a:r>
          </a:p>
          <a:p>
            <a:pPr lvl="1"/>
            <a:r>
              <a:rPr lang="en-US" dirty="0"/>
              <a:t>A </a:t>
            </a:r>
            <a:r>
              <a:rPr lang="en-US" dirty="0" smtClean="0"/>
              <a:t>slight vacuum </a:t>
            </a:r>
            <a:r>
              <a:rPr lang="en-US" dirty="0"/>
              <a:t>is created in the crankcase (usually less than 1 in. Hg if </a:t>
            </a:r>
            <a:r>
              <a:rPr lang="en-US" dirty="0" smtClean="0"/>
              <a:t>measured at </a:t>
            </a:r>
            <a:r>
              <a:rPr lang="en-US" dirty="0"/>
              <a:t>the dipstick) and is also applied to other areas of the engine.</a:t>
            </a:r>
            <a:endParaRPr lang="en-US" dirty="0" smtClean="0"/>
          </a:p>
          <a:p>
            <a:pPr lvl="1"/>
            <a:endParaRPr lang="en-US" dirty="0"/>
          </a:p>
        </p:txBody>
      </p:sp>
    </p:spTree>
    <p:extLst>
      <p:ext uri="{BB962C8B-B14F-4D97-AF65-F5344CB8AC3E}">
        <p14:creationId xmlns:p14="http://schemas.microsoft.com/office/powerpoint/2010/main" val="703756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PCV SYSTEM </a:t>
            </a:r>
            <a:r>
              <a:rPr lang="en-US" dirty="0" smtClean="0">
                <a:latin typeface="+mj-lt"/>
              </a:rPr>
              <a:t>DIAGNOSIS (2 OF 3)</a:t>
            </a:r>
            <a:endParaRPr lang="en-US" dirty="0">
              <a:latin typeface="+mj-lt"/>
            </a:endParaRPr>
          </a:p>
        </p:txBody>
      </p:sp>
      <p:sp>
        <p:nvSpPr>
          <p:cNvPr id="3" name="Content Placeholder 2"/>
          <p:cNvSpPr>
            <a:spLocks noGrp="1"/>
          </p:cNvSpPr>
          <p:nvPr>
            <p:ph idx="1"/>
          </p:nvPr>
        </p:nvSpPr>
        <p:spPr/>
        <p:txBody>
          <a:bodyPr/>
          <a:lstStyle/>
          <a:p>
            <a:r>
              <a:rPr lang="en-US" dirty="0" smtClean="0"/>
              <a:t>Rattle Test</a:t>
            </a:r>
          </a:p>
          <a:p>
            <a:pPr lvl="1"/>
            <a:r>
              <a:rPr lang="en-US" dirty="0"/>
              <a:t>If the PCV valve does not</a:t>
            </a:r>
            <a:r>
              <a:rPr lang="en-US" i="1" dirty="0"/>
              <a:t> </a:t>
            </a:r>
            <a:r>
              <a:rPr lang="en-US" dirty="0"/>
              <a:t>rattle, it is definitely defective </a:t>
            </a:r>
            <a:r>
              <a:rPr lang="en-US" dirty="0" smtClean="0"/>
              <a:t>and must </a:t>
            </a:r>
            <a:r>
              <a:rPr lang="en-US" dirty="0"/>
              <a:t>be replaced</a:t>
            </a:r>
            <a:r>
              <a:rPr lang="en-US" dirty="0" smtClean="0"/>
              <a:t>.</a:t>
            </a:r>
          </a:p>
          <a:p>
            <a:r>
              <a:rPr lang="en-US" dirty="0" smtClean="0"/>
              <a:t>The 3X5 Card Test</a:t>
            </a:r>
          </a:p>
          <a:p>
            <a:pPr lvl="1"/>
            <a:r>
              <a:rPr lang="en-US" dirty="0"/>
              <a:t>Remove the oil-fill cap (where oil </a:t>
            </a:r>
            <a:r>
              <a:rPr lang="en-US" dirty="0" smtClean="0"/>
              <a:t>is added </a:t>
            </a:r>
            <a:r>
              <a:rPr lang="en-US" dirty="0"/>
              <a:t>to the engine) and start the engine</a:t>
            </a:r>
            <a:r>
              <a:rPr lang="en-US" dirty="0" smtClean="0"/>
              <a:t>.</a:t>
            </a:r>
          </a:p>
          <a:p>
            <a:pPr lvl="1"/>
            <a:r>
              <a:rPr lang="en-US" dirty="0"/>
              <a:t>Hold a 3 × 5 card over the opening (a dollar bill or any </a:t>
            </a:r>
            <a:r>
              <a:rPr lang="en-US" dirty="0" smtClean="0"/>
              <a:t>other piece </a:t>
            </a:r>
            <a:r>
              <a:rPr lang="en-US" dirty="0"/>
              <a:t>of paper can be used for this test</a:t>
            </a:r>
            <a:r>
              <a:rPr lang="en-US" dirty="0" smtClean="0"/>
              <a:t>):</a:t>
            </a:r>
          </a:p>
          <a:p>
            <a:pPr lvl="2"/>
            <a:r>
              <a:rPr lang="en-US" dirty="0"/>
              <a:t>If the PCV system, including the valve and hoses, is </a:t>
            </a:r>
            <a:r>
              <a:rPr lang="en-US" dirty="0" smtClean="0"/>
              <a:t>functioning correctly</a:t>
            </a:r>
            <a:r>
              <a:rPr lang="en-US" dirty="0"/>
              <a:t>, the card should be held down on the </a:t>
            </a:r>
            <a:r>
              <a:rPr lang="en-US" dirty="0" smtClean="0"/>
              <a:t>oil-fill opening </a:t>
            </a:r>
            <a:r>
              <a:rPr lang="en-US" dirty="0"/>
              <a:t>by the slight vacuum inside the crankcase.</a:t>
            </a:r>
            <a:endParaRPr lang="en-US" dirty="0"/>
          </a:p>
        </p:txBody>
      </p:sp>
    </p:spTree>
    <p:extLst>
      <p:ext uri="{BB962C8B-B14F-4D97-AF65-F5344CB8AC3E}">
        <p14:creationId xmlns:p14="http://schemas.microsoft.com/office/powerpoint/2010/main" val="415901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PCV SYSTEM </a:t>
            </a:r>
            <a:r>
              <a:rPr lang="en-US" dirty="0" smtClean="0">
                <a:latin typeface="+mj-lt"/>
              </a:rPr>
              <a:t>DIAGNOSIS (3 OF 3)</a:t>
            </a:r>
            <a:endParaRPr lang="en-US" dirty="0">
              <a:latin typeface="+mj-lt"/>
            </a:endParaRPr>
          </a:p>
        </p:txBody>
      </p:sp>
      <p:sp>
        <p:nvSpPr>
          <p:cNvPr id="3" name="Content Placeholder 2"/>
          <p:cNvSpPr>
            <a:spLocks noGrp="1"/>
          </p:cNvSpPr>
          <p:nvPr>
            <p:ph idx="1"/>
          </p:nvPr>
        </p:nvSpPr>
        <p:spPr/>
        <p:txBody>
          <a:bodyPr/>
          <a:lstStyle/>
          <a:p>
            <a:r>
              <a:rPr lang="en-US" sz="2400" dirty="0" smtClean="0"/>
              <a:t>Snap-Back Test</a:t>
            </a:r>
          </a:p>
          <a:p>
            <a:pPr lvl="1"/>
            <a:r>
              <a:rPr lang="en-US" sz="2000" dirty="0"/>
              <a:t>The proper operation of the PCV valve </a:t>
            </a:r>
            <a:r>
              <a:rPr lang="en-US" sz="2000" dirty="0" smtClean="0"/>
              <a:t>can be </a:t>
            </a:r>
            <a:r>
              <a:rPr lang="en-US" sz="2000" dirty="0"/>
              <a:t>checked by placing a finger over the inlet hole in the valve </a:t>
            </a:r>
            <a:r>
              <a:rPr lang="en-US" sz="2000" dirty="0" smtClean="0"/>
              <a:t>when the </a:t>
            </a:r>
            <a:r>
              <a:rPr lang="en-US" sz="2000" dirty="0"/>
              <a:t>engine is running and removing the finger rapidly</a:t>
            </a:r>
            <a:r>
              <a:rPr lang="en-US" sz="2000" dirty="0" smtClean="0"/>
              <a:t>.</a:t>
            </a:r>
          </a:p>
          <a:p>
            <a:r>
              <a:rPr lang="en-US" sz="2400" dirty="0" smtClean="0"/>
              <a:t>Crankcase Vacuum Test</a:t>
            </a:r>
          </a:p>
          <a:p>
            <a:pPr lvl="1"/>
            <a:r>
              <a:rPr lang="en-US" sz="2000" dirty="0" smtClean="0"/>
              <a:t>The </a:t>
            </a:r>
            <a:r>
              <a:rPr lang="en-US" sz="2000" dirty="0"/>
              <a:t>PCV </a:t>
            </a:r>
            <a:r>
              <a:rPr lang="en-US" sz="2000" dirty="0" smtClean="0"/>
              <a:t>system can </a:t>
            </a:r>
            <a:r>
              <a:rPr lang="en-US" sz="2000" dirty="0"/>
              <a:t>be checked by testing for a weak vacuum at the oil dipstick </a:t>
            </a:r>
            <a:r>
              <a:rPr lang="en-US" sz="2000" dirty="0" smtClean="0"/>
              <a:t>tube using </a:t>
            </a:r>
            <a:r>
              <a:rPr lang="en-US" sz="2000" dirty="0"/>
              <a:t>an inches-of-water manometer or </a:t>
            </a:r>
            <a:r>
              <a:rPr lang="en-US" sz="2000" dirty="0" smtClean="0"/>
              <a:t>gauge.</a:t>
            </a:r>
          </a:p>
          <a:p>
            <a:r>
              <a:rPr lang="en-US" sz="2400" dirty="0" smtClean="0"/>
              <a:t>PCV Monitor</a:t>
            </a:r>
          </a:p>
          <a:p>
            <a:pPr lvl="1"/>
            <a:r>
              <a:rPr lang="en-US" sz="2000" dirty="0"/>
              <a:t>Starting with 2004 and newer vehicles, all </a:t>
            </a:r>
            <a:r>
              <a:rPr lang="en-US" sz="2000" dirty="0" smtClean="0"/>
              <a:t>vehicle PCMs </a:t>
            </a:r>
            <a:r>
              <a:rPr lang="en-US" sz="2000" dirty="0"/>
              <a:t>monitor the PCV system for proper operation as </a:t>
            </a:r>
            <a:r>
              <a:rPr lang="en-US" sz="2000" dirty="0" smtClean="0"/>
              <a:t>part of </a:t>
            </a:r>
            <a:r>
              <a:rPr lang="en-US" sz="2000" dirty="0"/>
              <a:t>the OBD-II system.</a:t>
            </a:r>
            <a:endParaRPr lang="en-US" sz="2000" dirty="0"/>
          </a:p>
        </p:txBody>
      </p:sp>
    </p:spTree>
    <p:extLst>
      <p:ext uri="{BB962C8B-B14F-4D97-AF65-F5344CB8AC3E}">
        <p14:creationId xmlns:p14="http://schemas.microsoft.com/office/powerpoint/2010/main" val="3699808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87.6</a:t>
            </a:r>
            <a:r>
              <a:rPr lang="en-US" sz="2000" dirty="0">
                <a:latin typeface="+mj-lt"/>
              </a:rPr>
              <a:t> Using a gauge that measures vacuum in units of inches of water to test the vacuum at the dipstick tube, being sure that the PCV system is capable of drawing a vacuum on the crankcase (28 inches H</a:t>
            </a:r>
            <a:r>
              <a:rPr lang="en-US" sz="2000" baseline="-25000" dirty="0">
                <a:latin typeface="+mj-lt"/>
              </a:rPr>
              <a:t>2</a:t>
            </a:r>
            <a:r>
              <a:rPr lang="en-US" sz="2000" dirty="0">
                <a:latin typeface="+mj-lt"/>
              </a:rPr>
              <a:t>O = 1 PSI, or about 2 in. Hg of vacuum)</a:t>
            </a:r>
            <a:endParaRPr lang="en-US" sz="2000" dirty="0">
              <a:latin typeface="+mj-lt"/>
            </a:endParaRPr>
          </a:p>
        </p:txBody>
      </p:sp>
      <p:pic>
        <p:nvPicPr>
          <p:cNvPr id="3" name="Picture 2" descr="A photo shows a crankcase vacuumed gauge with a reading of minus 67.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42097" y="2286000"/>
            <a:ext cx="5059807" cy="3799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30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87.7</a:t>
            </a:r>
            <a:r>
              <a:rPr lang="en-US" dirty="0">
                <a:latin typeface="+mj-lt"/>
              </a:rPr>
              <a:t> Most PCV valves used on newer vehicles are secured with fasteners, making it more difficult to disconnect, and thereby less likely to increase emissions</a:t>
            </a:r>
            <a:endParaRPr lang="en-US" dirty="0">
              <a:latin typeface="+mj-lt"/>
            </a:endParaRPr>
          </a:p>
        </p:txBody>
      </p:sp>
      <p:pic>
        <p:nvPicPr>
          <p:cNvPr id="3" name="Picture 2" descr="A photo shows PCV valves being secured to the engine block using rivet holding PCV valve retain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1277" y="1981200"/>
            <a:ext cx="5621445" cy="421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598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PCV RELATED DIAGNOSTIC TROUBLE CODES</a:t>
            </a:r>
            <a:endParaRPr lang="en-US" dirty="0">
              <a:latin typeface="+mj-lt"/>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5912" y="2777331"/>
            <a:ext cx="597217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5141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emissions does a PCV valve control?</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Excessive crankcase Hydrocarbons (HC).</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SECONDARY AIR-INJECTION SYSTEM (1 OF 3)</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The secondary </a:t>
            </a:r>
            <a:r>
              <a:rPr lang="en-US" dirty="0" smtClean="0"/>
              <a:t>air-injection (SAI</a:t>
            </a:r>
            <a:r>
              <a:rPr lang="en-US" dirty="0"/>
              <a:t>) system provides the air necessary for the oxidizing </a:t>
            </a:r>
            <a:r>
              <a:rPr lang="en-US" dirty="0" smtClean="0"/>
              <a:t>process either </a:t>
            </a:r>
            <a:r>
              <a:rPr lang="en-US" dirty="0"/>
              <a:t>at the exhaust manifold or inside the catalytic converter</a:t>
            </a:r>
            <a:r>
              <a:rPr lang="en-US" dirty="0" smtClean="0"/>
              <a:t>.</a:t>
            </a:r>
          </a:p>
          <a:p>
            <a:r>
              <a:rPr lang="en-US" dirty="0" smtClean="0"/>
              <a:t>Parts and Operation</a:t>
            </a:r>
          </a:p>
          <a:p>
            <a:pPr lvl="1"/>
            <a:r>
              <a:rPr lang="en-US" dirty="0" smtClean="0"/>
              <a:t>The system </a:t>
            </a:r>
            <a:r>
              <a:rPr lang="en-US" dirty="0"/>
              <a:t>pulls fresh air in through an external filter and pumps </a:t>
            </a:r>
            <a:r>
              <a:rPr lang="en-US" dirty="0" smtClean="0"/>
              <a:t>the air </a:t>
            </a:r>
            <a:r>
              <a:rPr lang="en-US" dirty="0"/>
              <a:t>under slight pressure to each exhaust port through </a:t>
            </a:r>
            <a:r>
              <a:rPr lang="en-US" dirty="0" smtClean="0"/>
              <a:t>connecting hoses </a:t>
            </a:r>
            <a:r>
              <a:rPr lang="en-US" dirty="0"/>
              <a:t>or a manifold.</a:t>
            </a:r>
            <a:endParaRPr lang="en-US" dirty="0"/>
          </a:p>
        </p:txBody>
      </p:sp>
    </p:spTree>
    <p:extLst>
      <p:ext uri="{BB962C8B-B14F-4D97-AF65-F5344CB8AC3E}">
        <p14:creationId xmlns:p14="http://schemas.microsoft.com/office/powerpoint/2010/main" val="3806743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SECONDARY AIR-INJECTION </a:t>
            </a:r>
            <a:r>
              <a:rPr lang="en-US" dirty="0" smtClean="0">
                <a:latin typeface="+mj-lt"/>
              </a:rPr>
              <a:t>SYSTEM (2 OF 3)</a:t>
            </a:r>
            <a:endParaRPr lang="en-US" dirty="0">
              <a:latin typeface="+mj-lt"/>
            </a:endParaRPr>
          </a:p>
        </p:txBody>
      </p:sp>
      <p:sp>
        <p:nvSpPr>
          <p:cNvPr id="3" name="Content Placeholder 2"/>
          <p:cNvSpPr>
            <a:spLocks noGrp="1"/>
          </p:cNvSpPr>
          <p:nvPr>
            <p:ph idx="1"/>
          </p:nvPr>
        </p:nvSpPr>
        <p:spPr/>
        <p:txBody>
          <a:bodyPr/>
          <a:lstStyle/>
          <a:p>
            <a:r>
              <a:rPr lang="en-US" dirty="0" smtClean="0"/>
              <a:t>Air Distribution Manifolds and Nozzles</a:t>
            </a:r>
          </a:p>
          <a:p>
            <a:pPr lvl="1"/>
            <a:r>
              <a:rPr lang="en-US" dirty="0"/>
              <a:t>Air is delivered to the exhaust system in one of two ways</a:t>
            </a:r>
            <a:r>
              <a:rPr lang="en-US" dirty="0" smtClean="0"/>
              <a:t>:</a:t>
            </a:r>
          </a:p>
          <a:p>
            <a:pPr lvl="1"/>
            <a:r>
              <a:rPr lang="en-US" dirty="0"/>
              <a:t>An external air manifold, or manifolds, distributes the </a:t>
            </a:r>
            <a:r>
              <a:rPr lang="en-US" dirty="0" smtClean="0"/>
              <a:t>air through </a:t>
            </a:r>
            <a:r>
              <a:rPr lang="en-US" dirty="0"/>
              <a:t>injection tubes with stainless-steel nozzles</a:t>
            </a:r>
            <a:r>
              <a:rPr lang="en-US" dirty="0" smtClean="0"/>
              <a:t>.</a:t>
            </a:r>
          </a:p>
          <a:p>
            <a:pPr lvl="1"/>
            <a:r>
              <a:rPr lang="en-US" dirty="0"/>
              <a:t>An internal air manifold distributes the air to the exhaust </a:t>
            </a:r>
            <a:r>
              <a:rPr lang="en-US" dirty="0" smtClean="0"/>
              <a:t>ports near </a:t>
            </a:r>
            <a:r>
              <a:rPr lang="en-US" dirty="0"/>
              <a:t>each exhaust valve through passages cast in the </a:t>
            </a:r>
            <a:r>
              <a:rPr lang="en-US" dirty="0" smtClean="0"/>
              <a:t>cylinder head </a:t>
            </a:r>
            <a:r>
              <a:rPr lang="en-US" dirty="0"/>
              <a:t>or the exhaust manifold.</a:t>
            </a:r>
            <a:endParaRPr lang="en-US" dirty="0"/>
          </a:p>
        </p:txBody>
      </p:sp>
    </p:spTree>
    <p:extLst>
      <p:ext uri="{BB962C8B-B14F-4D97-AF65-F5344CB8AC3E}">
        <p14:creationId xmlns:p14="http://schemas.microsoft.com/office/powerpoint/2010/main" val="3678226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87.1</a:t>
            </a:r>
            <a:r>
              <a:rPr lang="en-US" dirty="0" smtClean="0"/>
              <a:t> </a:t>
            </a:r>
            <a:r>
              <a:rPr lang="en-US" dirty="0"/>
              <a:t>Describe the purpose and function of the positive </a:t>
            </a:r>
            <a:r>
              <a:rPr lang="en-US" dirty="0" smtClean="0"/>
              <a:t>crankcase ventilation (PCV</a:t>
            </a:r>
            <a:r>
              <a:rPr lang="en-US" dirty="0"/>
              <a:t>) system</a:t>
            </a:r>
            <a:r>
              <a:rPr lang="en-US" dirty="0" smtClean="0"/>
              <a:t>.</a:t>
            </a:r>
          </a:p>
          <a:p>
            <a:pPr marL="0" indent="0">
              <a:buNone/>
            </a:pPr>
            <a:r>
              <a:rPr lang="en-US" b="1" dirty="0" smtClean="0">
                <a:solidFill>
                  <a:srgbClr val="005A70"/>
                </a:solidFill>
              </a:rPr>
              <a:t>87.2 </a:t>
            </a:r>
            <a:r>
              <a:rPr lang="en-US" dirty="0"/>
              <a:t>Explain the purpose and function of the secondary </a:t>
            </a:r>
            <a:r>
              <a:rPr lang="en-US" dirty="0" smtClean="0"/>
              <a:t>air-injection (SAI</a:t>
            </a:r>
            <a:r>
              <a:rPr lang="en-US" dirty="0"/>
              <a:t>) system and how to diagnose faults in the system</a:t>
            </a:r>
            <a:r>
              <a:rPr lang="en-US" dirty="0" smtClean="0"/>
              <a:t>.</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SECONDARY AIR-INJECTION </a:t>
            </a:r>
            <a:r>
              <a:rPr lang="en-US" dirty="0" smtClean="0">
                <a:latin typeface="+mj-lt"/>
              </a:rPr>
              <a:t>SYSTEM (3 OF 3)</a:t>
            </a:r>
            <a:endParaRPr lang="en-US" dirty="0">
              <a:latin typeface="+mj-lt"/>
            </a:endParaRPr>
          </a:p>
        </p:txBody>
      </p:sp>
      <p:sp>
        <p:nvSpPr>
          <p:cNvPr id="3" name="Content Placeholder 2"/>
          <p:cNvSpPr>
            <a:spLocks noGrp="1"/>
          </p:cNvSpPr>
          <p:nvPr>
            <p:ph idx="1"/>
          </p:nvPr>
        </p:nvSpPr>
        <p:spPr/>
        <p:txBody>
          <a:bodyPr/>
          <a:lstStyle/>
          <a:p>
            <a:r>
              <a:rPr lang="en-US" dirty="0" smtClean="0"/>
              <a:t>Exhaust Check Valves</a:t>
            </a:r>
          </a:p>
          <a:p>
            <a:pPr lvl="1"/>
            <a:r>
              <a:rPr lang="en-US" dirty="0"/>
              <a:t>All air-injection systems use </a:t>
            </a:r>
            <a:r>
              <a:rPr lang="en-US" dirty="0" smtClean="0"/>
              <a:t>one or </a:t>
            </a:r>
            <a:r>
              <a:rPr lang="en-US" dirty="0"/>
              <a:t>more one-way check valves to protect the air pump and </a:t>
            </a:r>
            <a:r>
              <a:rPr lang="en-US" dirty="0" smtClean="0"/>
              <a:t>other components </a:t>
            </a:r>
            <a:r>
              <a:rPr lang="en-US" dirty="0"/>
              <a:t>from reverse exhaust flow</a:t>
            </a:r>
            <a:r>
              <a:rPr lang="en-US" dirty="0" smtClean="0"/>
              <a:t>.</a:t>
            </a:r>
          </a:p>
          <a:p>
            <a:r>
              <a:rPr lang="en-US" dirty="0" smtClean="0"/>
              <a:t>Belt-Driven Air Pumps</a:t>
            </a:r>
          </a:p>
          <a:p>
            <a:pPr lvl="1"/>
            <a:r>
              <a:rPr lang="en-US" dirty="0"/>
              <a:t>The belt-driven air pump uses </a:t>
            </a:r>
            <a:r>
              <a:rPr lang="en-US" dirty="0" smtClean="0"/>
              <a:t>a centrifugal </a:t>
            </a:r>
            <a:r>
              <a:rPr lang="en-US" dirty="0"/>
              <a:t>filter just behind the drive pulley</a:t>
            </a:r>
            <a:r>
              <a:rPr lang="en-US" dirty="0" smtClean="0"/>
              <a:t>.</a:t>
            </a:r>
          </a:p>
          <a:p>
            <a:r>
              <a:rPr lang="en-US" dirty="0" smtClean="0"/>
              <a:t>Electric Motor-Driven Air Pumps</a:t>
            </a:r>
          </a:p>
          <a:p>
            <a:pPr lvl="1"/>
            <a:r>
              <a:rPr lang="en-US" dirty="0" smtClean="0"/>
              <a:t>Generally </a:t>
            </a:r>
            <a:r>
              <a:rPr lang="en-US" dirty="0"/>
              <a:t>used only during cold engine operation and </a:t>
            </a:r>
            <a:r>
              <a:rPr lang="en-US" dirty="0" smtClean="0"/>
              <a:t>is computer </a:t>
            </a:r>
            <a:r>
              <a:rPr lang="en-US" dirty="0"/>
              <a:t>controlled.</a:t>
            </a:r>
            <a:endParaRPr lang="en-US" dirty="0"/>
          </a:p>
        </p:txBody>
      </p:sp>
    </p:spTree>
    <p:extLst>
      <p:ext uri="{BB962C8B-B14F-4D97-AF65-F5344CB8AC3E}">
        <p14:creationId xmlns:p14="http://schemas.microsoft.com/office/powerpoint/2010/main" val="601095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87.8</a:t>
            </a:r>
            <a:r>
              <a:rPr lang="en-US" sz="2000" dirty="0">
                <a:latin typeface="+mj-lt"/>
              </a:rPr>
              <a:t> A typical belt-driven AIR pump. Air enters through the revolving fins behind the drive pulley. The fins act as an air filter because dirt is heavier than air and, therefore, the dirt is deflected off of the fins at the same time air is being drawn into the pump</a:t>
            </a:r>
            <a:endParaRPr lang="en-US" sz="2000" dirty="0">
              <a:latin typeface="+mj-lt"/>
            </a:endParaRPr>
          </a:p>
        </p:txBody>
      </p:sp>
      <p:pic>
        <p:nvPicPr>
          <p:cNvPr id="3" name="Picture 2" descr="Air enters through the revolving fins behind the drive pulley. The fins act as an air filter because dirt is heavier than air and, therefore, the dirt is deflected off of the fins at the same time air is being drawn into the pum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70579" y="2286000"/>
            <a:ext cx="4002842" cy="3606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837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87.9</a:t>
            </a:r>
            <a:r>
              <a:rPr lang="en-US" sz="2400" dirty="0">
                <a:latin typeface="+mj-lt"/>
              </a:rPr>
              <a:t> The external air manifold and exhaust check valve on a restored muscle car engine</a:t>
            </a:r>
            <a:endParaRPr lang="en-US" dirty="0">
              <a:latin typeface="+mj-lt"/>
            </a:endParaRPr>
          </a:p>
        </p:txBody>
      </p:sp>
      <p:pic>
        <p:nvPicPr>
          <p:cNvPr id="3" name="Picture 2" descr="A photo shows an external air manifold and exhaust check valve on a restored muscle car engine. The air hose is metallic while air hose from air pump is made out of plastic."/>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2739" y="1769210"/>
            <a:ext cx="6098523" cy="457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120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61" y="304800"/>
            <a:ext cx="8229600" cy="1097280"/>
          </a:xfrm>
        </p:spPr>
        <p:txBody>
          <a:bodyPr/>
          <a:lstStyle/>
          <a:p>
            <a:r>
              <a:rPr lang="en-IN" sz="1800" dirty="0">
                <a:latin typeface="+mj-lt"/>
              </a:rPr>
              <a:t>Figure 87.10</a:t>
            </a:r>
            <a:r>
              <a:rPr lang="en-US" sz="1800" dirty="0">
                <a:latin typeface="+mj-lt"/>
              </a:rPr>
              <a:t> (a) When the engine is cold and before the oxygen sensor is hot enough to achieve closed loop, the airflow from the air pump is directed to the exhaust manifold(s) through the one-way check valves, which keep the exhaust gases from entering the switching solenoids and the pump itself</a:t>
            </a:r>
            <a:endParaRPr lang="en-US" sz="1800" dirty="0">
              <a:latin typeface="+mj-lt"/>
            </a:endParaRPr>
          </a:p>
        </p:txBody>
      </p:sp>
      <p:pic>
        <p:nvPicPr>
          <p:cNvPr id="3" name="Picture 2" descr="The illustration shows the following:&#10;• The Bypass diverter valve has 2 actuators connected to the computer, it has 1 inlet and 2 outlets, one outlet goes to exhaust manifold and the other goes to catalytic converter via check valve.&#10;• When the engine is cold and before the oxygen sensor is hot enough to achieve closed loop, the airflow from the air pump is directed to the exhaust manifold(s) through the one-way check valves, which keep the exhaust gases from entering the switching solenoids and the pump itself."/>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35320" y="2819400"/>
            <a:ext cx="6511082" cy="300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305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87.10</a:t>
            </a:r>
            <a:r>
              <a:rPr lang="en-US" sz="2400" dirty="0">
                <a:latin typeface="+mj-lt"/>
              </a:rPr>
              <a:t> (b) When the engine achieves closed loop, the air is directed to the catalytic converter</a:t>
            </a:r>
            <a:endParaRPr lang="en-US" dirty="0">
              <a:latin typeface="+mj-lt"/>
            </a:endParaRPr>
          </a:p>
        </p:txBody>
      </p:sp>
      <p:pic>
        <p:nvPicPr>
          <p:cNvPr id="3" name="Picture 2" descr="The Bypass diverter valve has 2 actuators connected to the computer, it has 1 inlet and 2 outlets, one outlet goes to exhaust manifold and the other goes to catalytic converter via check valve. When the engine achieves closed loop, the air is directed to the catalytic conver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4539" y="2154532"/>
            <a:ext cx="8194923" cy="3815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037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87.11 A</a:t>
            </a:r>
            <a:r>
              <a:rPr lang="en-US" sz="2400" dirty="0">
                <a:latin typeface="+mj-lt"/>
              </a:rPr>
              <a:t> typical electric motor–driven SAI pump. This unit is on a Chevrolet Corvette and only works when the engine is cold</a:t>
            </a:r>
            <a:endParaRPr lang="en-US" dirty="0">
              <a:latin typeface="+mj-lt"/>
            </a:endParaRPr>
          </a:p>
        </p:txBody>
      </p:sp>
      <p:pic>
        <p:nvPicPr>
          <p:cNvPr id="3" name="Picture 2" descr="A photo shows a secondary air injection pump under the hoo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83602" y="2057400"/>
            <a:ext cx="4160198" cy="387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51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SECONDARY AIR-INJECTION SYSTEM DIAGNOSIS (1 OF 2)</a:t>
            </a:r>
            <a:endParaRPr lang="en-US" dirty="0">
              <a:latin typeface="+mj-lt"/>
            </a:endParaRPr>
          </a:p>
        </p:txBody>
      </p:sp>
      <p:sp>
        <p:nvSpPr>
          <p:cNvPr id="3" name="Content Placeholder 2"/>
          <p:cNvSpPr>
            <a:spLocks noGrp="1"/>
          </p:cNvSpPr>
          <p:nvPr>
            <p:ph idx="1"/>
          </p:nvPr>
        </p:nvSpPr>
        <p:spPr/>
        <p:txBody>
          <a:bodyPr/>
          <a:lstStyle/>
          <a:p>
            <a:r>
              <a:rPr lang="en-US" dirty="0" smtClean="0"/>
              <a:t>Symptoms</a:t>
            </a:r>
          </a:p>
          <a:p>
            <a:pPr lvl="1"/>
            <a:r>
              <a:rPr lang="en-US" dirty="0"/>
              <a:t>The air pump system should be inspected if an </a:t>
            </a:r>
            <a:r>
              <a:rPr lang="en-US" dirty="0" smtClean="0"/>
              <a:t>exhaust emissions </a:t>
            </a:r>
            <a:r>
              <a:rPr lang="en-US" dirty="0"/>
              <a:t>test failure occurs</a:t>
            </a:r>
            <a:r>
              <a:rPr lang="en-US" dirty="0" smtClean="0"/>
              <a:t>.</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200400"/>
            <a:ext cx="59055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47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SECONDARY AIR-INJECTION SYSTEM </a:t>
            </a:r>
            <a:r>
              <a:rPr lang="en-US" dirty="0" smtClean="0">
                <a:latin typeface="+mj-lt"/>
              </a:rPr>
              <a:t>DIAGNOSIS (2 OF 2)</a:t>
            </a:r>
            <a:endParaRPr lang="en-US" dirty="0">
              <a:latin typeface="+mj-lt"/>
            </a:endParaRPr>
          </a:p>
        </p:txBody>
      </p:sp>
      <p:sp>
        <p:nvSpPr>
          <p:cNvPr id="3" name="Content Placeholder 2"/>
          <p:cNvSpPr>
            <a:spLocks noGrp="1"/>
          </p:cNvSpPr>
          <p:nvPr>
            <p:ph idx="1"/>
          </p:nvPr>
        </p:nvSpPr>
        <p:spPr/>
        <p:txBody>
          <a:bodyPr/>
          <a:lstStyle/>
          <a:p>
            <a:r>
              <a:rPr lang="en-US" dirty="0" smtClean="0"/>
              <a:t>Visual Inspection</a:t>
            </a:r>
          </a:p>
          <a:p>
            <a:pPr lvl="1"/>
            <a:r>
              <a:rPr lang="en-US" dirty="0"/>
              <a:t>Carefully inspect all parts of the SAI </a:t>
            </a:r>
            <a:r>
              <a:rPr lang="en-US" dirty="0" smtClean="0"/>
              <a:t>system for holes or other physical damage.</a:t>
            </a:r>
          </a:p>
          <a:p>
            <a:r>
              <a:rPr lang="en-US" dirty="0" smtClean="0"/>
              <a:t>Four-Gas Exhaust Analysis</a:t>
            </a:r>
          </a:p>
          <a:p>
            <a:pPr lvl="1"/>
            <a:r>
              <a:rPr lang="en-US" dirty="0"/>
              <a:t>An SAI system can be </a:t>
            </a:r>
            <a:r>
              <a:rPr lang="en-US" dirty="0" smtClean="0"/>
              <a:t>tested </a:t>
            </a:r>
            <a:r>
              <a:rPr lang="en-US" dirty="0"/>
              <a:t>using an exhaust gas </a:t>
            </a:r>
            <a:r>
              <a:rPr lang="en-US" dirty="0" smtClean="0"/>
              <a:t>analyzer.</a:t>
            </a:r>
          </a:p>
          <a:p>
            <a:pPr lvl="1"/>
            <a:r>
              <a:rPr lang="en-US" dirty="0" smtClean="0"/>
              <a:t>Verify O</a:t>
            </a:r>
            <a:r>
              <a:rPr lang="en-US" sz="1800" dirty="0" smtClean="0"/>
              <a:t>2</a:t>
            </a:r>
            <a:r>
              <a:rPr lang="en-US" dirty="0" smtClean="0"/>
              <a:t> values as the system is enabled and disabled.</a:t>
            </a:r>
            <a:endParaRPr lang="en-US" dirty="0"/>
          </a:p>
        </p:txBody>
      </p:sp>
    </p:spTree>
    <p:extLst>
      <p:ext uri="{BB962C8B-B14F-4D97-AF65-F5344CB8AC3E}">
        <p14:creationId xmlns:p14="http://schemas.microsoft.com/office/powerpoint/2010/main" val="4033584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SAI-RELATED DIAGNOSTIC TROUBLE CODES</a:t>
            </a:r>
            <a:endParaRPr lang="en-US" dirty="0">
              <a:latin typeface="+mj-lt"/>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812" y="2682081"/>
            <a:ext cx="604837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3022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the air-injection pump?</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CRANKCASE VENTILATION (1 OF 2)</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a:t>Positive crankcase ventilation (PCV) systems were developed </a:t>
            </a:r>
            <a:r>
              <a:rPr lang="en-US" dirty="0" smtClean="0"/>
              <a:t>to ventilate </a:t>
            </a:r>
            <a:r>
              <a:rPr lang="en-US" dirty="0"/>
              <a:t>the crankcase and recirculate the vapors to the engine’s </a:t>
            </a:r>
            <a:r>
              <a:rPr lang="en-US" dirty="0" smtClean="0"/>
              <a:t>induction system </a:t>
            </a:r>
            <a:r>
              <a:rPr lang="en-US" dirty="0"/>
              <a:t>so they can be burned in the cylinders</a:t>
            </a:r>
            <a:r>
              <a:rPr lang="en-US" dirty="0" smtClean="0"/>
              <a:t>.</a:t>
            </a:r>
          </a:p>
          <a:p>
            <a:r>
              <a:rPr lang="en-US" dirty="0" smtClean="0"/>
              <a:t>PCV Valves</a:t>
            </a:r>
          </a:p>
          <a:p>
            <a:pPr lvl="1"/>
            <a:r>
              <a:rPr lang="en-US" dirty="0"/>
              <a:t>The PCV valve in most systems is a one-way </a:t>
            </a:r>
            <a:r>
              <a:rPr lang="en-US" dirty="0" smtClean="0"/>
              <a:t>valve containing </a:t>
            </a:r>
            <a:r>
              <a:rPr lang="en-US" dirty="0"/>
              <a:t>a spring-operated plunger that controls valve flow rate.</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3170099"/>
          </a:xfrm>
          <a:prstGeom prst="rect">
            <a:avLst/>
          </a:prstGeom>
        </p:spPr>
        <p:txBody>
          <a:bodyPr wrap="square">
            <a:spAutoFit/>
          </a:bodyPr>
          <a:lstStyle/>
          <a:p>
            <a:pPr lvl="1"/>
            <a:r>
              <a:rPr lang="en-US" sz="4000" dirty="0"/>
              <a:t>The secondary air-injection (SAI) system provides the air necessary for the oxidizing process either at the exhaust manifold or inside the catalytic converter.</a:t>
            </a: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CRANKCASE </a:t>
            </a:r>
            <a:r>
              <a:rPr lang="en-US" dirty="0" smtClean="0">
                <a:latin typeface="+mj-lt"/>
              </a:rPr>
              <a:t>VENTILATION (2 OF 2)</a:t>
            </a:r>
            <a:endParaRPr lang="en-US" dirty="0">
              <a:latin typeface="+mj-lt"/>
            </a:endParaRPr>
          </a:p>
        </p:txBody>
      </p:sp>
      <p:sp>
        <p:nvSpPr>
          <p:cNvPr id="3" name="Content Placeholder 2"/>
          <p:cNvSpPr>
            <a:spLocks noGrp="1"/>
          </p:cNvSpPr>
          <p:nvPr>
            <p:ph idx="1"/>
          </p:nvPr>
        </p:nvSpPr>
        <p:spPr/>
        <p:txBody>
          <a:bodyPr/>
          <a:lstStyle/>
          <a:p>
            <a:r>
              <a:rPr lang="en-US" dirty="0" smtClean="0"/>
              <a:t>Orifice Controlled Systems</a:t>
            </a:r>
          </a:p>
          <a:p>
            <a:pPr lvl="1"/>
            <a:r>
              <a:rPr lang="en-US" dirty="0"/>
              <a:t>The closed PCV </a:t>
            </a:r>
            <a:r>
              <a:rPr lang="en-US" dirty="0" smtClean="0"/>
              <a:t>system used </a:t>
            </a:r>
            <a:r>
              <a:rPr lang="en-US" dirty="0"/>
              <a:t>on some 4-cylinder engines contains a calibrated orifice </a:t>
            </a:r>
            <a:r>
              <a:rPr lang="en-US" dirty="0" smtClean="0"/>
              <a:t>instead of </a:t>
            </a:r>
            <a:r>
              <a:rPr lang="en-US" dirty="0"/>
              <a:t>a PCV valve</a:t>
            </a:r>
            <a:r>
              <a:rPr lang="en-US" dirty="0" smtClean="0"/>
              <a:t>.</a:t>
            </a:r>
          </a:p>
          <a:p>
            <a:r>
              <a:rPr lang="en-US" dirty="0" smtClean="0"/>
              <a:t>Separator Systems</a:t>
            </a:r>
          </a:p>
          <a:p>
            <a:pPr lvl="1"/>
            <a:r>
              <a:rPr lang="en-US" dirty="0"/>
              <a:t>Turbocharged and many </a:t>
            </a:r>
            <a:r>
              <a:rPr lang="en-US" dirty="0" smtClean="0"/>
              <a:t>fuel-injected engines </a:t>
            </a:r>
            <a:r>
              <a:rPr lang="en-US" dirty="0"/>
              <a:t>use an oil/vapor or oil/water separator and a </a:t>
            </a:r>
            <a:r>
              <a:rPr lang="en-US" dirty="0" smtClean="0"/>
              <a:t>calibrated orifice </a:t>
            </a:r>
            <a:r>
              <a:rPr lang="en-US" dirty="0"/>
              <a:t>instead of a PCV valve.</a:t>
            </a:r>
            <a:endParaRPr lang="en-US" dirty="0"/>
          </a:p>
        </p:txBody>
      </p:sp>
    </p:spTree>
    <p:extLst>
      <p:ext uri="{BB962C8B-B14F-4D97-AF65-F5344CB8AC3E}">
        <p14:creationId xmlns:p14="http://schemas.microsoft.com/office/powerpoint/2010/main" val="3434463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87.1</a:t>
            </a:r>
            <a:r>
              <a:rPr lang="en-US" sz="2400" dirty="0">
                <a:latin typeface="+mj-lt"/>
              </a:rPr>
              <a:t> A PCV valve in a cutaway valve cover, showing the baffles that prevent liquid oil from being drawn into the intake manifold</a:t>
            </a:r>
            <a:endParaRPr lang="en-US" sz="2400" dirty="0">
              <a:latin typeface="+mj-lt"/>
            </a:endParaRPr>
          </a:p>
        </p:txBody>
      </p:sp>
      <p:pic>
        <p:nvPicPr>
          <p:cNvPr id="5" name="Picture 2" descr="A photo shows a PVC valve in a cutaway valve cover, showing the baffles that prevent liquid oil from being drawn into the intake manifol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74606" y="1905000"/>
            <a:ext cx="5394789" cy="4051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87.2</a:t>
            </a:r>
            <a:r>
              <a:rPr lang="en-US" sz="2400" dirty="0">
                <a:latin typeface="+mj-lt"/>
              </a:rPr>
              <a:t> Spring force, crankcase pressure, and intake manifold vacuum work together to regulate the flow rate through the PCV valve</a:t>
            </a:r>
            <a:endParaRPr lang="en-US" sz="2400" dirty="0">
              <a:latin typeface="+mj-lt"/>
            </a:endParaRPr>
          </a:p>
        </p:txBody>
      </p:sp>
      <p:pic>
        <p:nvPicPr>
          <p:cNvPr id="6" name="Picture 2" descr="It is a one-way valve held open by spring force. One end of the valve is subjected to crankcase pressure that tends to close the valve and the other is subject to intake manifold vacuum which also tends to close the val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8701" y="1905000"/>
            <a:ext cx="5206598" cy="4182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87.3</a:t>
            </a:r>
            <a:r>
              <a:rPr lang="en-US" sz="2400" dirty="0">
                <a:latin typeface="+mj-lt"/>
              </a:rPr>
              <a:t> Air flows through the PCV valve during idle, cruising, and light-load conditions</a:t>
            </a:r>
            <a:endParaRPr lang="en-US" sz="2400" dirty="0">
              <a:latin typeface="+mj-lt"/>
            </a:endParaRPr>
          </a:p>
        </p:txBody>
      </p:sp>
      <p:pic>
        <p:nvPicPr>
          <p:cNvPr id="4" name="Picture 2" descr="An illustration shows PCV during idle, cursing and light load conditions. At idle and low speed, manifold vacuum pulls the valve toward the restricted position but not completely closed. The flow rate is low at about 1 to 5 cubic feet per minut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21600" y="1787698"/>
            <a:ext cx="5900800" cy="4568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87.4</a:t>
            </a:r>
            <a:r>
              <a:rPr lang="en-US" sz="2400" dirty="0">
                <a:latin typeface="+mj-lt"/>
              </a:rPr>
              <a:t> Air flows through the PCV valve during acceleration and when the engine is under a heavy load</a:t>
            </a:r>
            <a:endParaRPr lang="en-US" dirty="0">
              <a:latin typeface="+mj-lt"/>
            </a:endParaRPr>
          </a:p>
        </p:txBody>
      </p:sp>
      <p:pic>
        <p:nvPicPr>
          <p:cNvPr id="3" name="Picture 2" descr="An illustration shows PCV during acceleration and heavy load condition. At higher speed or in a heavy load condition, manifold vacuum drops, the spring moves the valve open. Flow through the valve increases— from 3 to 6 cubic feet per minut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0797" y="1881877"/>
            <a:ext cx="5102407" cy="446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633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87.5</a:t>
            </a:r>
            <a:r>
              <a:rPr lang="en-US" sz="2400" dirty="0">
                <a:latin typeface="+mj-lt"/>
              </a:rPr>
              <a:t> PCV valve operation in the event of a backfire</a:t>
            </a:r>
            <a:endParaRPr lang="en-US" dirty="0">
              <a:latin typeface="+mj-lt"/>
            </a:endParaRPr>
          </a:p>
        </p:txBody>
      </p:sp>
      <p:pic>
        <p:nvPicPr>
          <p:cNvPr id="3" name="Picture 2" descr="An illustration shows PCV during the event of backfire. If the engine backfires during cranking, it causes a high pressure in the intake manifold; the pressure causes the valve to back-seat and seal off the inlet. This keeps the backfire out of the crankcas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8800" y="1524000"/>
            <a:ext cx="5834993" cy="478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139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374</TotalTime>
  <Words>1164</Words>
  <Application>Microsoft Office PowerPoint</Application>
  <PresentationFormat>On-screen Show (4:3)</PresentationFormat>
  <Paragraphs>89</Paragraphs>
  <Slides>31</Slides>
  <Notes>0</Notes>
  <HiddenSlides>0</HiddenSlides>
  <MMClips>0</MMClips>
  <ScaleCrop>false</ScaleCrop>
  <HeadingPairs>
    <vt:vector size="4" baseType="variant">
      <vt:variant>
        <vt:lpstr>Theme</vt:lpstr>
      </vt:variant>
      <vt:variant>
        <vt:i4>5</vt:i4>
      </vt:variant>
      <vt:variant>
        <vt:lpstr>Slide Titles</vt:lpstr>
      </vt:variant>
      <vt:variant>
        <vt:i4>31</vt:i4>
      </vt:variant>
    </vt:vector>
  </HeadingPairs>
  <TitlesOfParts>
    <vt:vector size="36" baseType="lpstr">
      <vt:lpstr>Office Theme</vt:lpstr>
      <vt:lpstr>508 Lecture</vt:lpstr>
      <vt:lpstr>2_508 Lecture</vt:lpstr>
      <vt:lpstr>3_508 Lecture</vt:lpstr>
      <vt:lpstr>4_508 Lecture</vt:lpstr>
      <vt:lpstr>Automotive Technology Principles, Diagnosis, and Service</vt:lpstr>
      <vt:lpstr>LEARNING OBJECTIVES </vt:lpstr>
      <vt:lpstr>CRANKCASE VENTILATION (1 OF 2)</vt:lpstr>
      <vt:lpstr>CRANKCASE VENTILATION (2 OF 2)</vt:lpstr>
      <vt:lpstr>Figure 87.1 A PCV valve in a cutaway valve cover, showing the baffles that prevent liquid oil from being drawn into the intake manifold</vt:lpstr>
      <vt:lpstr>Figure 87.2 Spring force, crankcase pressure, and intake manifold vacuum work together to regulate the flow rate through the PCV valve</vt:lpstr>
      <vt:lpstr>Figure 87.3 Air flows through the PCV valve during idle, cruising, and light-load conditions</vt:lpstr>
      <vt:lpstr>Figure 87.4 Air flows through the PCV valve during acceleration and when the engine is under a heavy load</vt:lpstr>
      <vt:lpstr>Figure 87.5 PCV valve operation in the event of a backfire</vt:lpstr>
      <vt:lpstr>PCV SYSTEM DIAGNOSIS (1 OF 3)</vt:lpstr>
      <vt:lpstr>PCV SYSTEM DIAGNOSIS (2 OF 3)</vt:lpstr>
      <vt:lpstr>PCV SYSTEM DIAGNOSIS (3 OF 3)</vt:lpstr>
      <vt:lpstr>Figure 87.6 Using a gauge that measures vacuum in units of inches of water to test the vacuum at the dipstick tube, being sure that the PCV system is capable of drawing a vacuum on the crankcase (28 inches H2O = 1 PSI, or about 2 in. Hg of vacuum)</vt:lpstr>
      <vt:lpstr>Figure 87.7 Most PCV valves used on newer vehicles are secured with fasteners, making it more difficult to disconnect, and thereby less likely to increase emissions</vt:lpstr>
      <vt:lpstr>PCV RELATED DIAGNOSTIC TROUBLE CODES</vt:lpstr>
      <vt:lpstr>QUESTION 1: ?</vt:lpstr>
      <vt:lpstr>ANSWER 1:</vt:lpstr>
      <vt:lpstr>SECONDARY AIR-INJECTION SYSTEM (1 OF 3)</vt:lpstr>
      <vt:lpstr>SECONDARY AIR-INJECTION SYSTEM (2 OF 3)</vt:lpstr>
      <vt:lpstr>SECONDARY AIR-INJECTION SYSTEM (3 OF 3)</vt:lpstr>
      <vt:lpstr>Figure 87.8 A typical belt-driven AIR pump. Air enters through the revolving fins behind the drive pulley. The fins act as an air filter because dirt is heavier than air and, therefore, the dirt is deflected off of the fins at the same time air is being drawn into the pump</vt:lpstr>
      <vt:lpstr>Figure 87.9 The external air manifold and exhaust check valve on a restored muscle car engine</vt:lpstr>
      <vt:lpstr>Figure 87.10 (a) When the engine is cold and before the oxygen sensor is hot enough to achieve closed loop, the airflow from the air pump is directed to the exhaust manifold(s) through the one-way check valves, which keep the exhaust gases from entering the switching solenoids and the pump itself</vt:lpstr>
      <vt:lpstr>Figure 87.10 (b) When the engine achieves closed loop, the air is directed to the catalytic converter</vt:lpstr>
      <vt:lpstr>Figure 87.11 A typical electric motor–driven SAI pump. This unit is on a Chevrolet Corvette and only works when the engine is cold</vt:lpstr>
      <vt:lpstr>SECONDARY AIR-INJECTION SYSTEM DIAGNOSIS (1 OF 2)</vt:lpstr>
      <vt:lpstr>SECONDARY AIR-INJECTION SYSTEM DIAGNOSIS (2 OF 2)</vt:lpstr>
      <vt:lpstr>SAI-RELATED DIAGNOSTIC TROUBLE CODES</vt:lpstr>
      <vt:lpstr>QUESTION 2: ?</vt:lpstr>
      <vt:lpstr>ANSWER 2:</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87</dc:title>
  <dc:creator>Curt &amp; Tammy</dc:creator>
  <cp:lastModifiedBy>Curt &amp; Tammy</cp:lastModifiedBy>
  <cp:revision>49</cp:revision>
  <dcterms:created xsi:type="dcterms:W3CDTF">2018-09-25T19:30:15Z</dcterms:created>
  <dcterms:modified xsi:type="dcterms:W3CDTF">2019-06-24T15:37:24Z</dcterms:modified>
</cp:coreProperties>
</file>