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85" r:id="rId3"/>
    <p:sldMasterId id="2147483697" r:id="rId4"/>
    <p:sldMasterId id="2147483709" r:id="rId5"/>
  </p:sldMasterIdLst>
  <p:sldIdLst>
    <p:sldId id="257" r:id="rId6"/>
    <p:sldId id="259" r:id="rId7"/>
    <p:sldId id="262" r:id="rId8"/>
    <p:sldId id="332" r:id="rId9"/>
    <p:sldId id="333" r:id="rId10"/>
    <p:sldId id="334" r:id="rId11"/>
    <p:sldId id="335" r:id="rId12"/>
    <p:sldId id="315" r:id="rId13"/>
    <p:sldId id="316" r:id="rId14"/>
    <p:sldId id="317" r:id="rId15"/>
    <p:sldId id="270" r:id="rId16"/>
    <p:sldId id="318" r:id="rId17"/>
    <p:sldId id="326" r:id="rId18"/>
    <p:sldId id="327" r:id="rId19"/>
    <p:sldId id="328" r:id="rId20"/>
    <p:sldId id="267" r:id="rId21"/>
    <p:sldId id="268" r:id="rId22"/>
    <p:sldId id="336" r:id="rId23"/>
    <p:sldId id="329" r:id="rId24"/>
    <p:sldId id="330" r:id="rId25"/>
    <p:sldId id="337" r:id="rId26"/>
    <p:sldId id="338" r:id="rId27"/>
    <p:sldId id="272" r:id="rId28"/>
    <p:sldId id="331" r:id="rId29"/>
    <p:sldId id="339" r:id="rId30"/>
    <p:sldId id="286" r:id="rId31"/>
    <p:sldId id="287" r:id="rId32"/>
    <p:sldId id="325"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6/23/2019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6/23/2019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6/23/2019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6/23/2019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6/23/2019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6/23/2019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6/23/2019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6/23/2019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emf"/><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a:t>
            </a:r>
            <a:r>
              <a:rPr lang="en-US" dirty="0" smtClean="0"/>
              <a:t>86</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Exhaust Gas Recirculation System</a:t>
            </a:r>
            <a:endParaRPr lang="en-US" sz="3200" b="1" dirty="0" smtClean="0">
              <a:solidFill>
                <a:srgbClr val="005A70"/>
              </a:solidFill>
              <a:latin typeface="Arial" panose="020B0604020202020204" pitchFamily="34" charset="0"/>
              <a:cs typeface="Arial" panose="020B0604020202020204" pitchFamily="34" charset="0"/>
            </a:endParaRP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86.3 </a:t>
            </a:r>
            <a:r>
              <a:rPr lang="en-US" sz="2400" dirty="0">
                <a:latin typeface="+mj-lt"/>
              </a:rPr>
              <a:t>Back pressure in the exhaust system is used to close the control valve, allowing engine vacuum to open the EGR valve</a:t>
            </a:r>
            <a:endParaRPr lang="en-US" sz="2400" dirty="0">
              <a:latin typeface="+mj-lt"/>
            </a:endParaRPr>
          </a:p>
        </p:txBody>
      </p:sp>
      <p:pic>
        <p:nvPicPr>
          <p:cNvPr id="4" name="Picture 2" descr="• The illustration shows the following: During the low exhaust back pressure valve is closed as exhaust is not pushing hard on the diaphragm.&#10;• During the high exhaust back pressure valve opens and exhaust gas goes to intake manifold as exhaust flowing via the internal tube pushes the diaphragm upward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91401" y="2141231"/>
            <a:ext cx="7123899" cy="4086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855452"/>
          </a:xfrm>
        </p:spPr>
        <p:txBody>
          <a:bodyPr/>
          <a:lstStyle/>
          <a:p>
            <a:r>
              <a:rPr lang="en-IN" sz="2400" dirty="0">
                <a:latin typeface="+mj-lt"/>
              </a:rPr>
              <a:t>Figure 86.4 </a:t>
            </a:r>
            <a:r>
              <a:rPr lang="en-US" sz="2400" dirty="0">
                <a:latin typeface="+mj-lt"/>
              </a:rPr>
              <a:t>Typical vacuum-operated EGR valve. The operation of the valve is controlled by the PCM by pulsing the EGR control solenoid on and off</a:t>
            </a:r>
            <a:endParaRPr lang="en-US" sz="2400" dirty="0">
              <a:latin typeface="+mj-lt"/>
            </a:endParaRPr>
          </a:p>
        </p:txBody>
      </p:sp>
      <p:pic>
        <p:nvPicPr>
          <p:cNvPr id="4" name="Picture 2" descr="A photo shows EGR valve and EGR control solenoid mounted over an engine block."/>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73729" y="2259234"/>
            <a:ext cx="4959242" cy="3714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400" dirty="0">
                <a:latin typeface="+mj-lt"/>
              </a:rPr>
              <a:t>Figure 86.5 </a:t>
            </a:r>
            <a:r>
              <a:rPr lang="en-US" sz="2400" dirty="0">
                <a:latin typeface="+mj-lt"/>
              </a:rPr>
              <a:t>An EGR valve position sensor on top of an EGR valve</a:t>
            </a:r>
            <a:endParaRPr lang="en-US" dirty="0">
              <a:latin typeface="+mj-lt"/>
            </a:endParaRPr>
          </a:p>
        </p:txBody>
      </p:sp>
      <p:pic>
        <p:nvPicPr>
          <p:cNvPr id="6" name="Picture 2" descr="A photo shows EGR valve position sensor on the top of an EGR valv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35027" y="1524428"/>
            <a:ext cx="5488648" cy="465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02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86.6 </a:t>
            </a:r>
            <a:r>
              <a:rPr lang="en-US" sz="2400" dirty="0">
                <a:latin typeface="+mj-lt"/>
              </a:rPr>
              <a:t>Digital EGR valve as used on some older General Motors engines</a:t>
            </a:r>
            <a:endParaRPr lang="en-US" dirty="0">
              <a:latin typeface="+mj-lt"/>
            </a:endParaRPr>
          </a:p>
        </p:txBody>
      </p:sp>
      <p:pic>
        <p:nvPicPr>
          <p:cNvPr id="3" name="Picture 2" descr="A photo shows an old General Motors engine with 3 EGR solenoid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60274" y="1801445"/>
            <a:ext cx="3386153" cy="4494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368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86.7 </a:t>
            </a:r>
            <a:r>
              <a:rPr lang="en-US" sz="2400" dirty="0">
                <a:latin typeface="+mj-lt"/>
              </a:rPr>
              <a:t>A General Motors linear EGR valve</a:t>
            </a:r>
            <a:endParaRPr lang="en-US" dirty="0">
              <a:latin typeface="+mj-lt"/>
            </a:endParaRPr>
          </a:p>
        </p:txBody>
      </p:sp>
      <p:pic>
        <p:nvPicPr>
          <p:cNvPr id="3" name="Picture 2" descr="A photo shows a General Motors liner EGR valve it looks like cylinder connected to harness via connect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26633" y="1494899"/>
            <a:ext cx="5453434" cy="4667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470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86.8 </a:t>
            </a:r>
            <a:r>
              <a:rPr lang="en-US" sz="2400" dirty="0">
                <a:latin typeface="+mj-lt"/>
              </a:rPr>
              <a:t>The EGR valve </a:t>
            </a:r>
            <a:r>
              <a:rPr lang="en-US" sz="2400" dirty="0" err="1">
                <a:latin typeface="+mj-lt"/>
              </a:rPr>
              <a:t>pintle</a:t>
            </a:r>
            <a:r>
              <a:rPr lang="en-US" sz="2400" dirty="0">
                <a:latin typeface="+mj-lt"/>
              </a:rPr>
              <a:t> is pulse-width modulated and a three-wire potentiometer provides </a:t>
            </a:r>
            <a:r>
              <a:rPr lang="en-US" sz="2400" dirty="0" err="1">
                <a:latin typeface="+mj-lt"/>
              </a:rPr>
              <a:t>pintle</a:t>
            </a:r>
            <a:r>
              <a:rPr lang="en-US" sz="2400" dirty="0">
                <a:latin typeface="+mj-lt"/>
              </a:rPr>
              <a:t>-position information back to the PCM</a:t>
            </a:r>
            <a:endParaRPr lang="en-US" dirty="0">
              <a:latin typeface="+mj-lt"/>
            </a:endParaRPr>
          </a:p>
        </p:txBody>
      </p:sp>
      <p:pic>
        <p:nvPicPr>
          <p:cNvPr id="3" name="Picture 2" descr="The 2 sides of coil of solenoid are connected to PCM and B plus and the 3 wires of position sensor are connected to 5 volts, ground, and the movable part to sensor ou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05355" y="2045747"/>
            <a:ext cx="4695990" cy="4243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657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smtClean="0">
                <a:solidFill>
                  <a:srgbClr val="000000"/>
                </a:solidFill>
              </a:rPr>
              <a:t>What is the purpose of an EGR system?</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323439"/>
          </a:xfrm>
          <a:prstGeom prst="rect">
            <a:avLst/>
          </a:prstGeom>
        </p:spPr>
        <p:txBody>
          <a:bodyPr wrap="square">
            <a:spAutoFit/>
          </a:bodyPr>
          <a:lstStyle/>
          <a:p>
            <a:r>
              <a:rPr lang="en-US" sz="4000" dirty="0" smtClean="0">
                <a:solidFill>
                  <a:srgbClr val="000000"/>
                </a:solidFill>
              </a:rPr>
              <a:t>To reduce combustion temperatures and lower NOx tailpipe emissions.</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OBD-II EGR MONITORING STRATEGIES</a:t>
            </a:r>
            <a:endParaRPr lang="en-US" dirty="0">
              <a:latin typeface="+mj-lt"/>
            </a:endParaRPr>
          </a:p>
        </p:txBody>
      </p:sp>
      <p:sp>
        <p:nvSpPr>
          <p:cNvPr id="3" name="Content Placeholder 2"/>
          <p:cNvSpPr>
            <a:spLocks noGrp="1"/>
          </p:cNvSpPr>
          <p:nvPr>
            <p:ph idx="1"/>
          </p:nvPr>
        </p:nvSpPr>
        <p:spPr/>
        <p:txBody>
          <a:bodyPr/>
          <a:lstStyle/>
          <a:p>
            <a:r>
              <a:rPr lang="en-US" sz="2400" dirty="0" smtClean="0"/>
              <a:t>Purpose and Function</a:t>
            </a:r>
          </a:p>
          <a:p>
            <a:pPr lvl="1"/>
            <a:r>
              <a:rPr lang="en-US" sz="2000" dirty="0" smtClean="0"/>
              <a:t>The PCM monitors the system and alerts </a:t>
            </a:r>
            <a:r>
              <a:rPr lang="en-US" sz="2000" dirty="0"/>
              <a:t>the driver and the technician </a:t>
            </a:r>
            <a:r>
              <a:rPr lang="en-US" sz="2000" dirty="0" smtClean="0"/>
              <a:t>if an </a:t>
            </a:r>
            <a:r>
              <a:rPr lang="en-US" sz="2000" dirty="0"/>
              <a:t>emission system is malfunctioning</a:t>
            </a:r>
            <a:r>
              <a:rPr lang="en-US" sz="2000" dirty="0" smtClean="0"/>
              <a:t>.</a:t>
            </a:r>
          </a:p>
          <a:p>
            <a:r>
              <a:rPr lang="en-US" sz="2400" dirty="0" smtClean="0"/>
              <a:t>Monitoring Strategies</a:t>
            </a:r>
          </a:p>
          <a:p>
            <a:pPr lvl="1"/>
            <a:r>
              <a:rPr lang="en-US" sz="2000" dirty="0"/>
              <a:t>Some vehicle manufacturers, such as Chrysler, monitor </a:t>
            </a:r>
            <a:r>
              <a:rPr lang="en-US" sz="2000" dirty="0" smtClean="0"/>
              <a:t>the difference </a:t>
            </a:r>
            <a:r>
              <a:rPr lang="en-US" sz="2000" dirty="0"/>
              <a:t>in the exhaust oxygen sensor’s voltage activity </a:t>
            </a:r>
            <a:r>
              <a:rPr lang="en-US" sz="2000" dirty="0" smtClean="0"/>
              <a:t>as the </a:t>
            </a:r>
            <a:r>
              <a:rPr lang="en-US" sz="2000" dirty="0"/>
              <a:t>EGR valve opens and closes</a:t>
            </a:r>
            <a:r>
              <a:rPr lang="en-US" sz="2000" dirty="0" smtClean="0"/>
              <a:t>.</a:t>
            </a:r>
          </a:p>
          <a:p>
            <a:pPr lvl="1"/>
            <a:r>
              <a:rPr lang="en-US" sz="2000" dirty="0"/>
              <a:t>Most Fords use an EGR monitor test sensor called a </a:t>
            </a:r>
            <a:r>
              <a:rPr lang="en-US" sz="2000" dirty="0" smtClean="0"/>
              <a:t>delta pressure </a:t>
            </a:r>
            <a:r>
              <a:rPr lang="en-US" sz="2000" dirty="0"/>
              <a:t>feedback EGR (DPFE) sensor.</a:t>
            </a:r>
            <a:endParaRPr lang="en-US" sz="2000" dirty="0" smtClean="0"/>
          </a:p>
          <a:p>
            <a:pPr lvl="1"/>
            <a:r>
              <a:rPr lang="en-US" sz="2000" dirty="0"/>
              <a:t>Many vehicle manufacturers use the manifold absolute </a:t>
            </a:r>
            <a:r>
              <a:rPr lang="en-US" sz="2000" dirty="0" smtClean="0"/>
              <a:t>pressure(MAP</a:t>
            </a:r>
            <a:r>
              <a:rPr lang="en-US" sz="2000" dirty="0"/>
              <a:t>) sensor as the EGR monitor on some applications.</a:t>
            </a:r>
            <a:endParaRPr lang="en-US" sz="2000" dirty="0"/>
          </a:p>
        </p:txBody>
      </p:sp>
    </p:spTree>
    <p:extLst>
      <p:ext uri="{BB962C8B-B14F-4D97-AF65-F5344CB8AC3E}">
        <p14:creationId xmlns:p14="http://schemas.microsoft.com/office/powerpoint/2010/main" val="2256393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86.9 </a:t>
            </a:r>
            <a:r>
              <a:rPr lang="en-US" sz="2400" dirty="0">
                <a:latin typeface="+mj-lt"/>
              </a:rPr>
              <a:t>A typical Ford DPFE sensor and related components</a:t>
            </a:r>
            <a:endParaRPr lang="en-US" dirty="0">
              <a:latin typeface="+mj-lt"/>
            </a:endParaRPr>
          </a:p>
        </p:txBody>
      </p:sp>
      <p:pic>
        <p:nvPicPr>
          <p:cNvPr id="3" name="Picture 2" descr="Movement of air- Air enters the engine via butterfly valve in air intake and goes to the engine where it is converted to exhaust. The exhaust then moves out and is divided into 2 parts one goes out and other towards the intake via a EGR tube and EGR valve. 2 small tubes are connected to DPFE sensor one before the orifice in EGR tube and one after it. The one after the orifice is called DPFE intake manifold side (IMS) signal and one before the orifice is called DPFE intake manifold side (IMS) signal.  Two tubes are connected electronic vacuum regulator (EVR). One goes to EGR valve and other to intake.&#10;Control system – The DPFE sensor is connected to PCM via SIG, SIG RTN (signal return) and VREF (voltage reference) pins. PCM is connected to the EVR via EVR pin. EVR controls the flow of vacuum from intake to EGR vacuum chamb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1881" y="1563487"/>
            <a:ext cx="7562939" cy="4682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843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86.1</a:t>
            </a:r>
            <a:r>
              <a:rPr lang="en-US" dirty="0" smtClean="0"/>
              <a:t> </a:t>
            </a:r>
            <a:r>
              <a:rPr lang="en-US" dirty="0"/>
              <a:t>Discuss the purpose and function of exhaust gas </a:t>
            </a:r>
            <a:r>
              <a:rPr lang="en-US" dirty="0" smtClean="0"/>
              <a:t>recirculation (EGR</a:t>
            </a:r>
            <a:r>
              <a:rPr lang="en-US" dirty="0"/>
              <a:t>) systems</a:t>
            </a:r>
            <a:r>
              <a:rPr lang="en-US" dirty="0" smtClean="0"/>
              <a:t>.</a:t>
            </a:r>
          </a:p>
          <a:p>
            <a:pPr marL="0" indent="0">
              <a:buNone/>
            </a:pPr>
            <a:r>
              <a:rPr lang="en-US" b="1" dirty="0" smtClean="0">
                <a:solidFill>
                  <a:srgbClr val="005A70"/>
                </a:solidFill>
              </a:rPr>
              <a:t>86.2 </a:t>
            </a:r>
            <a:r>
              <a:rPr lang="en-US" dirty="0"/>
              <a:t>Explain the strategies to monitor onboard diagnostics generation </a:t>
            </a:r>
            <a:r>
              <a:rPr lang="en-US" dirty="0" smtClean="0"/>
              <a:t>II (OBD-II</a:t>
            </a:r>
            <a:r>
              <a:rPr lang="en-US" dirty="0"/>
              <a:t>) exhaust gas recirculation (EGR) systems</a:t>
            </a:r>
            <a:r>
              <a:rPr lang="en-US" dirty="0" smtClean="0"/>
              <a:t>.</a:t>
            </a:r>
          </a:p>
          <a:p>
            <a:pPr marL="0" indent="0">
              <a:buNone/>
            </a:pPr>
            <a:r>
              <a:rPr lang="en-US" b="1" dirty="0" smtClean="0">
                <a:solidFill>
                  <a:srgbClr val="005A70"/>
                </a:solidFill>
              </a:rPr>
              <a:t>86.3 </a:t>
            </a:r>
            <a:r>
              <a:rPr lang="en-US" dirty="0"/>
              <a:t>Explain how to diagnose a defective EGR system.</a:t>
            </a:r>
            <a:endParaRPr lang="en-US" dirty="0"/>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mj-lt"/>
              </a:rPr>
              <a:t>Figure 86.10 </a:t>
            </a:r>
            <a:r>
              <a:rPr lang="en-US" dirty="0">
                <a:latin typeface="+mj-lt"/>
              </a:rPr>
              <a:t>An OBD-II active test. The PCM opens the EGR valve and then monitors the MAP sensor and/or engine speed (RPM) to verify that it meets acceptable values</a:t>
            </a:r>
            <a:endParaRPr lang="en-US" dirty="0">
              <a:latin typeface="+mj-lt"/>
            </a:endParaRPr>
          </a:p>
        </p:txBody>
      </p:sp>
      <p:pic>
        <p:nvPicPr>
          <p:cNvPr id="3" name="Picture 2" descr="An illustration compares RPM MAP and EGR readings as the time passes. When EGR opens MAP increases and RPM decreases. When EGR closes MAP decreases and RPM increas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37805" y="2266202"/>
            <a:ext cx="5831090" cy="3870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608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DIAGNOSING A DEFECTIVE EGR SYSTEM (1 OF 2)</a:t>
            </a:r>
            <a:endParaRPr lang="en-US" dirty="0">
              <a:latin typeface="+mj-lt"/>
            </a:endParaRPr>
          </a:p>
        </p:txBody>
      </p:sp>
      <p:sp>
        <p:nvSpPr>
          <p:cNvPr id="3" name="Content Placeholder 2"/>
          <p:cNvSpPr>
            <a:spLocks noGrp="1"/>
          </p:cNvSpPr>
          <p:nvPr>
            <p:ph idx="1"/>
          </p:nvPr>
        </p:nvSpPr>
        <p:spPr/>
        <p:txBody>
          <a:bodyPr/>
          <a:lstStyle/>
          <a:p>
            <a:r>
              <a:rPr lang="en-US" dirty="0" smtClean="0"/>
              <a:t>Symptoms</a:t>
            </a:r>
          </a:p>
          <a:p>
            <a:pPr lvl="1"/>
            <a:r>
              <a:rPr lang="en-US" dirty="0"/>
              <a:t>Detonation (spark knock or ping) during acceleration or </a:t>
            </a:r>
            <a:r>
              <a:rPr lang="en-US" dirty="0" smtClean="0"/>
              <a:t>during cruise </a:t>
            </a:r>
            <a:r>
              <a:rPr lang="en-US" dirty="0"/>
              <a:t>(steady-speed driving</a:t>
            </a:r>
            <a:r>
              <a:rPr lang="en-US" dirty="0" smtClean="0"/>
              <a:t>)</a:t>
            </a:r>
          </a:p>
          <a:p>
            <a:pPr lvl="1"/>
            <a:r>
              <a:rPr lang="en-US" dirty="0"/>
              <a:t>Excessive oxides of nitrogen (NOx) exhaust </a:t>
            </a:r>
            <a:r>
              <a:rPr lang="en-US" dirty="0" smtClean="0"/>
              <a:t>emissions</a:t>
            </a:r>
          </a:p>
          <a:p>
            <a:pPr lvl="1"/>
            <a:r>
              <a:rPr lang="en-US" dirty="0"/>
              <a:t>Rough idle or frequent </a:t>
            </a:r>
            <a:r>
              <a:rPr lang="en-US" dirty="0" smtClean="0"/>
              <a:t>stalling</a:t>
            </a:r>
          </a:p>
          <a:p>
            <a:pPr lvl="1"/>
            <a:r>
              <a:rPr lang="en-US" dirty="0"/>
              <a:t>Poor performance/low power, especially at low engine speed</a:t>
            </a:r>
            <a:endParaRPr lang="en-US" dirty="0"/>
          </a:p>
        </p:txBody>
      </p:sp>
    </p:spTree>
    <p:extLst>
      <p:ext uri="{BB962C8B-B14F-4D97-AF65-F5344CB8AC3E}">
        <p14:creationId xmlns:p14="http://schemas.microsoft.com/office/powerpoint/2010/main" val="2982619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DIAGNOSING A DEFECTIVE EGR </a:t>
            </a:r>
            <a:r>
              <a:rPr lang="en-US" dirty="0" smtClean="0">
                <a:latin typeface="+mj-lt"/>
              </a:rPr>
              <a:t>SYSTEM (2 OF 2)</a:t>
            </a:r>
            <a:endParaRPr lang="en-US" dirty="0">
              <a:latin typeface="+mj-lt"/>
            </a:endParaRPr>
          </a:p>
        </p:txBody>
      </p:sp>
      <p:sp>
        <p:nvSpPr>
          <p:cNvPr id="3" name="Content Placeholder 2"/>
          <p:cNvSpPr>
            <a:spLocks noGrp="1"/>
          </p:cNvSpPr>
          <p:nvPr>
            <p:ph idx="1"/>
          </p:nvPr>
        </p:nvSpPr>
        <p:spPr/>
        <p:txBody>
          <a:bodyPr/>
          <a:lstStyle/>
          <a:p>
            <a:r>
              <a:rPr lang="en-US" dirty="0" smtClean="0"/>
              <a:t>EGR Testing Procedures</a:t>
            </a:r>
          </a:p>
          <a:p>
            <a:pPr lvl="1"/>
            <a:r>
              <a:rPr lang="en-US" dirty="0"/>
              <a:t>Check the vacuum diaphragm of the EGR valve to </a:t>
            </a:r>
            <a:r>
              <a:rPr lang="en-US" dirty="0" smtClean="0"/>
              <a:t>see if </a:t>
            </a:r>
            <a:r>
              <a:rPr lang="en-US" dirty="0"/>
              <a:t>it can hold vacuum</a:t>
            </a:r>
            <a:r>
              <a:rPr lang="en-US" dirty="0" smtClean="0"/>
              <a:t>.</a:t>
            </a:r>
          </a:p>
          <a:p>
            <a:pPr lvl="1"/>
            <a:r>
              <a:rPr lang="en-US" dirty="0"/>
              <a:t>Apply vacuum from a hand-operated vacuum </a:t>
            </a:r>
            <a:r>
              <a:rPr lang="en-US" dirty="0" smtClean="0"/>
              <a:t>pump and </a:t>
            </a:r>
            <a:r>
              <a:rPr lang="en-US" dirty="0"/>
              <a:t>check for proper operation</a:t>
            </a:r>
            <a:r>
              <a:rPr lang="en-US" dirty="0" smtClean="0"/>
              <a:t>.</a:t>
            </a:r>
          </a:p>
          <a:p>
            <a:pPr lvl="1"/>
            <a:r>
              <a:rPr lang="en-US" dirty="0"/>
              <a:t>Monitor engine vacuum drop.</a:t>
            </a:r>
            <a:endParaRPr lang="en-US" dirty="0"/>
          </a:p>
        </p:txBody>
      </p:sp>
    </p:spTree>
    <p:extLst>
      <p:ext uri="{BB962C8B-B14F-4D97-AF65-F5344CB8AC3E}">
        <p14:creationId xmlns:p14="http://schemas.microsoft.com/office/powerpoint/2010/main" val="1168424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r>
              <a:rPr lang="en-US" sz="3400" dirty="0" smtClean="0">
                <a:latin typeface="+mj-lt"/>
              </a:rPr>
              <a:t> </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447800"/>
            <a:ext cx="5105400" cy="4999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86.11 </a:t>
            </a:r>
            <a:r>
              <a:rPr lang="en-US" sz="2400" dirty="0">
                <a:latin typeface="+mj-lt"/>
              </a:rPr>
              <a:t>Removing the EGR passage plugs from the intake manifold on a Honda</a:t>
            </a:r>
            <a:endParaRPr lang="en-US" sz="2400" dirty="0">
              <a:latin typeface="+mj-lt"/>
            </a:endParaRPr>
          </a:p>
        </p:txBody>
      </p:sp>
      <p:pic>
        <p:nvPicPr>
          <p:cNvPr id="3" name="Picture 2" descr="A photo shows removing the EGR passage plugs from the intake manifold on a Honda."/>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15208" y="1877951"/>
            <a:ext cx="5676283" cy="4257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452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EGR RELATED OBD-II DIAGNOSTIC TROUBLE CODES</a:t>
            </a:r>
            <a:endParaRPr lang="en-US" dirty="0">
              <a:latin typeface="+mj-lt"/>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4487" y="1686719"/>
            <a:ext cx="5915025" cy="435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270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are the symptoms of a defective EGR system?</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Rough idle, spark knock, poor performance, and frequent stalling.  </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EXHUAT GAS RECIRCULATION SYSTEMS (1 OF 5)</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Introduction</a:t>
            </a:r>
          </a:p>
          <a:p>
            <a:pPr lvl="1"/>
            <a:r>
              <a:rPr lang="en-US" dirty="0"/>
              <a:t>Exhaust gas recirculation (EGR) is an </a:t>
            </a:r>
            <a:r>
              <a:rPr lang="en-US" dirty="0" smtClean="0"/>
              <a:t>emission control </a:t>
            </a:r>
            <a:r>
              <a:rPr lang="en-US" dirty="0"/>
              <a:t>system that lowers the amount of nitrogen </a:t>
            </a:r>
            <a:r>
              <a:rPr lang="en-US" dirty="0" smtClean="0"/>
              <a:t>oxides (NO</a:t>
            </a:r>
            <a:r>
              <a:rPr lang="en-US" sz="400" dirty="0" smtClean="0"/>
              <a:t>x</a:t>
            </a:r>
            <a:r>
              <a:rPr lang="en-US" dirty="0"/>
              <a:t>) formed during combustion</a:t>
            </a:r>
            <a:r>
              <a:rPr lang="en-US" dirty="0" smtClean="0"/>
              <a:t>.</a:t>
            </a:r>
          </a:p>
          <a:p>
            <a:r>
              <a:rPr lang="en-US" dirty="0" smtClean="0"/>
              <a:t>NOx Formation</a:t>
            </a:r>
          </a:p>
          <a:p>
            <a:pPr lvl="1"/>
            <a:r>
              <a:rPr lang="pt-BR" dirty="0" smtClean="0"/>
              <a:t>Nitrogen </a:t>
            </a:r>
            <a:r>
              <a:rPr lang="pt-BR" dirty="0"/>
              <a:t>(N2) and oxygen (O2) </a:t>
            </a:r>
            <a:r>
              <a:rPr lang="pt-BR" dirty="0" smtClean="0"/>
              <a:t>molecules </a:t>
            </a:r>
            <a:r>
              <a:rPr lang="en-US" dirty="0" smtClean="0"/>
              <a:t>bond </a:t>
            </a:r>
            <a:r>
              <a:rPr lang="en-US" dirty="0"/>
              <a:t>to </a:t>
            </a:r>
            <a:r>
              <a:rPr lang="en-US" dirty="0" smtClean="0"/>
              <a:t>form NO</a:t>
            </a:r>
            <a:r>
              <a:rPr lang="en-US" sz="1200" dirty="0" smtClean="0"/>
              <a:t>x</a:t>
            </a:r>
            <a:r>
              <a:rPr lang="en-US" sz="400" dirty="0" smtClean="0"/>
              <a:t> </a:t>
            </a:r>
            <a:r>
              <a:rPr lang="en-US" dirty="0"/>
              <a:t>(NO, NO</a:t>
            </a:r>
            <a:r>
              <a:rPr lang="en-US" sz="1200" dirty="0"/>
              <a:t>2</a:t>
            </a:r>
            <a:r>
              <a:rPr lang="en-US" dirty="0" smtClean="0"/>
              <a:t>) when </a:t>
            </a:r>
            <a:r>
              <a:rPr lang="en-US" dirty="0"/>
              <a:t>combustion flame front temperatures </a:t>
            </a:r>
            <a:r>
              <a:rPr lang="en-US" dirty="0" smtClean="0"/>
              <a:t>exceed 2,500°F </a:t>
            </a:r>
            <a:r>
              <a:rPr lang="en-US" dirty="0"/>
              <a:t>(1,370°C</a:t>
            </a:r>
            <a:r>
              <a:rPr lang="en-US" dirty="0" smtClean="0"/>
              <a:t>).</a:t>
            </a:r>
            <a:endParaRPr lang="en-US" dirty="0" smtClean="0"/>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EXHUAT GAS RECIRCULATION </a:t>
            </a:r>
            <a:r>
              <a:rPr lang="en-US" dirty="0" smtClean="0">
                <a:latin typeface="+mj-lt"/>
              </a:rPr>
              <a:t>SYSTEMS (2 OF 5)</a:t>
            </a:r>
            <a:endParaRPr lang="en-US" dirty="0">
              <a:latin typeface="+mj-lt"/>
            </a:endParaRPr>
          </a:p>
        </p:txBody>
      </p:sp>
      <p:sp>
        <p:nvSpPr>
          <p:cNvPr id="3" name="Content Placeholder 2"/>
          <p:cNvSpPr>
            <a:spLocks noGrp="1"/>
          </p:cNvSpPr>
          <p:nvPr>
            <p:ph idx="1"/>
          </p:nvPr>
        </p:nvSpPr>
        <p:spPr/>
        <p:txBody>
          <a:bodyPr/>
          <a:lstStyle/>
          <a:p>
            <a:r>
              <a:rPr lang="en-US" dirty="0" smtClean="0"/>
              <a:t>Controlling NOx</a:t>
            </a:r>
          </a:p>
          <a:p>
            <a:pPr lvl="1"/>
            <a:r>
              <a:rPr lang="en-US" dirty="0"/>
              <a:t>The EGR system routes small quantities, usually between </a:t>
            </a:r>
            <a:r>
              <a:rPr lang="en-US" dirty="0" smtClean="0"/>
              <a:t>6% and </a:t>
            </a:r>
            <a:r>
              <a:rPr lang="en-US" dirty="0"/>
              <a:t>10%, of exhaust gas into the intake manifold</a:t>
            </a:r>
            <a:r>
              <a:rPr lang="en-US" dirty="0" smtClean="0"/>
              <a:t>.</a:t>
            </a:r>
          </a:p>
          <a:p>
            <a:pPr lvl="1"/>
            <a:r>
              <a:rPr lang="en-US" dirty="0"/>
              <a:t>The result is a lower peak combustion temperature</a:t>
            </a:r>
            <a:r>
              <a:rPr lang="en-US" dirty="0" smtClean="0"/>
              <a:t>.</a:t>
            </a:r>
          </a:p>
          <a:p>
            <a:r>
              <a:rPr lang="en-US" dirty="0" smtClean="0"/>
              <a:t>EGR System Operation</a:t>
            </a:r>
          </a:p>
          <a:p>
            <a:pPr lvl="1"/>
            <a:r>
              <a:rPr lang="en-US" dirty="0" smtClean="0"/>
              <a:t>Typically only used when the engine is above idle.</a:t>
            </a:r>
          </a:p>
          <a:p>
            <a:pPr lvl="1"/>
            <a:r>
              <a:rPr lang="en-US" dirty="0" smtClean="0"/>
              <a:t>Not used at idle, during warm-up, and at wide-open throttle.</a:t>
            </a:r>
          </a:p>
          <a:p>
            <a:pPr lvl="1"/>
            <a:endParaRPr lang="en-US" dirty="0"/>
          </a:p>
        </p:txBody>
      </p:sp>
    </p:spTree>
    <p:extLst>
      <p:ext uri="{BB962C8B-B14F-4D97-AF65-F5344CB8AC3E}">
        <p14:creationId xmlns:p14="http://schemas.microsoft.com/office/powerpoint/2010/main" val="2500845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EXHUAT GAS RECIRCULATION </a:t>
            </a:r>
            <a:r>
              <a:rPr lang="en-US" dirty="0" smtClean="0">
                <a:latin typeface="+mj-lt"/>
              </a:rPr>
              <a:t>SYSTEMS (3 OF 5)</a:t>
            </a:r>
            <a:endParaRPr lang="en-US" dirty="0">
              <a:latin typeface="+mj-lt"/>
            </a:endParaRPr>
          </a:p>
        </p:txBody>
      </p:sp>
      <p:sp>
        <p:nvSpPr>
          <p:cNvPr id="3" name="Content Placeholder 2"/>
          <p:cNvSpPr>
            <a:spLocks noGrp="1"/>
          </p:cNvSpPr>
          <p:nvPr>
            <p:ph idx="1"/>
          </p:nvPr>
        </p:nvSpPr>
        <p:spPr/>
        <p:txBody>
          <a:bodyPr/>
          <a:lstStyle/>
          <a:p>
            <a:r>
              <a:rPr lang="en-US" dirty="0" smtClean="0"/>
              <a:t>Positive and Negative Back Pressure EGR Valves</a:t>
            </a:r>
          </a:p>
          <a:p>
            <a:pPr lvl="1"/>
            <a:r>
              <a:rPr lang="en-US" dirty="0"/>
              <a:t>Positive back pressure EGR </a:t>
            </a:r>
            <a:r>
              <a:rPr lang="en-US" dirty="0" smtClean="0"/>
              <a:t>valves require a </a:t>
            </a:r>
            <a:r>
              <a:rPr lang="en-US" dirty="0"/>
              <a:t>positive back pressure in the exhaust system</a:t>
            </a:r>
            <a:r>
              <a:rPr lang="en-US" dirty="0" smtClean="0"/>
              <a:t>.</a:t>
            </a:r>
          </a:p>
          <a:p>
            <a:pPr lvl="1"/>
            <a:r>
              <a:rPr lang="en-US" dirty="0"/>
              <a:t>Negative back pressure EGR </a:t>
            </a:r>
            <a:r>
              <a:rPr lang="en-US" dirty="0" smtClean="0"/>
              <a:t>valves react </a:t>
            </a:r>
            <a:r>
              <a:rPr lang="en-US" dirty="0"/>
              <a:t>to </a:t>
            </a:r>
            <a:r>
              <a:rPr lang="en-US" dirty="0" smtClean="0"/>
              <a:t>a low-pressure pulse created by the exhaust valve, by </a:t>
            </a:r>
            <a:r>
              <a:rPr lang="en-US" dirty="0"/>
              <a:t>closing a small internal valve, which allows the </a:t>
            </a:r>
            <a:r>
              <a:rPr lang="en-US" dirty="0" smtClean="0"/>
              <a:t>EGR valve </a:t>
            </a:r>
            <a:r>
              <a:rPr lang="en-US" dirty="0"/>
              <a:t>to be opened by vacuum</a:t>
            </a:r>
            <a:r>
              <a:rPr lang="en-US" dirty="0" smtClean="0"/>
              <a:t>.</a:t>
            </a:r>
          </a:p>
          <a:p>
            <a:r>
              <a:rPr lang="en-US" dirty="0" smtClean="0"/>
              <a:t>Computer Controlled EGR Systems</a:t>
            </a:r>
          </a:p>
          <a:p>
            <a:pPr lvl="1"/>
            <a:r>
              <a:rPr lang="en-US" dirty="0" smtClean="0"/>
              <a:t>Most vehicles today </a:t>
            </a:r>
            <a:r>
              <a:rPr lang="en-US" dirty="0"/>
              <a:t>use the powertrain control module (PCM) to operate the </a:t>
            </a:r>
            <a:r>
              <a:rPr lang="en-US" dirty="0" smtClean="0"/>
              <a:t>EGR system</a:t>
            </a:r>
            <a:r>
              <a:rPr lang="en-US" dirty="0"/>
              <a:t>.</a:t>
            </a:r>
            <a:endParaRPr lang="en-US" dirty="0"/>
          </a:p>
        </p:txBody>
      </p:sp>
    </p:spTree>
    <p:extLst>
      <p:ext uri="{BB962C8B-B14F-4D97-AF65-F5344CB8AC3E}">
        <p14:creationId xmlns:p14="http://schemas.microsoft.com/office/powerpoint/2010/main" val="2513209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EXHUAT GAS RECIRCULATION </a:t>
            </a:r>
            <a:r>
              <a:rPr lang="en-US" dirty="0" smtClean="0">
                <a:latin typeface="+mj-lt"/>
              </a:rPr>
              <a:t>SYSTEMS (4 OF 5)</a:t>
            </a:r>
            <a:endParaRPr lang="en-US" dirty="0">
              <a:latin typeface="+mj-lt"/>
            </a:endParaRPr>
          </a:p>
        </p:txBody>
      </p:sp>
      <p:sp>
        <p:nvSpPr>
          <p:cNvPr id="3" name="Content Placeholder 2"/>
          <p:cNvSpPr>
            <a:spLocks noGrp="1"/>
          </p:cNvSpPr>
          <p:nvPr>
            <p:ph idx="1"/>
          </p:nvPr>
        </p:nvSpPr>
        <p:spPr/>
        <p:txBody>
          <a:bodyPr/>
          <a:lstStyle/>
          <a:p>
            <a:r>
              <a:rPr lang="en-US" dirty="0" smtClean="0"/>
              <a:t>EGR Valve Position Sensors</a:t>
            </a:r>
          </a:p>
          <a:p>
            <a:pPr lvl="1"/>
            <a:r>
              <a:rPr lang="en-US" dirty="0"/>
              <a:t>A linear potentiometer on </a:t>
            </a:r>
            <a:r>
              <a:rPr lang="en-US" dirty="0" smtClean="0"/>
              <a:t>the top </a:t>
            </a:r>
            <a:r>
              <a:rPr lang="en-US" dirty="0"/>
              <a:t>of the EGR valve stem indicates valve position to the PCM</a:t>
            </a:r>
            <a:r>
              <a:rPr lang="en-US" dirty="0" smtClean="0"/>
              <a:t>.</a:t>
            </a:r>
          </a:p>
          <a:p>
            <a:r>
              <a:rPr lang="en-US" dirty="0" smtClean="0"/>
              <a:t>Digital EGR Valves</a:t>
            </a:r>
          </a:p>
          <a:p>
            <a:pPr lvl="1"/>
            <a:r>
              <a:rPr lang="en-US" dirty="0" smtClean="0"/>
              <a:t>The </a:t>
            </a:r>
            <a:r>
              <a:rPr lang="en-US" dirty="0"/>
              <a:t>digital EGR valve consists of three solenoids </a:t>
            </a:r>
            <a:r>
              <a:rPr lang="en-US" dirty="0" smtClean="0"/>
              <a:t>controlled by </a:t>
            </a:r>
            <a:r>
              <a:rPr lang="en-US" dirty="0"/>
              <a:t>the powertrain control module (PCM</a:t>
            </a:r>
            <a:r>
              <a:rPr lang="en-US" dirty="0" smtClean="0"/>
              <a:t>).</a:t>
            </a:r>
          </a:p>
          <a:p>
            <a:pPr lvl="1"/>
            <a:r>
              <a:rPr lang="en-US" dirty="0"/>
              <a:t>Each solenoid </a:t>
            </a:r>
            <a:r>
              <a:rPr lang="en-US" dirty="0" smtClean="0"/>
              <a:t>controls a </a:t>
            </a:r>
            <a:r>
              <a:rPr lang="en-US" dirty="0"/>
              <a:t>different size orifice in the </a:t>
            </a:r>
            <a:r>
              <a:rPr lang="en-US" dirty="0" smtClean="0"/>
              <a:t>base.</a:t>
            </a:r>
          </a:p>
          <a:p>
            <a:pPr lvl="1"/>
            <a:r>
              <a:rPr lang="en-US" dirty="0"/>
              <a:t>It can produce any of seven different flow </a:t>
            </a:r>
            <a:r>
              <a:rPr lang="en-US" dirty="0" smtClean="0"/>
              <a:t>rates.</a:t>
            </a:r>
            <a:endParaRPr lang="en-US" b="1" dirty="0"/>
          </a:p>
        </p:txBody>
      </p:sp>
    </p:spTree>
    <p:extLst>
      <p:ext uri="{BB962C8B-B14F-4D97-AF65-F5344CB8AC3E}">
        <p14:creationId xmlns:p14="http://schemas.microsoft.com/office/powerpoint/2010/main" val="1291105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EXHUAT GAS RECIRCULATION </a:t>
            </a:r>
            <a:r>
              <a:rPr lang="en-US" dirty="0" smtClean="0">
                <a:latin typeface="+mj-lt"/>
              </a:rPr>
              <a:t>SYSTEMS (5 OF 5)</a:t>
            </a:r>
            <a:endParaRPr lang="en-US" dirty="0">
              <a:latin typeface="+mj-lt"/>
            </a:endParaRPr>
          </a:p>
        </p:txBody>
      </p:sp>
      <p:sp>
        <p:nvSpPr>
          <p:cNvPr id="3" name="Content Placeholder 2"/>
          <p:cNvSpPr>
            <a:spLocks noGrp="1"/>
          </p:cNvSpPr>
          <p:nvPr>
            <p:ph idx="1"/>
          </p:nvPr>
        </p:nvSpPr>
        <p:spPr/>
        <p:txBody>
          <a:bodyPr/>
          <a:lstStyle/>
          <a:p>
            <a:r>
              <a:rPr lang="en-US" dirty="0" smtClean="0"/>
              <a:t>Linear EGR</a:t>
            </a:r>
          </a:p>
          <a:p>
            <a:pPr lvl="1"/>
            <a:r>
              <a:rPr lang="en-US" dirty="0" smtClean="0"/>
              <a:t>A </a:t>
            </a:r>
            <a:r>
              <a:rPr lang="en-US" dirty="0"/>
              <a:t>linear EGR valve </a:t>
            </a:r>
            <a:r>
              <a:rPr lang="en-US" dirty="0" smtClean="0"/>
              <a:t>contains </a:t>
            </a:r>
            <a:r>
              <a:rPr lang="en-US" dirty="0"/>
              <a:t>a pulse-width modulated </a:t>
            </a:r>
            <a:r>
              <a:rPr lang="en-US" dirty="0" smtClean="0"/>
              <a:t>solenoid to </a:t>
            </a:r>
            <a:r>
              <a:rPr lang="en-US" dirty="0"/>
              <a:t>precisely regulate exhaust gas flow and a feedback </a:t>
            </a:r>
            <a:r>
              <a:rPr lang="en-US" dirty="0" smtClean="0"/>
              <a:t>potentiometer that </a:t>
            </a:r>
            <a:r>
              <a:rPr lang="en-US" dirty="0"/>
              <a:t>signals the PCM regarding the actual position of the valve.</a:t>
            </a:r>
            <a:endParaRPr lang="en-US" dirty="0"/>
          </a:p>
        </p:txBody>
      </p:sp>
    </p:spTree>
    <p:extLst>
      <p:ext uri="{BB962C8B-B14F-4D97-AF65-F5344CB8AC3E}">
        <p14:creationId xmlns:p14="http://schemas.microsoft.com/office/powerpoint/2010/main" val="4166128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86.1 </a:t>
            </a:r>
            <a:r>
              <a:rPr lang="en-US" sz="2400" dirty="0">
                <a:latin typeface="+mj-lt"/>
              </a:rPr>
              <a:t>Nitrogen oxides (NOx) create a red-brown haze that often hangs over major cities</a:t>
            </a:r>
            <a:endParaRPr lang="en-US" sz="2400" dirty="0">
              <a:latin typeface="+mj-lt"/>
            </a:endParaRPr>
          </a:p>
        </p:txBody>
      </p:sp>
      <p:pic>
        <p:nvPicPr>
          <p:cNvPr id="5" name="Picture 2" descr="A photo shows view from an aircraft window with roof tops visible on the ground and mild orange hue at the horiz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04500" y="1898544"/>
            <a:ext cx="5534999" cy="4290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400" dirty="0">
                <a:latin typeface="+mj-lt"/>
              </a:rPr>
              <a:t>Figure 86.2 </a:t>
            </a:r>
            <a:r>
              <a:rPr lang="en-US" sz="2400" dirty="0">
                <a:latin typeface="+mj-lt"/>
              </a:rPr>
              <a:t>When the EGR valve opens, the exhaust gases flow through the valve and into passages in the intake manifold</a:t>
            </a:r>
            <a:endParaRPr lang="en-US" sz="2400" dirty="0">
              <a:latin typeface="+mj-lt"/>
            </a:endParaRPr>
          </a:p>
        </p:txBody>
      </p:sp>
      <p:pic>
        <p:nvPicPr>
          <p:cNvPr id="6" name="Picture 2" descr="The mechanism is primarily divided into 2 chambers Vacuum chamber and valve chamber. &#10;• Vacuum chamber has an outer shell known as diaphragm cover with a diaphragm at the bottom and a spring pushing the diaphragm at place. When vacuum is generated by engine the diaphragm is pulled upwards against the spring.&#10;• The diaphragm is connected to valve in valve chamber via valve shaft. Both the chambers are attached by a bolt and seal surrounding valve shaft. &#10;• Valve chamber is threaded to engine. When valve shaft moves upwards it opens Exhaust gas port inlet and the exhaust cases enter through the port and go to intake manifol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97079" y="1893252"/>
            <a:ext cx="4149839" cy="4290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1092</TotalTime>
  <Words>865</Words>
  <Application>Microsoft Office PowerPoint</Application>
  <PresentationFormat>On-screen Show (4:3)</PresentationFormat>
  <Paragraphs>77</Paragraphs>
  <Slides>28</Slides>
  <Notes>0</Notes>
  <HiddenSlides>0</HiddenSlides>
  <MMClips>0</MMClips>
  <ScaleCrop>false</ScaleCrop>
  <HeadingPairs>
    <vt:vector size="4" baseType="variant">
      <vt:variant>
        <vt:lpstr>Theme</vt:lpstr>
      </vt:variant>
      <vt:variant>
        <vt:i4>5</vt:i4>
      </vt:variant>
      <vt:variant>
        <vt:lpstr>Slide Titles</vt:lpstr>
      </vt:variant>
      <vt:variant>
        <vt:i4>28</vt:i4>
      </vt:variant>
    </vt:vector>
  </HeadingPairs>
  <TitlesOfParts>
    <vt:vector size="33" baseType="lpstr">
      <vt:lpstr>Office Theme</vt:lpstr>
      <vt:lpstr>508 Lecture</vt:lpstr>
      <vt:lpstr>2_508 Lecture</vt:lpstr>
      <vt:lpstr>3_508 Lecture</vt:lpstr>
      <vt:lpstr>4_508 Lecture</vt:lpstr>
      <vt:lpstr>Automotive Technology Principles, Diagnosis, and Service</vt:lpstr>
      <vt:lpstr>LEARNING OBJECTIVES </vt:lpstr>
      <vt:lpstr>EXHUAT GAS RECIRCULATION SYSTEMS (1 OF 5)</vt:lpstr>
      <vt:lpstr>EXHUAT GAS RECIRCULATION SYSTEMS (2 OF 5)</vt:lpstr>
      <vt:lpstr>EXHUAT GAS RECIRCULATION SYSTEMS (3 OF 5)</vt:lpstr>
      <vt:lpstr>EXHUAT GAS RECIRCULATION SYSTEMS (4 OF 5)</vt:lpstr>
      <vt:lpstr>EXHUAT GAS RECIRCULATION SYSTEMS (5 OF 5)</vt:lpstr>
      <vt:lpstr>Figure 86.1 Nitrogen oxides (NOx) create a red-brown haze that often hangs over major cities</vt:lpstr>
      <vt:lpstr>Figure 86.2 When the EGR valve opens, the exhaust gases flow through the valve and into passages in the intake manifold</vt:lpstr>
      <vt:lpstr>Figure 86.3 Back pressure in the exhaust system is used to close the control valve, allowing engine vacuum to open the EGR valve</vt:lpstr>
      <vt:lpstr>Figure 86.4 Typical vacuum-operated EGR valve. The operation of the valve is controlled by the PCM by pulsing the EGR control solenoid on and off</vt:lpstr>
      <vt:lpstr>Figure 86.5 An EGR valve position sensor on top of an EGR valve</vt:lpstr>
      <vt:lpstr>Figure 86.6 Digital EGR valve as used on some older General Motors engines</vt:lpstr>
      <vt:lpstr>Figure 86.7 A General Motors linear EGR valve</vt:lpstr>
      <vt:lpstr>Figure 86.8 The EGR valve pintle is pulse-width modulated and a three-wire potentiometer provides pintle-position information back to the PCM</vt:lpstr>
      <vt:lpstr>QUESTION 1: ?</vt:lpstr>
      <vt:lpstr>ANSWER 1:</vt:lpstr>
      <vt:lpstr>OBD-II EGR MONITORING STRATEGIES</vt:lpstr>
      <vt:lpstr>Figure 86.9 A typical Ford DPFE sensor and related components</vt:lpstr>
      <vt:lpstr>Figure 86.10 An OBD-II active test. The PCM opens the EGR valve and then monitors the MAP sensor and/or engine speed (RPM) to verify that it meets acceptable values</vt:lpstr>
      <vt:lpstr>DIAGNOSING A DEFECTIVE EGR SYSTEM (1 OF 2)</vt:lpstr>
      <vt:lpstr>DIAGNOSING A DEFECTIVE EGR SYSTEM (2 OF 2)</vt:lpstr>
      <vt:lpstr>Tech Tip </vt:lpstr>
      <vt:lpstr>Figure 86.11 Removing the EGR passage plugs from the intake manifold on a Honda</vt:lpstr>
      <vt:lpstr>EGR RELATED OBD-II DIAGNOSTIC TROUBLE CODES</vt:lpstr>
      <vt:lpstr>QUESTION 2: ?</vt:lpstr>
      <vt:lpstr>ANSWER 2:</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86</dc:title>
  <dc:creator>Curt &amp; Tammy</dc:creator>
  <cp:lastModifiedBy>Curt &amp; Tammy</cp:lastModifiedBy>
  <cp:revision>49</cp:revision>
  <dcterms:created xsi:type="dcterms:W3CDTF">2018-09-25T19:30:15Z</dcterms:created>
  <dcterms:modified xsi:type="dcterms:W3CDTF">2019-06-24T14:32:52Z</dcterms:modified>
</cp:coreProperties>
</file>