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85" r:id="rId3"/>
    <p:sldMasterId id="2147483697" r:id="rId4"/>
    <p:sldMasterId id="2147483709" r:id="rId5"/>
  </p:sldMasterIdLst>
  <p:sldIdLst>
    <p:sldId id="257" r:id="rId6"/>
    <p:sldId id="259" r:id="rId7"/>
    <p:sldId id="262" r:id="rId8"/>
    <p:sldId id="339" r:id="rId9"/>
    <p:sldId id="315" r:id="rId10"/>
    <p:sldId id="316" r:id="rId11"/>
    <p:sldId id="317" r:id="rId12"/>
    <p:sldId id="326" r:id="rId13"/>
    <p:sldId id="267" r:id="rId14"/>
    <p:sldId id="268" r:id="rId15"/>
    <p:sldId id="340" r:id="rId16"/>
    <p:sldId id="341" r:id="rId17"/>
    <p:sldId id="343" r:id="rId18"/>
    <p:sldId id="327" r:id="rId19"/>
    <p:sldId id="344" r:id="rId20"/>
    <p:sldId id="328" r:id="rId21"/>
    <p:sldId id="342" r:id="rId22"/>
    <p:sldId id="329" r:id="rId23"/>
    <p:sldId id="286" r:id="rId24"/>
    <p:sldId id="287" r:id="rId25"/>
    <p:sldId id="345" r:id="rId26"/>
    <p:sldId id="330" r:id="rId27"/>
    <p:sldId id="331" r:id="rId28"/>
    <p:sldId id="332" r:id="rId29"/>
    <p:sldId id="333" r:id="rId30"/>
    <p:sldId id="348" r:id="rId31"/>
    <p:sldId id="334" r:id="rId32"/>
    <p:sldId id="335" r:id="rId33"/>
    <p:sldId id="272" r:id="rId34"/>
    <p:sldId id="336" r:id="rId35"/>
    <p:sldId id="346" r:id="rId36"/>
    <p:sldId id="347" r:id="rId37"/>
    <p:sldId id="337" r:id="rId38"/>
    <p:sldId id="274" r:id="rId39"/>
    <p:sldId id="338" r:id="rId40"/>
    <p:sldId id="299" r:id="rId41"/>
    <p:sldId id="300" r:id="rId42"/>
    <p:sldId id="325"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718" autoAdjust="0"/>
  </p:normalViewPr>
  <p:slideViewPr>
    <p:cSldViewPr>
      <p:cViewPr varScale="1">
        <p:scale>
          <a:sx n="105" d="100"/>
          <a:sy n="105" d="100"/>
        </p:scale>
        <p:origin x="-215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226966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6/23/2019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6/23/2019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6/23/2019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6/23/2019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6/23/2019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6/23/2019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6/23/2019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6/23/2019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6/23/2019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6/23/2019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6/23/2019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6/23/2019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3.emf"/><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6/23/2019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6/23/2019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6/23/2019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6/23/2019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3.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3.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3.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5.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smtClean="0">
                <a:latin typeface="Arial" panose="020B0604020202020204" pitchFamily="34" charset="0"/>
                <a:cs typeface="Arial" panose="020B0604020202020204" pitchFamily="34" charset="0"/>
              </a:rPr>
              <a:t>Sixth Edition</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r>
              <a:rPr lang="en-US" dirty="0" smtClean="0"/>
              <a:t>Chapter </a:t>
            </a:r>
            <a:r>
              <a:rPr lang="en-US" dirty="0" smtClean="0"/>
              <a:t>85</a:t>
            </a:r>
            <a:endParaRPr lang="en-US" dirty="0"/>
          </a:p>
        </p:txBody>
      </p:sp>
      <p:sp>
        <p:nvSpPr>
          <p:cNvPr id="5" name="Text Placeholder 4"/>
          <p:cNvSpPr>
            <a:spLocks noGrp="1"/>
          </p:cNvSpPr>
          <p:nvPr>
            <p:ph type="body" sz="quarter" idx="15"/>
          </p:nvPr>
        </p:nvSpPr>
        <p:spPr/>
        <p:txBody>
          <a:bodyPr/>
          <a:lstStyle/>
          <a:p>
            <a:r>
              <a:rPr lang="en-US" sz="3200" b="1" dirty="0" smtClean="0">
                <a:solidFill>
                  <a:srgbClr val="005A70"/>
                </a:solidFill>
                <a:latin typeface="Arial" panose="020B0604020202020204" pitchFamily="34" charset="0"/>
                <a:cs typeface="Arial" panose="020B0604020202020204" pitchFamily="34" charset="0"/>
              </a:rPr>
              <a:t>Evaporation Emission Control Systems</a:t>
            </a:r>
            <a:endParaRPr lang="en-US" sz="3200" b="1" dirty="0" smtClean="0">
              <a:solidFill>
                <a:srgbClr val="005A70"/>
              </a:solidFill>
              <a:latin typeface="Arial" panose="020B0604020202020204" pitchFamily="34" charset="0"/>
              <a:cs typeface="Arial" panose="020B0604020202020204" pitchFamily="34" charset="0"/>
            </a:endParaRP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ANSWER 1:</a:t>
            </a:r>
            <a:endParaRPr lang="en-US" sz="3200" dirty="0">
              <a:solidFill>
                <a:srgbClr val="F8F9D3"/>
              </a:solidFill>
              <a:latin typeface="+mj-lt"/>
            </a:endParaRPr>
          </a:p>
        </p:txBody>
      </p:sp>
      <p:sp>
        <p:nvSpPr>
          <p:cNvPr id="6" name="Rectangle 5"/>
          <p:cNvSpPr/>
          <p:nvPr/>
        </p:nvSpPr>
        <p:spPr>
          <a:xfrm>
            <a:off x="304800" y="1954959"/>
            <a:ext cx="8534400" cy="707886"/>
          </a:xfrm>
          <a:prstGeom prst="rect">
            <a:avLst/>
          </a:prstGeom>
        </p:spPr>
        <p:txBody>
          <a:bodyPr wrap="square">
            <a:spAutoFit/>
          </a:bodyPr>
          <a:lstStyle/>
          <a:p>
            <a:r>
              <a:rPr lang="en-US" sz="4000" dirty="0" smtClean="0">
                <a:solidFill>
                  <a:srgbClr val="000000"/>
                </a:solidFill>
              </a:rPr>
              <a:t>To trap and hold gasoline vapors.</a:t>
            </a:r>
            <a:endParaRPr lang="en-US" sz="4000" dirty="0">
              <a:solidFill>
                <a:srgbClr val="000000"/>
              </a:solidFill>
            </a:endParaRPr>
          </a:p>
        </p:txBody>
      </p:sp>
    </p:spTree>
    <p:extLst>
      <p:ext uri="{BB962C8B-B14F-4D97-AF65-F5344CB8AC3E}">
        <p14:creationId xmlns:p14="http://schemas.microsoft.com/office/powerpoint/2010/main" val="258282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NONENHANCED EVAPORATIVE CONTROL SYSTEMS</a:t>
            </a:r>
            <a:endParaRPr lang="en-US" dirty="0">
              <a:latin typeface="+mj-lt"/>
            </a:endParaRPr>
          </a:p>
        </p:txBody>
      </p:sp>
      <p:sp>
        <p:nvSpPr>
          <p:cNvPr id="3" name="Content Placeholder 2"/>
          <p:cNvSpPr>
            <a:spLocks noGrp="1"/>
          </p:cNvSpPr>
          <p:nvPr>
            <p:ph idx="1"/>
          </p:nvPr>
        </p:nvSpPr>
        <p:spPr/>
        <p:txBody>
          <a:bodyPr/>
          <a:lstStyle/>
          <a:p>
            <a:r>
              <a:rPr lang="en-US" dirty="0"/>
              <a:t>This term refers to </a:t>
            </a:r>
            <a:r>
              <a:rPr lang="en-US" dirty="0" smtClean="0"/>
              <a:t>evaporative systems </a:t>
            </a:r>
            <a:r>
              <a:rPr lang="en-US" dirty="0"/>
              <a:t>that had limited diagnostic capabilities</a:t>
            </a:r>
            <a:r>
              <a:rPr lang="en-US" dirty="0" smtClean="0"/>
              <a:t>.</a:t>
            </a:r>
          </a:p>
          <a:p>
            <a:r>
              <a:rPr lang="en-US" dirty="0"/>
              <a:t>This system does not check </a:t>
            </a:r>
            <a:r>
              <a:rPr lang="en-US" dirty="0" smtClean="0"/>
              <a:t>for leaks.</a:t>
            </a:r>
          </a:p>
          <a:p>
            <a:r>
              <a:rPr lang="en-US" dirty="0" smtClean="0"/>
              <a:t>The </a:t>
            </a:r>
            <a:r>
              <a:rPr lang="en-US" dirty="0"/>
              <a:t>PCM also has the capability of </a:t>
            </a:r>
            <a:r>
              <a:rPr lang="en-US" dirty="0" smtClean="0"/>
              <a:t>monitoring the </a:t>
            </a:r>
            <a:r>
              <a:rPr lang="en-US" dirty="0"/>
              <a:t>integrity of the purge solenoid and circuit</a:t>
            </a:r>
            <a:r>
              <a:rPr lang="en-US" dirty="0" smtClean="0"/>
              <a:t>.</a:t>
            </a:r>
          </a:p>
          <a:p>
            <a:r>
              <a:rPr lang="en-US" dirty="0" smtClean="0"/>
              <a:t>Non-enhanced </a:t>
            </a:r>
            <a:r>
              <a:rPr lang="en-US" dirty="0"/>
              <a:t>EVAP systems use either a </a:t>
            </a:r>
            <a:r>
              <a:rPr lang="en-US" dirty="0" smtClean="0"/>
              <a:t>canister purge </a:t>
            </a:r>
            <a:r>
              <a:rPr lang="en-US" dirty="0"/>
              <a:t>solenoid or a vapor management valve to control purge vapor.</a:t>
            </a:r>
            <a:endParaRPr lang="en-US" dirty="0"/>
          </a:p>
        </p:txBody>
      </p:sp>
    </p:spTree>
    <p:extLst>
      <p:ext uri="{BB962C8B-B14F-4D97-AF65-F5344CB8AC3E}">
        <p14:creationId xmlns:p14="http://schemas.microsoft.com/office/powerpoint/2010/main" val="192538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ENHANCED EVAPORATIVE CONTROL SYSTEMS (1 OF 2)</a:t>
            </a:r>
            <a:endParaRPr lang="en-US" dirty="0">
              <a:latin typeface="+mj-lt"/>
            </a:endParaRPr>
          </a:p>
        </p:txBody>
      </p:sp>
      <p:sp>
        <p:nvSpPr>
          <p:cNvPr id="3" name="Content Placeholder 2"/>
          <p:cNvSpPr>
            <a:spLocks noGrp="1"/>
          </p:cNvSpPr>
          <p:nvPr>
            <p:ph idx="1"/>
          </p:nvPr>
        </p:nvSpPr>
        <p:spPr/>
        <p:txBody>
          <a:bodyPr/>
          <a:lstStyle/>
          <a:p>
            <a:r>
              <a:rPr lang="en-US" dirty="0" smtClean="0"/>
              <a:t>Background</a:t>
            </a:r>
          </a:p>
          <a:p>
            <a:pPr lvl="1"/>
            <a:r>
              <a:rPr lang="en-US" dirty="0" smtClean="0"/>
              <a:t>The </a:t>
            </a:r>
            <a:r>
              <a:rPr lang="en-US" dirty="0"/>
              <a:t>systems on models produced between 1996 and 2000 </a:t>
            </a:r>
            <a:r>
              <a:rPr lang="en-US" dirty="0" smtClean="0"/>
              <a:t>must be </a:t>
            </a:r>
            <a:r>
              <a:rPr lang="en-US" dirty="0"/>
              <a:t>able to detect a leak as small as 0.040 inches in diameter</a:t>
            </a:r>
            <a:r>
              <a:rPr lang="en-US" dirty="0" smtClean="0"/>
              <a:t>.</a:t>
            </a:r>
          </a:p>
          <a:p>
            <a:pPr lvl="1"/>
            <a:r>
              <a:rPr lang="en-US" dirty="0"/>
              <a:t>Beginning in the model year 2000, the enhanced </a:t>
            </a:r>
            <a:r>
              <a:rPr lang="en-US" dirty="0" smtClean="0"/>
              <a:t>systems started </a:t>
            </a:r>
            <a:r>
              <a:rPr lang="en-US" dirty="0"/>
              <a:t>a phase-in of 0.020-inch diameter leak detection</a:t>
            </a:r>
            <a:r>
              <a:rPr lang="en-US" dirty="0" smtClean="0"/>
              <a:t>.</a:t>
            </a:r>
          </a:p>
          <a:p>
            <a:pPr lvl="1"/>
            <a:r>
              <a:rPr lang="en-US" dirty="0"/>
              <a:t>All vehicles built after 1995 have enhanced EVAP systems </a:t>
            </a:r>
            <a:r>
              <a:rPr lang="en-US" dirty="0" smtClean="0"/>
              <a:t>with the </a:t>
            </a:r>
            <a:r>
              <a:rPr lang="en-US" dirty="0"/>
              <a:t>ability to detect purge flow and system leakage.</a:t>
            </a:r>
            <a:endParaRPr lang="en-US" dirty="0"/>
          </a:p>
        </p:txBody>
      </p:sp>
    </p:spTree>
    <p:extLst>
      <p:ext uri="{BB962C8B-B14F-4D97-AF65-F5344CB8AC3E}">
        <p14:creationId xmlns:p14="http://schemas.microsoft.com/office/powerpoint/2010/main" val="3457069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ENHANCED EVAPORATIVE CONTROL </a:t>
            </a:r>
            <a:r>
              <a:rPr lang="en-US" dirty="0" smtClean="0">
                <a:latin typeface="+mj-lt"/>
              </a:rPr>
              <a:t>SYSTEMS (2 OF 2)</a:t>
            </a:r>
            <a:endParaRPr lang="en-US" dirty="0">
              <a:latin typeface="+mj-lt"/>
            </a:endParaRPr>
          </a:p>
        </p:txBody>
      </p:sp>
      <p:sp>
        <p:nvSpPr>
          <p:cNvPr id="3" name="Content Placeholder 2"/>
          <p:cNvSpPr>
            <a:spLocks noGrp="1"/>
          </p:cNvSpPr>
          <p:nvPr>
            <p:ph idx="1"/>
          </p:nvPr>
        </p:nvSpPr>
        <p:spPr/>
        <p:txBody>
          <a:bodyPr/>
          <a:lstStyle/>
          <a:p>
            <a:r>
              <a:rPr lang="en-US" dirty="0" smtClean="0"/>
              <a:t>Vent Valve</a:t>
            </a:r>
          </a:p>
          <a:p>
            <a:pPr lvl="1"/>
            <a:r>
              <a:rPr lang="en-US" dirty="0"/>
              <a:t>The canister vent valve is a normally open </a:t>
            </a:r>
            <a:r>
              <a:rPr lang="en-US" dirty="0" smtClean="0"/>
              <a:t>valve and </a:t>
            </a:r>
            <a:r>
              <a:rPr lang="en-US" dirty="0"/>
              <a:t>is closed only when commanded by the PCM during </a:t>
            </a:r>
            <a:r>
              <a:rPr lang="en-US" dirty="0" smtClean="0"/>
              <a:t>testing of </a:t>
            </a:r>
            <a:r>
              <a:rPr lang="en-US" dirty="0"/>
              <a:t>the system</a:t>
            </a:r>
            <a:r>
              <a:rPr lang="en-US" dirty="0" smtClean="0"/>
              <a:t>.</a:t>
            </a:r>
          </a:p>
          <a:p>
            <a:r>
              <a:rPr lang="en-US" dirty="0" smtClean="0"/>
              <a:t>Purge Valve</a:t>
            </a:r>
          </a:p>
          <a:p>
            <a:pPr lvl="1"/>
            <a:r>
              <a:rPr lang="en-US" dirty="0"/>
              <a:t>The canister purge valve, also called the </a:t>
            </a:r>
            <a:r>
              <a:rPr lang="en-US" dirty="0" smtClean="0"/>
              <a:t>canister</a:t>
            </a:r>
            <a:r>
              <a:rPr lang="en-US" i="1" dirty="0" smtClean="0"/>
              <a:t> </a:t>
            </a:r>
            <a:r>
              <a:rPr lang="en-US" dirty="0" smtClean="0"/>
              <a:t>purge </a:t>
            </a:r>
            <a:r>
              <a:rPr lang="en-US" dirty="0"/>
              <a:t>(CANP) solenoid</a:t>
            </a:r>
            <a:r>
              <a:rPr lang="en-US" i="1" dirty="0"/>
              <a:t>, </a:t>
            </a:r>
            <a:r>
              <a:rPr lang="en-US" dirty="0"/>
              <a:t>is normally closed and is pulsed </a:t>
            </a:r>
            <a:r>
              <a:rPr lang="en-US" dirty="0" smtClean="0"/>
              <a:t>open by </a:t>
            </a:r>
            <a:r>
              <a:rPr lang="en-US" dirty="0"/>
              <a:t>the PCM during purging.</a:t>
            </a:r>
            <a:endParaRPr lang="en-US" dirty="0" smtClean="0"/>
          </a:p>
          <a:p>
            <a:pPr lvl="1"/>
            <a:endParaRPr lang="en-US" dirty="0"/>
          </a:p>
        </p:txBody>
      </p:sp>
    </p:spTree>
    <p:extLst>
      <p:ext uri="{BB962C8B-B14F-4D97-AF65-F5344CB8AC3E}">
        <p14:creationId xmlns:p14="http://schemas.microsoft.com/office/powerpoint/2010/main" val="9765524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85.5 An enhanced EVAP system is able to perform system and leak detection diagnosis</a:t>
            </a:r>
            <a:endParaRPr lang="en-US" dirty="0">
              <a:latin typeface="+mj-lt"/>
            </a:endParaRPr>
          </a:p>
        </p:txBody>
      </p:sp>
      <p:pic>
        <p:nvPicPr>
          <p:cNvPr id="3" name="Picture 2" descr="The figure shows the following:&#10;• The evaporative system canister is connected to a fuel tank that houses a fuel tank pressure sensor and a fuel cap.&#10;• One pipe from the evaporative system canister connects to the throttle body through a service port and a normally closed purge solenoid. Another pipe from the evaporative system canister connects to the PCM through a normally open vent solenoid.&#10;• The PCM is also connected to the fuel tank pressure sensor.&#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45776" y="1852908"/>
            <a:ext cx="6652449" cy="4492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15992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LEAK DETECTION PUMP</a:t>
            </a:r>
            <a:endParaRPr lang="en-US" dirty="0">
              <a:latin typeface="+mj-lt"/>
            </a:endParaRPr>
          </a:p>
        </p:txBody>
      </p:sp>
      <p:sp>
        <p:nvSpPr>
          <p:cNvPr id="3" name="Content Placeholder 2"/>
          <p:cNvSpPr>
            <a:spLocks noGrp="1"/>
          </p:cNvSpPr>
          <p:nvPr>
            <p:ph idx="1"/>
          </p:nvPr>
        </p:nvSpPr>
        <p:spPr/>
        <p:txBody>
          <a:bodyPr/>
          <a:lstStyle/>
          <a:p>
            <a:r>
              <a:rPr lang="en-US" dirty="0" smtClean="0"/>
              <a:t>Operation</a:t>
            </a:r>
          </a:p>
          <a:p>
            <a:pPr lvl="1"/>
            <a:r>
              <a:rPr lang="en-US" dirty="0"/>
              <a:t>The purge solenoid is normally closed</a:t>
            </a:r>
            <a:r>
              <a:rPr lang="en-US" dirty="0" smtClean="0"/>
              <a:t>.</a:t>
            </a:r>
          </a:p>
          <a:p>
            <a:pPr lvl="1"/>
            <a:r>
              <a:rPr lang="en-US" dirty="0"/>
              <a:t>The vent valve in the LDP is normally open. Filtered fresh air </a:t>
            </a:r>
            <a:r>
              <a:rPr lang="en-US" dirty="0" smtClean="0"/>
              <a:t>is drawn </a:t>
            </a:r>
            <a:r>
              <a:rPr lang="en-US" dirty="0"/>
              <a:t>through the LDP to the canister</a:t>
            </a:r>
            <a:r>
              <a:rPr lang="en-US" dirty="0" smtClean="0"/>
              <a:t>.</a:t>
            </a:r>
          </a:p>
          <a:p>
            <a:pPr lvl="1"/>
            <a:r>
              <a:rPr lang="en-US" dirty="0"/>
              <a:t>The LDP uses a spring attached to a diaphragm to </a:t>
            </a:r>
            <a:r>
              <a:rPr lang="en-US" dirty="0" smtClean="0"/>
              <a:t>apply pressure </a:t>
            </a:r>
            <a:r>
              <a:rPr lang="en-US" dirty="0"/>
              <a:t>(7.5 in. H</a:t>
            </a:r>
            <a:r>
              <a:rPr lang="en-US" sz="400" dirty="0"/>
              <a:t>2</a:t>
            </a:r>
            <a:r>
              <a:rPr lang="en-US" dirty="0"/>
              <a:t>O) to the fuel </a:t>
            </a:r>
            <a:r>
              <a:rPr lang="en-US" dirty="0" smtClean="0"/>
              <a:t>tank (during pump period).</a:t>
            </a:r>
          </a:p>
          <a:p>
            <a:pPr lvl="1"/>
            <a:r>
              <a:rPr lang="en-US" dirty="0"/>
              <a:t>The PCM monitors the LDP switch that is triggered if </a:t>
            </a:r>
            <a:r>
              <a:rPr lang="en-US" dirty="0" smtClean="0"/>
              <a:t>the pressure </a:t>
            </a:r>
            <a:r>
              <a:rPr lang="en-US" dirty="0"/>
              <a:t>drops in the fuel tank</a:t>
            </a:r>
            <a:r>
              <a:rPr lang="en-US" dirty="0" smtClean="0"/>
              <a:t>.</a:t>
            </a:r>
          </a:p>
          <a:p>
            <a:pPr lvl="1"/>
            <a:r>
              <a:rPr lang="en-US" dirty="0"/>
              <a:t>The shorter the pump period, the </a:t>
            </a:r>
            <a:r>
              <a:rPr lang="en-US" dirty="0" smtClean="0"/>
              <a:t>larger the </a:t>
            </a:r>
            <a:r>
              <a:rPr lang="en-US" dirty="0"/>
              <a:t>leak. The longer the pump period, the smaller the leak.</a:t>
            </a:r>
            <a:endParaRPr lang="en-US" dirty="0" smtClean="0"/>
          </a:p>
          <a:p>
            <a:pPr lvl="1"/>
            <a:endParaRPr lang="en-US" dirty="0"/>
          </a:p>
        </p:txBody>
      </p:sp>
    </p:spTree>
    <p:extLst>
      <p:ext uri="{BB962C8B-B14F-4D97-AF65-F5344CB8AC3E}">
        <p14:creationId xmlns:p14="http://schemas.microsoft.com/office/powerpoint/2010/main" val="383796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85.6 A leak detection pump (LDP) used on some Chrysler and other vehicles to pressurize (slightly) the fuel system to check for leaks</a:t>
            </a:r>
            <a:endParaRPr lang="en-US" dirty="0">
              <a:latin typeface="+mj-lt"/>
            </a:endParaRPr>
          </a:p>
        </p:txBody>
      </p:sp>
      <p:pic>
        <p:nvPicPr>
          <p:cNvPr id="3" name="Picture 2" descr="The leak detection pump consists of the following components:&#10;• A control valve controls the vacuum source and has a pump sensor installed to the right.&#10;• It has a spring attached to a diaphragm that is connected to a port from the fuel tank.&#10;&#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76378" y="2057400"/>
            <a:ext cx="3591243" cy="3917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73020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ONBOARD REFUELING VAPOR RECOVERY</a:t>
            </a:r>
            <a:endParaRPr lang="en-US" dirty="0">
              <a:latin typeface="+mj-lt"/>
            </a:endParaRPr>
          </a:p>
        </p:txBody>
      </p:sp>
      <p:sp>
        <p:nvSpPr>
          <p:cNvPr id="3" name="Content Placeholder 2"/>
          <p:cNvSpPr>
            <a:spLocks noGrp="1"/>
          </p:cNvSpPr>
          <p:nvPr>
            <p:ph idx="1"/>
          </p:nvPr>
        </p:nvSpPr>
        <p:spPr/>
        <p:txBody>
          <a:bodyPr/>
          <a:lstStyle/>
          <a:p>
            <a:r>
              <a:rPr lang="en-US" dirty="0" smtClean="0"/>
              <a:t>Purpose and Function</a:t>
            </a:r>
          </a:p>
          <a:p>
            <a:pPr lvl="1"/>
            <a:r>
              <a:rPr lang="en-US" dirty="0" smtClean="0"/>
              <a:t>Prevent fuel vapors from escaping to the atmosphere during refueling.</a:t>
            </a:r>
          </a:p>
          <a:p>
            <a:r>
              <a:rPr lang="en-US" dirty="0" smtClean="0"/>
              <a:t>Operation</a:t>
            </a:r>
          </a:p>
          <a:p>
            <a:pPr lvl="1"/>
            <a:r>
              <a:rPr lang="en-US" dirty="0"/>
              <a:t>This reduced-size filler tube creates an aspiration effect, </a:t>
            </a:r>
            <a:r>
              <a:rPr lang="en-US" dirty="0" smtClean="0"/>
              <a:t>which tends </a:t>
            </a:r>
            <a:r>
              <a:rPr lang="en-US" dirty="0"/>
              <a:t>to draw outside air into the filler tube</a:t>
            </a:r>
            <a:r>
              <a:rPr lang="en-US" dirty="0" smtClean="0"/>
              <a:t>.</a:t>
            </a:r>
          </a:p>
          <a:p>
            <a:pPr lvl="1"/>
            <a:r>
              <a:rPr lang="en-US" dirty="0"/>
              <a:t>During refueling, </a:t>
            </a:r>
            <a:r>
              <a:rPr lang="en-US" dirty="0" smtClean="0"/>
              <a:t>the fuel </a:t>
            </a:r>
            <a:r>
              <a:rPr lang="en-US" dirty="0"/>
              <a:t>tank is vented to the charcoal </a:t>
            </a:r>
            <a:r>
              <a:rPr lang="en-US" dirty="0" smtClean="0"/>
              <a:t>canister.</a:t>
            </a:r>
            <a:endParaRPr lang="en-US" dirty="0"/>
          </a:p>
        </p:txBody>
      </p:sp>
    </p:spTree>
    <p:extLst>
      <p:ext uri="{BB962C8B-B14F-4D97-AF65-F5344CB8AC3E}">
        <p14:creationId xmlns:p14="http://schemas.microsoft.com/office/powerpoint/2010/main" val="3744807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85.7 A restricted fuel fill pipe shown on vehicle with the interior removed</a:t>
            </a:r>
            <a:endParaRPr lang="en-US" dirty="0">
              <a:latin typeface="+mj-lt"/>
            </a:endParaRPr>
          </a:p>
        </p:txBody>
      </p:sp>
      <p:pic>
        <p:nvPicPr>
          <p:cNvPr id="3" name="Picture 2" descr="A photo shows a narrow fuel filler tube with interiors remove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94026" y="1826211"/>
            <a:ext cx="4155948" cy="4517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55599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2: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smtClean="0">
                <a:solidFill>
                  <a:srgbClr val="000000"/>
                </a:solidFill>
              </a:rPr>
              <a:t>What is the purpose of the ORVR system?</a:t>
            </a:r>
            <a:endParaRPr lang="en-US" sz="4000" dirty="0">
              <a:solidFill>
                <a:srgbClr val="000000"/>
              </a:solidFill>
            </a:endParaRPr>
          </a:p>
        </p:txBody>
      </p:sp>
    </p:spTree>
    <p:extLst>
      <p:ext uri="{BB962C8B-B14F-4D97-AF65-F5344CB8AC3E}">
        <p14:creationId xmlns:p14="http://schemas.microsoft.com/office/powerpoint/2010/main" val="2374300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a:t>
            </a:r>
            <a:endParaRPr lang="en-US" dirty="0">
              <a:latin typeface="+mj-lt"/>
            </a:endParaRPr>
          </a:p>
        </p:txBody>
      </p:sp>
      <p:sp>
        <p:nvSpPr>
          <p:cNvPr id="23555" name="Content Placeholder 2"/>
          <p:cNvSpPr>
            <a:spLocks noGrp="1"/>
          </p:cNvSpPr>
          <p:nvPr>
            <p:ph idx="1"/>
          </p:nvPr>
        </p:nvSpPr>
        <p:spPr/>
        <p:txBody>
          <a:bodyPr/>
          <a:lstStyle/>
          <a:p>
            <a:pPr marL="0" indent="0">
              <a:buNone/>
            </a:pPr>
            <a:r>
              <a:rPr lang="en-US" b="1" dirty="0" smtClean="0">
                <a:solidFill>
                  <a:srgbClr val="005A70"/>
                </a:solidFill>
              </a:rPr>
              <a:t>85.1</a:t>
            </a:r>
            <a:r>
              <a:rPr lang="en-US" dirty="0" smtClean="0"/>
              <a:t> </a:t>
            </a:r>
            <a:r>
              <a:rPr lang="en-US" dirty="0"/>
              <a:t>Explain the operation of an evaporative emission control </a:t>
            </a:r>
            <a:r>
              <a:rPr lang="en-US" dirty="0" smtClean="0"/>
              <a:t>system and </a:t>
            </a:r>
            <a:r>
              <a:rPr lang="en-US" dirty="0"/>
              <a:t>compare enhanced and </a:t>
            </a:r>
            <a:r>
              <a:rPr lang="en-US" dirty="0" smtClean="0"/>
              <a:t>non-enhanced </a:t>
            </a:r>
            <a:r>
              <a:rPr lang="en-US" dirty="0"/>
              <a:t>evaporative </a:t>
            </a:r>
            <a:r>
              <a:rPr lang="en-US" dirty="0" smtClean="0"/>
              <a:t>control (EVAP</a:t>
            </a:r>
            <a:r>
              <a:rPr lang="en-US" dirty="0"/>
              <a:t>) systems</a:t>
            </a:r>
            <a:r>
              <a:rPr lang="en-US" dirty="0" smtClean="0"/>
              <a:t>.</a:t>
            </a:r>
          </a:p>
          <a:p>
            <a:pPr marL="0" indent="0">
              <a:buNone/>
            </a:pPr>
            <a:r>
              <a:rPr lang="en-US" b="1" dirty="0" smtClean="0">
                <a:solidFill>
                  <a:srgbClr val="005A70"/>
                </a:solidFill>
              </a:rPr>
              <a:t>85.2 </a:t>
            </a:r>
            <a:r>
              <a:rPr lang="en-US" dirty="0"/>
              <a:t>Discuss leak detection pump systems and onboard refueling </a:t>
            </a:r>
            <a:r>
              <a:rPr lang="en-US" dirty="0" smtClean="0"/>
              <a:t>vapor recovery</a:t>
            </a:r>
            <a:r>
              <a:rPr lang="en-US" dirty="0"/>
              <a:t>, and explain how to diagnose the EVAP system</a:t>
            </a:r>
            <a:r>
              <a:rPr lang="en-US" dirty="0" smtClean="0"/>
              <a:t>.</a:t>
            </a:r>
          </a:p>
          <a:p>
            <a:pPr marL="0" indent="0">
              <a:buNone/>
            </a:pPr>
            <a:r>
              <a:rPr lang="en-US" b="1" dirty="0" smtClean="0">
                <a:solidFill>
                  <a:srgbClr val="005A70"/>
                </a:solidFill>
              </a:rPr>
              <a:t>85.3 </a:t>
            </a:r>
            <a:r>
              <a:rPr lang="en-US" dirty="0"/>
              <a:t>Discuss the functions of an evaporative system monitor.</a:t>
            </a:r>
            <a:endParaRPr lang="en-US" dirty="0"/>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2:</a:t>
            </a:r>
            <a:endParaRPr lang="en-US" sz="3400" dirty="0">
              <a:solidFill>
                <a:srgbClr val="F8F9D3"/>
              </a:solidFill>
              <a:latin typeface="+mj-lt"/>
            </a:endParaRPr>
          </a:p>
        </p:txBody>
      </p:sp>
      <p:sp>
        <p:nvSpPr>
          <p:cNvPr id="6" name="Rectangle 5"/>
          <p:cNvSpPr/>
          <p:nvPr/>
        </p:nvSpPr>
        <p:spPr>
          <a:xfrm>
            <a:off x="168876" y="1975554"/>
            <a:ext cx="8534400" cy="1938992"/>
          </a:xfrm>
          <a:prstGeom prst="rect">
            <a:avLst/>
          </a:prstGeom>
        </p:spPr>
        <p:txBody>
          <a:bodyPr wrap="square">
            <a:spAutoFit/>
          </a:bodyPr>
          <a:lstStyle/>
          <a:p>
            <a:r>
              <a:rPr lang="en-US" sz="4000" dirty="0" smtClean="0">
                <a:solidFill>
                  <a:srgbClr val="000000"/>
                </a:solidFill>
              </a:rPr>
              <a:t>To prevent gasoline vapors from escaping to the atmosphere during refueling.</a:t>
            </a:r>
            <a:endParaRPr lang="en-US" sz="4000" dirty="0">
              <a:solidFill>
                <a:srgbClr val="000000"/>
              </a:solidFill>
            </a:endParaRPr>
          </a:p>
        </p:txBody>
      </p:sp>
    </p:spTree>
    <p:extLst>
      <p:ext uri="{BB962C8B-B14F-4D97-AF65-F5344CB8AC3E}">
        <p14:creationId xmlns:p14="http://schemas.microsoft.com/office/powerpoint/2010/main" val="2508462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DIAGNOSING THE EVAP SYSTEM</a:t>
            </a:r>
            <a:endParaRPr lang="en-US" dirty="0">
              <a:latin typeface="+mj-lt"/>
            </a:endParaRPr>
          </a:p>
        </p:txBody>
      </p:sp>
      <p:sp>
        <p:nvSpPr>
          <p:cNvPr id="3" name="Content Placeholder 2"/>
          <p:cNvSpPr>
            <a:spLocks noGrp="1"/>
          </p:cNvSpPr>
          <p:nvPr>
            <p:ph idx="1"/>
          </p:nvPr>
        </p:nvSpPr>
        <p:spPr/>
        <p:txBody>
          <a:bodyPr/>
          <a:lstStyle/>
          <a:p>
            <a:r>
              <a:rPr lang="en-US" dirty="0" smtClean="0"/>
              <a:t>Symptoms</a:t>
            </a:r>
          </a:p>
          <a:p>
            <a:pPr lvl="1"/>
            <a:r>
              <a:rPr lang="en-US" dirty="0"/>
              <a:t>Common engine performance problems that </a:t>
            </a:r>
            <a:r>
              <a:rPr lang="en-US" dirty="0" smtClean="0"/>
              <a:t>can be </a:t>
            </a:r>
            <a:r>
              <a:rPr lang="en-US" dirty="0"/>
              <a:t>caused by a fault in this system include the following</a:t>
            </a:r>
            <a:r>
              <a:rPr lang="en-US" dirty="0" smtClean="0"/>
              <a:t>:</a:t>
            </a:r>
          </a:p>
          <a:p>
            <a:pPr lvl="1"/>
            <a:r>
              <a:rPr lang="en-US" dirty="0"/>
              <a:t>Poor fuel economy</a:t>
            </a:r>
            <a:r>
              <a:rPr lang="en-US" dirty="0" smtClean="0"/>
              <a:t>.</a:t>
            </a:r>
          </a:p>
          <a:p>
            <a:pPr lvl="1"/>
            <a:r>
              <a:rPr lang="en-US" dirty="0"/>
              <a:t>Poor performance</a:t>
            </a:r>
            <a:r>
              <a:rPr lang="en-US" dirty="0" smtClean="0"/>
              <a:t>.</a:t>
            </a:r>
          </a:p>
          <a:p>
            <a:r>
              <a:rPr lang="en-US" dirty="0" smtClean="0"/>
              <a:t>Locating Leaks in the System</a:t>
            </a:r>
          </a:p>
          <a:p>
            <a:pPr lvl="1"/>
            <a:r>
              <a:rPr lang="en-US" dirty="0"/>
              <a:t>Smoke machine testing</a:t>
            </a:r>
            <a:r>
              <a:rPr lang="en-US" dirty="0" smtClean="0"/>
              <a:t>.</a:t>
            </a:r>
          </a:p>
          <a:p>
            <a:pPr lvl="1"/>
            <a:r>
              <a:rPr lang="en-US" dirty="0"/>
              <a:t>Nitrogen gas pressurization.</a:t>
            </a:r>
            <a:endParaRPr lang="en-US" dirty="0"/>
          </a:p>
        </p:txBody>
      </p:sp>
    </p:spTree>
    <p:extLst>
      <p:ext uri="{BB962C8B-B14F-4D97-AF65-F5344CB8AC3E}">
        <p14:creationId xmlns:p14="http://schemas.microsoft.com/office/powerpoint/2010/main" val="15143969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85.8 Some vehicles display a message if an evaporative control system leak is detected that could be the result of a loose gas cap</a:t>
            </a:r>
            <a:endParaRPr lang="en-US" dirty="0">
              <a:latin typeface="+mj-lt"/>
            </a:endParaRPr>
          </a:p>
        </p:txBody>
      </p:sp>
      <p:pic>
        <p:nvPicPr>
          <p:cNvPr id="3" name="Picture 2" descr="A photo shows a check gas cap warning message illuminated on the dashboard of a vehicl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51122" y="2057400"/>
            <a:ext cx="762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57649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Figure 85.9 To test for a leak, this tester was set to the 0.020-inch hole and turned on. The ball rose in the scale on the left, and the red arrow was moved to that location.</a:t>
            </a:r>
          </a:p>
        </p:txBody>
      </p:sp>
      <p:pic>
        <p:nvPicPr>
          <p:cNvPr id="3" name="Picture 2" descr="A photo show leak detector equipment with a selector knob and a graduated scale with an arrow that moves based on leakage. The knob has future, test, smoke, and off position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02213" y="2133600"/>
            <a:ext cx="4870704"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4782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85.10 This unit is applying smoke to the fuel tank through an adapter, and the leak was easily found to be the gas cap seal</a:t>
            </a:r>
            <a:endParaRPr lang="en-US" dirty="0">
              <a:latin typeface="+mj-lt"/>
            </a:endParaRPr>
          </a:p>
        </p:txBody>
      </p:sp>
      <p:pic>
        <p:nvPicPr>
          <p:cNvPr id="3" name="Picture 2" descr="A photo shows a unit applying smoke to the fuel tank for leak detectio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89196" y="2209800"/>
            <a:ext cx="5165609" cy="3879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325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85.11 An emission tester that uses nitrogen to pressurize the fuel system</a:t>
            </a:r>
            <a:endParaRPr lang="en-US" dirty="0">
              <a:latin typeface="+mj-lt"/>
            </a:endParaRPr>
          </a:p>
        </p:txBody>
      </p:sp>
      <p:pic>
        <p:nvPicPr>
          <p:cNvPr id="3" name="Picture 2" descr="A photo shows evaporative control system diagnostic equipment with a dial gauge and a selector knob."/>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60159" y="1832244"/>
            <a:ext cx="6023682" cy="4523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3589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EVAPORATIVE SYSTEM MONITOR</a:t>
            </a:r>
            <a:endParaRPr lang="en-US" dirty="0">
              <a:latin typeface="+mj-lt"/>
            </a:endParaRPr>
          </a:p>
        </p:txBody>
      </p:sp>
      <p:sp>
        <p:nvSpPr>
          <p:cNvPr id="3" name="Content Placeholder 2"/>
          <p:cNvSpPr>
            <a:spLocks noGrp="1"/>
          </p:cNvSpPr>
          <p:nvPr>
            <p:ph idx="1"/>
          </p:nvPr>
        </p:nvSpPr>
        <p:spPr/>
        <p:txBody>
          <a:bodyPr/>
          <a:lstStyle/>
          <a:p>
            <a:r>
              <a:rPr lang="en-US" sz="2400" dirty="0" smtClean="0"/>
              <a:t>OBD-II Requirements</a:t>
            </a:r>
          </a:p>
          <a:p>
            <a:pPr lvl="1"/>
            <a:r>
              <a:rPr lang="en-US" sz="2000" dirty="0"/>
              <a:t>OBD-II computer programs not only </a:t>
            </a:r>
            <a:r>
              <a:rPr lang="en-US" sz="2000" dirty="0" smtClean="0"/>
              <a:t>detect faults</a:t>
            </a:r>
            <a:r>
              <a:rPr lang="en-US" sz="2000" dirty="0"/>
              <a:t>, but also periodically test various systems and alert the </a:t>
            </a:r>
            <a:r>
              <a:rPr lang="en-US" sz="2000" dirty="0" smtClean="0"/>
              <a:t>driver before </a:t>
            </a:r>
            <a:r>
              <a:rPr lang="en-US" sz="2000" dirty="0"/>
              <a:t>emissions-related components are harmed by system </a:t>
            </a:r>
            <a:r>
              <a:rPr lang="en-US" sz="2000" dirty="0" smtClean="0"/>
              <a:t>faults.</a:t>
            </a:r>
          </a:p>
          <a:p>
            <a:r>
              <a:rPr lang="en-US" sz="2400" dirty="0" smtClean="0"/>
              <a:t>Pressurized Test Method</a:t>
            </a:r>
          </a:p>
          <a:p>
            <a:pPr lvl="1"/>
            <a:r>
              <a:rPr lang="en-US" sz="2000" dirty="0" smtClean="0"/>
              <a:t>The pressure in the system is monitored by a fuel tank pressure sensor when the monitor is in progress.</a:t>
            </a:r>
          </a:p>
          <a:p>
            <a:r>
              <a:rPr lang="en-US" sz="2400" dirty="0" smtClean="0"/>
              <a:t>Engine-Off Natural Vacuum Test Method</a:t>
            </a:r>
          </a:p>
          <a:p>
            <a:pPr lvl="1"/>
            <a:r>
              <a:rPr lang="en-US" sz="2000" dirty="0" smtClean="0"/>
              <a:t>A sealed system will draw into a slight vacuum as the tank cools. The PCM monitors the change after the vehicle has been shut off.</a:t>
            </a:r>
            <a:endParaRPr lang="en-US" sz="2000" dirty="0"/>
          </a:p>
        </p:txBody>
      </p:sp>
    </p:spTree>
    <p:extLst>
      <p:ext uri="{BB962C8B-B14F-4D97-AF65-F5344CB8AC3E}">
        <p14:creationId xmlns:p14="http://schemas.microsoft.com/office/powerpoint/2010/main" val="433998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85.12 The fuel tank pressure sensor (black unit with three wires) looks like a MAP sensor and is usually located on top of the fuel pump module (white unit)</a:t>
            </a:r>
            <a:endParaRPr lang="en-US" dirty="0">
              <a:latin typeface="+mj-lt"/>
            </a:endParaRPr>
          </a:p>
        </p:txBody>
      </p:sp>
      <p:pic>
        <p:nvPicPr>
          <p:cNvPr id="3" name="Picture 2" descr="A photo shows a fuel tank pressure sensor located on top of a fuel pump modul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62854" y="2209800"/>
            <a:ext cx="5018291" cy="3768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45131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mj-lt"/>
              </a:rPr>
              <a:t>Figure 85.13 A tank car was cleaned using steam, and then both the bottom drain and the top vent were closed. The next day, the tank had collapsed because of the air pressure difference when the inside cooled. The higher outside air pressure caused the tank to collapse</a:t>
            </a:r>
          </a:p>
        </p:txBody>
      </p:sp>
      <p:pic>
        <p:nvPicPr>
          <p:cNvPr id="3" name="Picture 2" descr="A figure shows a collapsed tank car with its bottom drain and the top vent closed."/>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07298" y="2667000"/>
            <a:ext cx="7929403" cy="2727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556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Tech Tip</a:t>
            </a:r>
            <a:r>
              <a:rPr lang="en-US" sz="3400" dirty="0" smtClean="0">
                <a:latin typeface="+mj-lt"/>
              </a:rPr>
              <a:t> </a:t>
            </a:r>
            <a:endParaRPr lang="en-US" sz="3400" dirty="0">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962150"/>
            <a:ext cx="5943600" cy="293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1570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EVAPORATIVE EMISSION CONTROL SYSTEM (1 OF 2)</a:t>
            </a:r>
            <a:endParaRPr lang="en-US" dirty="0">
              <a:latin typeface="+mj-lt"/>
            </a:endParaRPr>
          </a:p>
        </p:txBody>
      </p:sp>
      <p:sp>
        <p:nvSpPr>
          <p:cNvPr id="25603" name="Content Placeholder 2"/>
          <p:cNvSpPr>
            <a:spLocks noGrp="1"/>
          </p:cNvSpPr>
          <p:nvPr>
            <p:ph idx="1"/>
          </p:nvPr>
        </p:nvSpPr>
        <p:spPr>
          <a:xfrm>
            <a:off x="457200" y="1600200"/>
            <a:ext cx="8077200" cy="4525963"/>
          </a:xfrm>
        </p:spPr>
        <p:txBody>
          <a:bodyPr/>
          <a:lstStyle/>
          <a:p>
            <a:r>
              <a:rPr lang="en-US" dirty="0" smtClean="0"/>
              <a:t>Purpose and Function</a:t>
            </a:r>
          </a:p>
          <a:p>
            <a:pPr lvl="1"/>
            <a:r>
              <a:rPr lang="en-US" dirty="0"/>
              <a:t>The purpose of the </a:t>
            </a:r>
            <a:r>
              <a:rPr lang="en-US" dirty="0" smtClean="0"/>
              <a:t>evaporative emission </a:t>
            </a:r>
            <a:r>
              <a:rPr lang="en-US" dirty="0"/>
              <a:t>control system is to trap and hold gasoline vapors, </a:t>
            </a:r>
            <a:r>
              <a:rPr lang="en-US" dirty="0" smtClean="0"/>
              <a:t>also called </a:t>
            </a:r>
            <a:r>
              <a:rPr lang="en-US" dirty="0"/>
              <a:t>volatile organic compounds (VOCs</a:t>
            </a:r>
            <a:r>
              <a:rPr lang="en-US" dirty="0" smtClean="0"/>
              <a:t>).</a:t>
            </a:r>
          </a:p>
          <a:p>
            <a:r>
              <a:rPr lang="en-US" dirty="0" smtClean="0"/>
              <a:t>Common Components</a:t>
            </a:r>
          </a:p>
          <a:p>
            <a:pPr lvl="1"/>
            <a:r>
              <a:rPr lang="en-US" dirty="0" smtClean="0"/>
              <a:t>Most EVAP </a:t>
            </a:r>
            <a:r>
              <a:rPr lang="en-US" dirty="0"/>
              <a:t>fuel tank filler caps have a built-in pressure-vacuum </a:t>
            </a:r>
            <a:r>
              <a:rPr lang="en-US" dirty="0" smtClean="0"/>
              <a:t>relief valve.</a:t>
            </a:r>
          </a:p>
          <a:p>
            <a:endParaRPr lang="en-US" dirty="0" smtClean="0">
              <a:solidFill>
                <a:srgbClr val="0000FF"/>
              </a:solidFill>
            </a:endParaRPr>
          </a:p>
          <a:p>
            <a:pPr lvl="1"/>
            <a:endParaRPr lang="en-US" dirty="0" smtClean="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85.14 This Toyota cap warns that the check engine light comes on if not tightened until one click</a:t>
            </a:r>
            <a:endParaRPr lang="en-US" dirty="0">
              <a:latin typeface="+mj-lt"/>
            </a:endParaRPr>
          </a:p>
        </p:txBody>
      </p:sp>
      <p:pic>
        <p:nvPicPr>
          <p:cNvPr id="3" name="Picture 2" descr="A photo shows a fuel tank with a cap check caution on it. The cap reads: tighten until 1 click or check engine light may come on.&#10;&#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62873" y="1833072"/>
            <a:ext cx="6018254" cy="4519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248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TYPICAL EVAP MONITOR (1 OF 2)</a:t>
            </a:r>
            <a:endParaRPr lang="en-US" dirty="0">
              <a:latin typeface="+mj-lt"/>
            </a:endParaRPr>
          </a:p>
        </p:txBody>
      </p:sp>
      <p:sp>
        <p:nvSpPr>
          <p:cNvPr id="3" name="Content Placeholder 2"/>
          <p:cNvSpPr>
            <a:spLocks noGrp="1"/>
          </p:cNvSpPr>
          <p:nvPr>
            <p:ph idx="1"/>
          </p:nvPr>
        </p:nvSpPr>
        <p:spPr/>
        <p:txBody>
          <a:bodyPr/>
          <a:lstStyle/>
          <a:p>
            <a:r>
              <a:rPr lang="en-US" dirty="0"/>
              <a:t>The PCM runs the EVAP monitor when the following enable </a:t>
            </a:r>
            <a:r>
              <a:rPr lang="en-US" dirty="0" smtClean="0"/>
              <a:t>criteria are </a:t>
            </a:r>
            <a:r>
              <a:rPr lang="en-US" dirty="0"/>
              <a:t>met</a:t>
            </a:r>
            <a:r>
              <a:rPr lang="en-US" dirty="0" smtClean="0"/>
              <a:t>:</a:t>
            </a:r>
          </a:p>
          <a:p>
            <a:pPr lvl="1"/>
            <a:r>
              <a:rPr lang="en-US" dirty="0"/>
              <a:t>Barometric pressure (BARO) greater than 70 </a:t>
            </a:r>
            <a:r>
              <a:rPr lang="en-US" dirty="0" err="1"/>
              <a:t>kPa</a:t>
            </a:r>
            <a:r>
              <a:rPr lang="en-US" dirty="0"/>
              <a:t> (20.7 in. </a:t>
            </a:r>
            <a:r>
              <a:rPr lang="en-US" dirty="0" smtClean="0"/>
              <a:t>Hg or </a:t>
            </a:r>
            <a:r>
              <a:rPr lang="en-US" dirty="0"/>
              <a:t>10.2 PSI</a:t>
            </a:r>
            <a:r>
              <a:rPr lang="en-US" dirty="0" smtClean="0"/>
              <a:t>)</a:t>
            </a:r>
          </a:p>
          <a:p>
            <a:pPr lvl="1"/>
            <a:r>
              <a:rPr lang="en-US" dirty="0"/>
              <a:t>Intake </a:t>
            </a:r>
            <a:r>
              <a:rPr lang="en-US" dirty="0" smtClean="0"/>
              <a:t>air (IAT) and coolant temperature (ECT</a:t>
            </a:r>
            <a:r>
              <a:rPr lang="en-US" dirty="0"/>
              <a:t>) between 39°F and 86°F (4°C </a:t>
            </a:r>
            <a:r>
              <a:rPr lang="en-US" dirty="0" smtClean="0"/>
              <a:t>to 30°C</a:t>
            </a:r>
            <a:r>
              <a:rPr lang="en-US" dirty="0"/>
              <a:t>) at engine </a:t>
            </a:r>
            <a:r>
              <a:rPr lang="en-US" dirty="0" smtClean="0"/>
              <a:t>start-up</a:t>
            </a:r>
          </a:p>
          <a:p>
            <a:pPr lvl="1"/>
            <a:r>
              <a:rPr lang="en-US" dirty="0"/>
              <a:t>ECT and IAT within 3°F of each other at engine </a:t>
            </a:r>
            <a:r>
              <a:rPr lang="en-US" dirty="0" smtClean="0"/>
              <a:t>start-up</a:t>
            </a:r>
          </a:p>
          <a:p>
            <a:pPr lvl="1"/>
            <a:r>
              <a:rPr lang="en-US" dirty="0"/>
              <a:t>Fuel level within 15% to 85</a:t>
            </a:r>
            <a:r>
              <a:rPr lang="en-US" dirty="0" smtClean="0"/>
              <a:t>%</a:t>
            </a:r>
          </a:p>
          <a:p>
            <a:pPr lvl="1"/>
            <a:r>
              <a:rPr lang="en-US" dirty="0"/>
              <a:t>Throttle position (TP) sensor between 9% and 35%</a:t>
            </a:r>
            <a:endParaRPr lang="en-US" dirty="0"/>
          </a:p>
        </p:txBody>
      </p:sp>
    </p:spTree>
    <p:extLst>
      <p:ext uri="{BB962C8B-B14F-4D97-AF65-F5344CB8AC3E}">
        <p14:creationId xmlns:p14="http://schemas.microsoft.com/office/powerpoint/2010/main" val="1709252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TYPICAL EVAP MONITOR </a:t>
            </a:r>
            <a:r>
              <a:rPr lang="en-US" dirty="0" smtClean="0">
                <a:latin typeface="+mj-lt"/>
              </a:rPr>
              <a:t>(2 </a:t>
            </a:r>
            <a:r>
              <a:rPr lang="en-US" dirty="0">
                <a:latin typeface="+mj-lt"/>
              </a:rPr>
              <a:t>OF 2)</a:t>
            </a:r>
          </a:p>
        </p:txBody>
      </p:sp>
      <p:sp>
        <p:nvSpPr>
          <p:cNvPr id="3" name="Content Placeholder 2"/>
          <p:cNvSpPr>
            <a:spLocks noGrp="1"/>
          </p:cNvSpPr>
          <p:nvPr>
            <p:ph idx="1"/>
          </p:nvPr>
        </p:nvSpPr>
        <p:spPr/>
        <p:txBody>
          <a:bodyPr/>
          <a:lstStyle/>
          <a:p>
            <a:r>
              <a:rPr lang="en-US" dirty="0" smtClean="0"/>
              <a:t>Running the EVAP Monitor</a:t>
            </a:r>
          </a:p>
          <a:p>
            <a:pPr lvl="1"/>
            <a:r>
              <a:rPr lang="en-US" dirty="0"/>
              <a:t>Four tests are </a:t>
            </a:r>
            <a:r>
              <a:rPr lang="en-US" dirty="0" smtClean="0"/>
              <a:t>performed during </a:t>
            </a:r>
            <a:r>
              <a:rPr lang="en-US" dirty="0"/>
              <a:t>a typical EVAP monitor. A DTC is assigned to each test</a:t>
            </a:r>
            <a:r>
              <a:rPr lang="en-US" dirty="0" smtClean="0"/>
              <a:t>:</a:t>
            </a:r>
          </a:p>
          <a:p>
            <a:pPr lvl="1"/>
            <a:r>
              <a:rPr lang="en-US" dirty="0"/>
              <a:t>Weak vacuum test (P0440–large leak</a:t>
            </a:r>
            <a:r>
              <a:rPr lang="en-US" dirty="0" smtClean="0"/>
              <a:t>).</a:t>
            </a:r>
          </a:p>
          <a:p>
            <a:pPr lvl="1"/>
            <a:r>
              <a:rPr lang="en-US" dirty="0"/>
              <a:t>No flow during purging (P0441–no flow during purging</a:t>
            </a:r>
            <a:r>
              <a:rPr lang="en-US" dirty="0" smtClean="0"/>
              <a:t>).</a:t>
            </a:r>
          </a:p>
          <a:p>
            <a:pPr lvl="1"/>
            <a:r>
              <a:rPr lang="en-US" dirty="0"/>
              <a:t>Small leak test (P0442–small leak</a:t>
            </a:r>
            <a:r>
              <a:rPr lang="en-US" dirty="0" smtClean="0"/>
              <a:t>).</a:t>
            </a:r>
          </a:p>
          <a:p>
            <a:pPr lvl="1"/>
            <a:r>
              <a:rPr lang="en-US" dirty="0"/>
              <a:t>Excess vacuum test (P0446).</a:t>
            </a:r>
            <a:endParaRPr lang="en-US" dirty="0" smtClean="0"/>
          </a:p>
          <a:p>
            <a:pPr lvl="1"/>
            <a:endParaRPr lang="en-US" dirty="0"/>
          </a:p>
        </p:txBody>
      </p:sp>
    </p:spTree>
    <p:extLst>
      <p:ext uri="{BB962C8B-B14F-4D97-AF65-F5344CB8AC3E}">
        <p14:creationId xmlns:p14="http://schemas.microsoft.com/office/powerpoint/2010/main" val="2393352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85.15 To easily check the fuel tank pressure sensor, remove the cap, and the sensor should read about 1.7 volts</a:t>
            </a:r>
            <a:endParaRPr lang="en-US" dirty="0">
              <a:latin typeface="+mj-lt"/>
            </a:endParaRPr>
          </a:p>
        </p:txBody>
      </p:sp>
      <p:pic>
        <p:nvPicPr>
          <p:cNvPr id="3" name="Picture 2" descr="The graph shows differential pressure inches on the x axis from negative 16 to 4 in the increments of 4 and voltage on the y axis from 0 to 5 in the increments of 1 V.&#10;• The curve follows a downward-sloping line from (negative 16, 5) to (4, 1).&#10;&#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24491" y="1981200"/>
            <a:ext cx="4825609" cy="4004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6054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TECH TIP</a:t>
            </a:r>
            <a:endParaRPr lang="en-US" sz="3400" dirty="0">
              <a:latin typeface="+mj-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6863" y="2047875"/>
            <a:ext cx="6010275" cy="2762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0635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85.16 The fuel level must be above 15% and below 85% before the EVAP monitor runs on most vehicles</a:t>
            </a:r>
            <a:endParaRPr lang="en-US" dirty="0">
              <a:latin typeface="+mj-lt"/>
            </a:endParaRPr>
          </a:p>
        </p:txBody>
      </p:sp>
      <p:pic>
        <p:nvPicPr>
          <p:cNvPr id="3" name="Picture 2" descr="A photo shows a fuel level indicator on the vehicle dashboar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25863" y="1676400"/>
            <a:ext cx="5092275" cy="4526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5873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3: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938992"/>
          </a:xfrm>
          <a:prstGeom prst="rect">
            <a:avLst/>
          </a:prstGeom>
        </p:spPr>
        <p:txBody>
          <a:bodyPr wrap="square">
            <a:spAutoFit/>
          </a:bodyPr>
          <a:lstStyle/>
          <a:p>
            <a:r>
              <a:rPr lang="en-US" sz="4000" dirty="0" smtClean="0">
                <a:solidFill>
                  <a:srgbClr val="000000"/>
                </a:solidFill>
              </a:rPr>
              <a:t>What are the two OBD-II test methods used when testing evaporative systems? </a:t>
            </a:r>
            <a:endParaRPr lang="en-US" sz="4000" dirty="0">
              <a:solidFill>
                <a:srgbClr val="000000"/>
              </a:solidFill>
            </a:endParaRPr>
          </a:p>
        </p:txBody>
      </p:sp>
    </p:spTree>
    <p:extLst>
      <p:ext uri="{BB962C8B-B14F-4D97-AF65-F5344CB8AC3E}">
        <p14:creationId xmlns:p14="http://schemas.microsoft.com/office/powerpoint/2010/main" val="206312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3:</a:t>
            </a:r>
            <a:endParaRPr lang="en-US" sz="3400" dirty="0">
              <a:solidFill>
                <a:srgbClr val="F8F9D3"/>
              </a:solidFill>
              <a:latin typeface="+mj-lt"/>
            </a:endParaRPr>
          </a:p>
        </p:txBody>
      </p:sp>
      <p:sp>
        <p:nvSpPr>
          <p:cNvPr id="6" name="Rectangle 5"/>
          <p:cNvSpPr/>
          <p:nvPr/>
        </p:nvSpPr>
        <p:spPr>
          <a:xfrm>
            <a:off x="168876" y="1975554"/>
            <a:ext cx="8534400" cy="1323439"/>
          </a:xfrm>
          <a:prstGeom prst="rect">
            <a:avLst/>
          </a:prstGeom>
        </p:spPr>
        <p:txBody>
          <a:bodyPr wrap="square">
            <a:spAutoFit/>
          </a:bodyPr>
          <a:lstStyle/>
          <a:p>
            <a:r>
              <a:rPr lang="en-US" sz="4000" dirty="0" smtClean="0">
                <a:solidFill>
                  <a:srgbClr val="000000"/>
                </a:solidFill>
              </a:rPr>
              <a:t>A pressurized test and engine-off natural vacuum.</a:t>
            </a:r>
            <a:endParaRPr lang="en-US" sz="4000" dirty="0">
              <a:solidFill>
                <a:srgbClr val="000000"/>
              </a:solidFill>
            </a:endParaRPr>
          </a:p>
        </p:txBody>
      </p:sp>
    </p:spTree>
    <p:extLst>
      <p:ext uri="{BB962C8B-B14F-4D97-AF65-F5344CB8AC3E}">
        <p14:creationId xmlns:p14="http://schemas.microsoft.com/office/powerpoint/2010/main" val="1978629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EVAPORATIVE EMISSION CONTROL </a:t>
            </a:r>
            <a:r>
              <a:rPr lang="en-US" dirty="0" smtClean="0">
                <a:latin typeface="+mj-lt"/>
              </a:rPr>
              <a:t>SYSTEM (2 OF 2) </a:t>
            </a:r>
            <a:endParaRPr lang="en-US" dirty="0">
              <a:latin typeface="+mj-lt"/>
            </a:endParaRPr>
          </a:p>
        </p:txBody>
      </p:sp>
      <p:sp>
        <p:nvSpPr>
          <p:cNvPr id="3" name="Content Placeholder 2"/>
          <p:cNvSpPr>
            <a:spLocks noGrp="1"/>
          </p:cNvSpPr>
          <p:nvPr>
            <p:ph idx="1"/>
          </p:nvPr>
        </p:nvSpPr>
        <p:spPr/>
        <p:txBody>
          <a:bodyPr/>
          <a:lstStyle/>
          <a:p>
            <a:r>
              <a:rPr lang="en-US" dirty="0" smtClean="0"/>
              <a:t>EVAP System Operation</a:t>
            </a:r>
          </a:p>
          <a:p>
            <a:pPr lvl="1"/>
            <a:r>
              <a:rPr lang="en-US" dirty="0"/>
              <a:t>The canister is </a:t>
            </a:r>
            <a:r>
              <a:rPr lang="en-US" dirty="0" smtClean="0"/>
              <a:t>filled </a:t>
            </a:r>
            <a:r>
              <a:rPr lang="en-US" dirty="0"/>
              <a:t>with activated </a:t>
            </a:r>
            <a:r>
              <a:rPr lang="en-US" dirty="0" smtClean="0"/>
              <a:t>charcoal granules </a:t>
            </a:r>
            <a:r>
              <a:rPr lang="en-US" dirty="0"/>
              <a:t>that can hold up to one-third of their own weight in </a:t>
            </a:r>
            <a:r>
              <a:rPr lang="en-US" dirty="0" smtClean="0"/>
              <a:t>fuel vapors.</a:t>
            </a:r>
          </a:p>
          <a:p>
            <a:pPr lvl="1"/>
            <a:r>
              <a:rPr lang="en-US" dirty="0"/>
              <a:t>During engine operation, stored vapors </a:t>
            </a:r>
            <a:r>
              <a:rPr lang="en-US" dirty="0" smtClean="0"/>
              <a:t>are drawn </a:t>
            </a:r>
            <a:r>
              <a:rPr lang="en-US" dirty="0"/>
              <a:t>from the canister into the engine through a hose </a:t>
            </a:r>
            <a:r>
              <a:rPr lang="en-US" dirty="0" smtClean="0"/>
              <a:t>connected to </a:t>
            </a:r>
            <a:r>
              <a:rPr lang="en-US" dirty="0"/>
              <a:t>the throttle </a:t>
            </a:r>
            <a:r>
              <a:rPr lang="en-US" dirty="0" smtClean="0"/>
              <a:t>body.</a:t>
            </a:r>
          </a:p>
          <a:p>
            <a:pPr lvl="1"/>
            <a:r>
              <a:rPr lang="en-US" dirty="0"/>
              <a:t>The PCM controls when </a:t>
            </a:r>
            <a:r>
              <a:rPr lang="en-US" dirty="0" smtClean="0"/>
              <a:t>the canister </a:t>
            </a:r>
            <a:r>
              <a:rPr lang="en-US" dirty="0"/>
              <a:t>purges on most engines.</a:t>
            </a:r>
            <a:endParaRPr lang="en-US" dirty="0"/>
          </a:p>
        </p:txBody>
      </p:sp>
    </p:spTree>
    <p:extLst>
      <p:ext uri="{BB962C8B-B14F-4D97-AF65-F5344CB8AC3E}">
        <p14:creationId xmlns:p14="http://schemas.microsoft.com/office/powerpoint/2010/main" val="1526276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85.1 A </a:t>
            </a:r>
            <a:r>
              <a:rPr lang="en-US" sz="2400" dirty="0" err="1">
                <a:latin typeface="+mj-lt"/>
              </a:rPr>
              <a:t>capless</a:t>
            </a:r>
            <a:r>
              <a:rPr lang="en-US" sz="2400" dirty="0">
                <a:latin typeface="+mj-lt"/>
              </a:rPr>
              <a:t> system from a Ford does not use a replaceable cap; instead, it is spring-loaded </a:t>
            </a:r>
            <a:r>
              <a:rPr lang="en-US" sz="2400" dirty="0" smtClean="0">
                <a:latin typeface="+mj-lt"/>
              </a:rPr>
              <a:t>closed.</a:t>
            </a:r>
            <a:endParaRPr lang="en-US" sz="2400" dirty="0">
              <a:latin typeface="+mj-lt"/>
            </a:endParaRPr>
          </a:p>
        </p:txBody>
      </p:sp>
      <p:pic>
        <p:nvPicPr>
          <p:cNvPr id="5" name="Picture 2" descr="A photo shows a fuel tank without any fuel cap protector. Instead, it is spring-loaded close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07145" y="1892251"/>
            <a:ext cx="5929711" cy="4452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051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a:latin typeface="+mj-lt"/>
              </a:rPr>
              <a:t>Figure 85.2 A charcoal canister can be located under the hood or underneath the </a:t>
            </a:r>
            <a:r>
              <a:rPr lang="en-US" sz="2800" dirty="0" smtClean="0">
                <a:latin typeface="+mj-lt"/>
              </a:rPr>
              <a:t>vehicle.</a:t>
            </a:r>
            <a:endParaRPr lang="en-US" sz="2800" dirty="0">
              <a:latin typeface="+mj-lt"/>
            </a:endParaRPr>
          </a:p>
        </p:txBody>
      </p:sp>
      <p:pic>
        <p:nvPicPr>
          <p:cNvPr id="6" name="Picture 2" descr="A photo shows a charcoal canister located under the hood of a vehicl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90379" y="1600200"/>
            <a:ext cx="4963243" cy="4464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892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85.3 The EVAP system includes all of the lines, hoses, and valves, plus the charcoal </a:t>
            </a:r>
            <a:r>
              <a:rPr lang="en-US" sz="2400" dirty="0" smtClean="0">
                <a:latin typeface="+mj-lt"/>
              </a:rPr>
              <a:t>canister.</a:t>
            </a:r>
            <a:endParaRPr lang="en-US" sz="2400" dirty="0">
              <a:latin typeface="+mj-lt"/>
            </a:endParaRPr>
          </a:p>
        </p:txBody>
      </p:sp>
      <p:pic>
        <p:nvPicPr>
          <p:cNvPr id="4" name="Picture 2" descr="The figure shows the following:&#10;• A roll-over valve is connected to the fuel tank.&#10;• A line from the roll-over valve connects to an activated charcoal canister, which in turn is connected to an EVAP canister purge regulator valve through a pipe.&#10;• The EVAP canister purge regulator valve empties inside a vacuum source near the throttle valve.&#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92634" y="2250662"/>
            <a:ext cx="8158732" cy="3700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82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85.4 A typical EVAP system. Note that when the computer turns on the canister purge solenoid valve, manifold vacuum draws any stored vapors from the canister into the engine. Manifold vacuum also is applied to the pressure control valve.</a:t>
            </a:r>
          </a:p>
        </p:txBody>
      </p:sp>
      <p:pic>
        <p:nvPicPr>
          <p:cNvPr id="3" name="Picture 3" descr="The figure shows the following:&#10;• A canister purge solenoid valve sucks the fuel vapor from a charcoal canister and sends it to the vacuum manifold in a throttle body.&#10;• Fuel vapors are regulated by a pressure control valve from the fuel tank. A rollover check valve is located in the pipe of the fuel tank.&#10;An enlarge view shows the operation of pressure control valve. The valve consists of a spring connected to a diaphragm.&#10;• When the valve is open, the spring is compressed and vapor fumes from the fuel tank are drawn into the charcoal canister.&#10;• When the valve is closed, the spring is loaded and keeps the valve closed.&#10;&#10;"/>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949572" y="2057400"/>
            <a:ext cx="3244857" cy="3960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1751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QUESTION 1: </a:t>
            </a:r>
            <a:r>
              <a:rPr lang="en-US" sz="4000" dirty="0" smtClean="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1323439"/>
          </a:xfrm>
          <a:prstGeom prst="rect">
            <a:avLst/>
          </a:prstGeom>
        </p:spPr>
        <p:txBody>
          <a:bodyPr wrap="square">
            <a:spAutoFit/>
          </a:bodyPr>
          <a:lstStyle/>
          <a:p>
            <a:r>
              <a:rPr lang="en-US" sz="4000" dirty="0" smtClean="0">
                <a:solidFill>
                  <a:srgbClr val="000000"/>
                </a:solidFill>
              </a:rPr>
              <a:t>What is the purpose of the evaporative system?</a:t>
            </a:r>
            <a:endParaRPr lang="en-US" sz="4000" dirty="0">
              <a:solidFill>
                <a:srgbClr val="000000"/>
              </a:solidFill>
            </a:endParaRPr>
          </a:p>
        </p:txBody>
      </p:sp>
    </p:spTree>
    <p:extLst>
      <p:ext uri="{BB962C8B-B14F-4D97-AF65-F5344CB8AC3E}">
        <p14:creationId xmlns:p14="http://schemas.microsoft.com/office/powerpoint/2010/main" val="3056825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708</TotalTime>
  <Words>1338</Words>
  <Application>Microsoft Office PowerPoint</Application>
  <PresentationFormat>On-screen Show (4:3)</PresentationFormat>
  <Paragraphs>107</Paragraphs>
  <Slides>38</Slides>
  <Notes>0</Notes>
  <HiddenSlides>0</HiddenSlides>
  <MMClips>0</MMClips>
  <ScaleCrop>false</ScaleCrop>
  <HeadingPairs>
    <vt:vector size="4" baseType="variant">
      <vt:variant>
        <vt:lpstr>Theme</vt:lpstr>
      </vt:variant>
      <vt:variant>
        <vt:i4>5</vt:i4>
      </vt:variant>
      <vt:variant>
        <vt:lpstr>Slide Titles</vt:lpstr>
      </vt:variant>
      <vt:variant>
        <vt:i4>38</vt:i4>
      </vt:variant>
    </vt:vector>
  </HeadingPairs>
  <TitlesOfParts>
    <vt:vector size="43" baseType="lpstr">
      <vt:lpstr>Office Theme</vt:lpstr>
      <vt:lpstr>508 Lecture</vt:lpstr>
      <vt:lpstr>2_508 Lecture</vt:lpstr>
      <vt:lpstr>3_508 Lecture</vt:lpstr>
      <vt:lpstr>4_508 Lecture</vt:lpstr>
      <vt:lpstr>Automotive Technology Principles, Diagnosis, and Service</vt:lpstr>
      <vt:lpstr>LEARNING OBJECTIVES </vt:lpstr>
      <vt:lpstr>EVAPORATIVE EMISSION CONTROL SYSTEM (1 OF 2)</vt:lpstr>
      <vt:lpstr>EVAPORATIVE EMISSION CONTROL SYSTEM (2 OF 2) </vt:lpstr>
      <vt:lpstr>Figure 85.1 A capless system from a Ford does not use a replaceable cap; instead, it is spring-loaded closed.</vt:lpstr>
      <vt:lpstr>Figure 85.2 A charcoal canister can be located under the hood or underneath the vehicle.</vt:lpstr>
      <vt:lpstr>Figure 85.3 The EVAP system includes all of the lines, hoses, and valves, plus the charcoal canister.</vt:lpstr>
      <vt:lpstr>Figure 85.4 A typical EVAP system. Note that when the computer turns on the canister purge solenoid valve, manifold vacuum draws any stored vapors from the canister into the engine. Manifold vacuum also is applied to the pressure control valve.</vt:lpstr>
      <vt:lpstr>QUESTION 1: ?</vt:lpstr>
      <vt:lpstr>ANSWER 1:</vt:lpstr>
      <vt:lpstr>NONENHANCED EVAPORATIVE CONTROL SYSTEMS</vt:lpstr>
      <vt:lpstr>ENHANCED EVAPORATIVE CONTROL SYSTEMS (1 OF 2)</vt:lpstr>
      <vt:lpstr>ENHANCED EVAPORATIVE CONTROL SYSTEMS (2 OF 2)</vt:lpstr>
      <vt:lpstr>Figure 85.5 An enhanced EVAP system is able to perform system and leak detection diagnosis</vt:lpstr>
      <vt:lpstr>LEAK DETECTION PUMP</vt:lpstr>
      <vt:lpstr>Figure 85.6 A leak detection pump (LDP) used on some Chrysler and other vehicles to pressurize (slightly) the fuel system to check for leaks</vt:lpstr>
      <vt:lpstr>ONBOARD REFUELING VAPOR RECOVERY</vt:lpstr>
      <vt:lpstr>Figure 85.7 A restricted fuel fill pipe shown on vehicle with the interior removed</vt:lpstr>
      <vt:lpstr>QUESTION 2: ?</vt:lpstr>
      <vt:lpstr>ANSWER 2:</vt:lpstr>
      <vt:lpstr>DIAGNOSING THE EVAP SYSTEM</vt:lpstr>
      <vt:lpstr>Figure 85.8 Some vehicles display a message if an evaporative control system leak is detected that could be the result of a loose gas cap</vt:lpstr>
      <vt:lpstr>Figure 85.9 To test for a leak, this tester was set to the 0.020-inch hole and turned on. The ball rose in the scale on the left, and the red arrow was moved to that location.</vt:lpstr>
      <vt:lpstr>Figure 85.10 This unit is applying smoke to the fuel tank through an adapter, and the leak was easily found to be the gas cap seal</vt:lpstr>
      <vt:lpstr>Figure 85.11 An emission tester that uses nitrogen to pressurize the fuel system</vt:lpstr>
      <vt:lpstr>EVAPORATIVE SYSTEM MONITOR</vt:lpstr>
      <vt:lpstr>Figure 85.12 The fuel tank pressure sensor (black unit with three wires) looks like a MAP sensor and is usually located on top of the fuel pump module (white unit)</vt:lpstr>
      <vt:lpstr>Figure 85.13 A tank car was cleaned using steam, and then both the bottom drain and the top vent were closed. The next day, the tank had collapsed because of the air pressure difference when the inside cooled. The higher outside air pressure caused the tank to collapse</vt:lpstr>
      <vt:lpstr>Tech Tip </vt:lpstr>
      <vt:lpstr>Figure 85.14 This Toyota cap warns that the check engine light comes on if not tightened until one click</vt:lpstr>
      <vt:lpstr>TYPICAL EVAP MONITOR (1 OF 2)</vt:lpstr>
      <vt:lpstr>TYPICAL EVAP MONITOR (2 OF 2)</vt:lpstr>
      <vt:lpstr>Figure 85.15 To easily check the fuel tank pressure sensor, remove the cap, and the sensor should read about 1.7 volts</vt:lpstr>
      <vt:lpstr>TECH TIP</vt:lpstr>
      <vt:lpstr>Figure 85.16 The fuel level must be above 15% and below 85% before the EVAP monitor runs on most vehicles</vt:lpstr>
      <vt:lpstr>QUESTION 3: ?</vt:lpstr>
      <vt:lpstr>ANSWER 3:</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 85</dc:title>
  <dc:creator>Curt &amp; Tammy</dc:creator>
  <cp:lastModifiedBy>Curt &amp; Tammy</cp:lastModifiedBy>
  <cp:revision>55</cp:revision>
  <dcterms:created xsi:type="dcterms:W3CDTF">2018-09-25T19:30:15Z</dcterms:created>
  <dcterms:modified xsi:type="dcterms:W3CDTF">2019-06-24T01:18:13Z</dcterms:modified>
</cp:coreProperties>
</file>