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26" r:id="rId13"/>
    <p:sldId id="327" r:id="rId14"/>
    <p:sldId id="274" r:id="rId15"/>
    <p:sldId id="328" r:id="rId16"/>
    <p:sldId id="267" r:id="rId17"/>
    <p:sldId id="268" r:id="rId18"/>
    <p:sldId id="335" r:id="rId19"/>
    <p:sldId id="336" r:id="rId20"/>
    <p:sldId id="329" r:id="rId21"/>
    <p:sldId id="337" r:id="rId22"/>
    <p:sldId id="330" r:id="rId23"/>
    <p:sldId id="338" r:id="rId24"/>
    <p:sldId id="286" r:id="rId25"/>
    <p:sldId id="287" r:id="rId26"/>
    <p:sldId id="339" r:id="rId27"/>
    <p:sldId id="272" r:id="rId28"/>
    <p:sldId id="331" r:id="rId29"/>
    <p:sldId id="340" r:id="rId30"/>
    <p:sldId id="341" r:id="rId31"/>
    <p:sldId id="342" r:id="rId32"/>
    <p:sldId id="343" r:id="rId33"/>
    <p:sldId id="332" r:id="rId34"/>
    <p:sldId id="333" r:id="rId35"/>
    <p:sldId id="344" r:id="rId36"/>
    <p:sldId id="345" r:id="rId37"/>
    <p:sldId id="334" r:id="rId38"/>
    <p:sldId id="299" r:id="rId39"/>
    <p:sldId id="300" r:id="rId40"/>
    <p:sldId id="32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6/23/2019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6/23/2019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Vehicle Emissions Standards and Testing</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84.5 A chart showing that about 13% of the exhaust emissions is water (H</a:t>
            </a:r>
            <a:r>
              <a:rPr lang="en-US" sz="2400" baseline="-25000" dirty="0">
                <a:latin typeface="+mj-lt"/>
              </a:rPr>
              <a:t>2</a:t>
            </a:r>
            <a:r>
              <a:rPr lang="en-US" sz="2400" dirty="0">
                <a:latin typeface="+mj-lt"/>
              </a:rPr>
              <a:t>O) in the form of steam</a:t>
            </a:r>
            <a:endParaRPr lang="en-US" dirty="0">
              <a:latin typeface="+mj-lt"/>
            </a:endParaRPr>
          </a:p>
        </p:txBody>
      </p:sp>
      <p:pic>
        <p:nvPicPr>
          <p:cNvPr id="3" name="Picture 2" descr="The figure shows the following:&#10;• Nitrogen is approximately 71 percent, Carbon dioxide is 14 percent, and water is about 13 percent.&#10;&#10;• Hydrocarbons, oxides of nitrogen, and carbon monoxide are approximately 1 to 2 percent.&#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1680" y="1698045"/>
            <a:ext cx="5100641" cy="464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5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smtClean="0">
                <a:solidFill>
                  <a:srgbClr val="000000"/>
                </a:solidFill>
              </a:rPr>
              <a:t>What are the five exhaust gases?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Oxygen, Carbon monoxide, carbon dioxide, hydrocarbons, and oxides of nitrogen.</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EXHAUST ANALYSIS AND COMBUSTION EFFICIENCY (1 OF 2)</a:t>
            </a:r>
            <a:endParaRPr lang="en-US" dirty="0">
              <a:latin typeface="+mj-lt"/>
            </a:endParaRPr>
          </a:p>
        </p:txBody>
      </p:sp>
      <p:sp>
        <p:nvSpPr>
          <p:cNvPr id="3" name="Content Placeholder 2"/>
          <p:cNvSpPr>
            <a:spLocks noGrp="1"/>
          </p:cNvSpPr>
          <p:nvPr>
            <p:ph idx="1"/>
          </p:nvPr>
        </p:nvSpPr>
        <p:spPr/>
        <p:txBody>
          <a:bodyPr/>
          <a:lstStyle/>
          <a:p>
            <a:r>
              <a:rPr lang="en-US" dirty="0" smtClean="0"/>
              <a:t>Hydrocarbons (HC)</a:t>
            </a:r>
          </a:p>
          <a:p>
            <a:pPr lvl="1"/>
            <a:r>
              <a:rPr lang="en-US" dirty="0" smtClean="0"/>
              <a:t>Unburned gasoline that </a:t>
            </a:r>
            <a:r>
              <a:rPr lang="en-US" dirty="0"/>
              <a:t>are measured in parts per million (ppm</a:t>
            </a:r>
            <a:r>
              <a:rPr lang="en-US" dirty="0" smtClean="0"/>
              <a:t>).</a:t>
            </a:r>
          </a:p>
          <a:p>
            <a:r>
              <a:rPr lang="en-US" dirty="0" smtClean="0"/>
              <a:t>Carbon Monoxide (CO)</a:t>
            </a:r>
          </a:p>
          <a:p>
            <a:pPr lvl="1"/>
            <a:r>
              <a:rPr lang="en-US" dirty="0" smtClean="0"/>
              <a:t>An </a:t>
            </a:r>
            <a:r>
              <a:rPr lang="en-US" dirty="0"/>
              <a:t>unstable </a:t>
            </a:r>
            <a:r>
              <a:rPr lang="en-US" dirty="0" smtClean="0"/>
              <a:t>poisonous gas created by partially burned gasoline that easily </a:t>
            </a:r>
            <a:r>
              <a:rPr lang="en-US" dirty="0"/>
              <a:t>combines with any </a:t>
            </a:r>
            <a:r>
              <a:rPr lang="en-US" dirty="0" smtClean="0"/>
              <a:t>oxygen.</a:t>
            </a:r>
          </a:p>
          <a:p>
            <a:r>
              <a:rPr lang="en-US" dirty="0" smtClean="0"/>
              <a:t>Carbon Dioxide (CO</a:t>
            </a:r>
            <a:r>
              <a:rPr lang="en-US" sz="2000" dirty="0" smtClean="0"/>
              <a:t>2</a:t>
            </a:r>
            <a:r>
              <a:rPr lang="en-US" dirty="0" smtClean="0"/>
              <a:t>)</a:t>
            </a:r>
          </a:p>
          <a:p>
            <a:pPr lvl="1"/>
            <a:r>
              <a:rPr lang="en-US" dirty="0" smtClean="0"/>
              <a:t>The </a:t>
            </a:r>
            <a:r>
              <a:rPr lang="en-US" dirty="0"/>
              <a:t>result </a:t>
            </a:r>
            <a:r>
              <a:rPr lang="en-US" dirty="0" smtClean="0"/>
              <a:t>of oxygen </a:t>
            </a:r>
            <a:r>
              <a:rPr lang="en-US" dirty="0"/>
              <a:t>in the engine combining with the carbon of the gasoline.</a:t>
            </a:r>
            <a:endParaRPr lang="en-US" dirty="0"/>
          </a:p>
        </p:txBody>
      </p:sp>
    </p:spTree>
    <p:extLst>
      <p:ext uri="{BB962C8B-B14F-4D97-AF65-F5344CB8AC3E}">
        <p14:creationId xmlns:p14="http://schemas.microsoft.com/office/powerpoint/2010/main" val="58781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EXHAUST ANALYSIS AND COMBUSTION </a:t>
            </a:r>
            <a:r>
              <a:rPr lang="en-US" dirty="0" smtClean="0">
                <a:latin typeface="+mj-lt"/>
              </a:rPr>
              <a:t>EFFICIENCY (2 OF 2)</a:t>
            </a:r>
            <a:endParaRPr lang="en-US" dirty="0">
              <a:latin typeface="+mj-lt"/>
            </a:endParaRPr>
          </a:p>
        </p:txBody>
      </p:sp>
      <p:sp>
        <p:nvSpPr>
          <p:cNvPr id="3" name="Content Placeholder 2"/>
          <p:cNvSpPr>
            <a:spLocks noGrp="1"/>
          </p:cNvSpPr>
          <p:nvPr>
            <p:ph idx="1"/>
          </p:nvPr>
        </p:nvSpPr>
        <p:spPr/>
        <p:txBody>
          <a:bodyPr/>
          <a:lstStyle/>
          <a:p>
            <a:r>
              <a:rPr lang="en-US" dirty="0" smtClean="0"/>
              <a:t>Oxygen</a:t>
            </a:r>
          </a:p>
          <a:p>
            <a:pPr lvl="1"/>
            <a:r>
              <a:rPr lang="en-US" dirty="0"/>
              <a:t>There is about 21% oxygen in the atmosphere, </a:t>
            </a:r>
            <a:r>
              <a:rPr lang="en-US" dirty="0" smtClean="0"/>
              <a:t>and most </a:t>
            </a:r>
            <a:r>
              <a:rPr lang="en-US" dirty="0"/>
              <a:t>of this oxygen should be “used up” during the </a:t>
            </a:r>
            <a:r>
              <a:rPr lang="en-US" dirty="0" smtClean="0"/>
              <a:t>combustion process.</a:t>
            </a:r>
          </a:p>
          <a:p>
            <a:r>
              <a:rPr lang="en-US" dirty="0" smtClean="0"/>
              <a:t>Oxides of Nitrogen (NO</a:t>
            </a:r>
            <a:r>
              <a:rPr lang="en-US" sz="2400" dirty="0" smtClean="0"/>
              <a:t>x</a:t>
            </a:r>
            <a:r>
              <a:rPr lang="en-US" dirty="0" smtClean="0"/>
              <a:t>)</a:t>
            </a:r>
          </a:p>
          <a:p>
            <a:pPr lvl="1"/>
            <a:r>
              <a:rPr lang="en-US" dirty="0"/>
              <a:t>An oxide of nitrogen (NO) is </a:t>
            </a:r>
            <a:r>
              <a:rPr lang="en-US" dirty="0" smtClean="0"/>
              <a:t>a colorless</a:t>
            </a:r>
            <a:r>
              <a:rPr lang="en-US" dirty="0"/>
              <a:t>, tasteless</a:t>
            </a:r>
            <a:r>
              <a:rPr lang="en-US" dirty="0" smtClean="0"/>
              <a:t>,</a:t>
            </a:r>
            <a:r>
              <a:rPr lang="en-US" dirty="0"/>
              <a:t> odorless gas that mixes with oxygen to create </a:t>
            </a:r>
            <a:r>
              <a:rPr lang="en-US" dirty="0" smtClean="0"/>
              <a:t>NO2 </a:t>
            </a:r>
            <a:r>
              <a:rPr lang="en-US" dirty="0"/>
              <a:t>is reddish-brown and has </a:t>
            </a:r>
            <a:r>
              <a:rPr lang="en-US" dirty="0" smtClean="0"/>
              <a:t>an acid </a:t>
            </a:r>
            <a:r>
              <a:rPr lang="en-US" dirty="0"/>
              <a:t>and pungent smell</a:t>
            </a:r>
            <a:r>
              <a:rPr lang="en-US" dirty="0" smtClean="0"/>
              <a:t>. </a:t>
            </a:r>
            <a:endParaRPr lang="en-US" dirty="0"/>
          </a:p>
        </p:txBody>
      </p:sp>
    </p:spTree>
    <p:extLst>
      <p:ext uri="{BB962C8B-B14F-4D97-AF65-F5344CB8AC3E}">
        <p14:creationId xmlns:p14="http://schemas.microsoft.com/office/powerpoint/2010/main" val="377818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84.6 E</a:t>
            </a:r>
            <a:r>
              <a:rPr lang="en-IN" sz="2000" dirty="0" err="1">
                <a:latin typeface="+mj-lt"/>
              </a:rPr>
              <a:t>xhaust</a:t>
            </a:r>
            <a:r>
              <a:rPr lang="en-IN" sz="2000" dirty="0">
                <a:latin typeface="+mj-lt"/>
              </a:rPr>
              <a:t> emissions are very complex. When the air–fuel mixture becomes richer, some exhaust emissions are reduced, while others </a:t>
            </a:r>
            <a:r>
              <a:rPr lang="en-IN" sz="2000" dirty="0" smtClean="0">
                <a:latin typeface="+mj-lt"/>
              </a:rPr>
              <a:t>increase.</a:t>
            </a:r>
            <a:endParaRPr lang="en-US" dirty="0">
              <a:latin typeface="+mj-lt"/>
            </a:endParaRPr>
          </a:p>
        </p:txBody>
      </p:sp>
      <p:pic>
        <p:nvPicPr>
          <p:cNvPr id="3" name="Picture 2" descr="The graph shows the air fuel ratio by weight on the x axis from 13 to 17 in the increments of 1, percentage of carbon monoxide, carbon dioxide, and oxygen emission on the left y axis from 0 to 16 in the increments of 2 percent, and percentage of hydrocarbon and nitrous oxide emission on the right y axis from 0 to 1600 in the increments of 200 ppm per 100:&#10;• The desired air fuel ratio range in closed loop is 14.7 is to 1 and a mixture below this value is riche and a mixture above this value is lean.&#10;• The curve for carbon monoxide emission starts at (13,9) and falls sharply to (17,1).&#10;• The curve for carbon dioxide emission starts at (13,3), rises to (15.5,16), and falls to (17,4).&#10;• The curve for oxygen emission starts at (13,0.5) and rises sharply to (17,8).&#10;• The curve for O 2 S starts at (13,14.5), falls gradually to (14.7, 13), falls sharply to (14.7, 2), and falls gradually to (17,0.1).&#10;• The curve for nitrous dioxide emission starts at (13,100), rises to (16,1200), and falls to (17,900).&#10;• The curve for hydrocarbon emission starts at (14,1600), falls to (16, 600), and rises to (17,1400).&#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42159" y="1450265"/>
            <a:ext cx="2859683" cy="489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4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CATALYTIC CONVERTER</a:t>
            </a:r>
            <a:endParaRPr lang="en-US" dirty="0">
              <a:latin typeface="+mj-lt"/>
            </a:endParaRPr>
          </a:p>
        </p:txBody>
      </p:sp>
      <p:sp>
        <p:nvSpPr>
          <p:cNvPr id="3" name="Content Placeholder 2"/>
          <p:cNvSpPr>
            <a:spLocks noGrp="1"/>
          </p:cNvSpPr>
          <p:nvPr>
            <p:ph idx="1"/>
          </p:nvPr>
        </p:nvSpPr>
        <p:spPr/>
        <p:txBody>
          <a:bodyPr/>
          <a:lstStyle/>
          <a:p>
            <a:r>
              <a:rPr lang="en-US" dirty="0"/>
              <a:t>The catalytic converter is </a:t>
            </a:r>
            <a:r>
              <a:rPr lang="en-US" dirty="0" smtClean="0"/>
              <a:t>used to </a:t>
            </a:r>
            <a:r>
              <a:rPr lang="en-US" dirty="0"/>
              <a:t>help reduce exhaust emissions by helping the oxygen in the </a:t>
            </a:r>
            <a:r>
              <a:rPr lang="en-US" dirty="0" smtClean="0"/>
              <a:t>exhaust to </a:t>
            </a:r>
            <a:r>
              <a:rPr lang="en-US" dirty="0"/>
              <a:t>oxidize the HC and CO in the exhaust stream to form </a:t>
            </a:r>
            <a:r>
              <a:rPr lang="en-US" dirty="0" smtClean="0"/>
              <a:t>harmless water </a:t>
            </a:r>
            <a:r>
              <a:rPr lang="en-US" dirty="0"/>
              <a:t>(H2O) and carbon dioxide (CO2</a:t>
            </a:r>
            <a:r>
              <a:rPr lang="en-US" dirty="0" smtClean="0"/>
              <a:t>).</a:t>
            </a:r>
          </a:p>
          <a:p>
            <a:r>
              <a:rPr lang="en-US" dirty="0"/>
              <a:t>It also is used to </a:t>
            </a:r>
            <a:r>
              <a:rPr lang="en-US" dirty="0" smtClean="0"/>
              <a:t>separate the </a:t>
            </a:r>
            <a:r>
              <a:rPr lang="en-US" dirty="0"/>
              <a:t>nitrogen from the oxygen in NOx to produce just nitrogen (</a:t>
            </a:r>
            <a:r>
              <a:rPr lang="en-US" dirty="0" smtClean="0"/>
              <a:t>N2) and </a:t>
            </a:r>
            <a:r>
              <a:rPr lang="en-US" dirty="0"/>
              <a:t>oxygen (O2).</a:t>
            </a:r>
            <a:endParaRPr lang="en-US" dirty="0"/>
          </a:p>
        </p:txBody>
      </p:sp>
    </p:spTree>
    <p:extLst>
      <p:ext uri="{BB962C8B-B14F-4D97-AF65-F5344CB8AC3E}">
        <p14:creationId xmlns:p14="http://schemas.microsoft.com/office/powerpoint/2010/main" val="68678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1800" dirty="0">
                <a:latin typeface="+mj-lt"/>
              </a:rPr>
              <a:t>Figure 84.7 The image on the left shows exhaust gases existing in an engine without a catalytic converter with rich exhaust being toward the left of the vertical line and lean exhaust to the right of the line. The image on the right shows the exhaust after it has been treated by the catalytic </a:t>
            </a:r>
            <a:r>
              <a:rPr lang="en-US" sz="1800" dirty="0" smtClean="0">
                <a:latin typeface="+mj-lt"/>
              </a:rPr>
              <a:t>converter.</a:t>
            </a:r>
            <a:endParaRPr lang="en-US" sz="1800" dirty="0">
              <a:latin typeface="+mj-lt"/>
            </a:endParaRPr>
          </a:p>
        </p:txBody>
      </p:sp>
      <p:pic>
        <p:nvPicPr>
          <p:cNvPr id="3" name="Picture 2" descr="Without a catalytic converter, N O subscript x, H C, and C O emission are high for rich, lean, and ideal mixtures. With a catalytic converter, N O subscript x, H C, and C O emission are reduced for rich, lean, and ideal mixtur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0403" y="2570247"/>
            <a:ext cx="5963195" cy="361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8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84-1. </a:t>
            </a:r>
            <a:r>
              <a:rPr lang="en-US" sz="2400" b="0" dirty="0">
                <a:latin typeface="+mj-lt"/>
              </a:rPr>
              <a:t>Typical specifications for gases with the vehicle equipped with </a:t>
            </a:r>
            <a:r>
              <a:rPr lang="en-US" sz="2400" b="0" dirty="0" smtClean="0">
                <a:latin typeface="+mj-lt"/>
              </a:rPr>
              <a:t>a catalytic </a:t>
            </a:r>
            <a:r>
              <a:rPr lang="en-US" sz="2400" b="0" dirty="0">
                <a:latin typeface="+mj-lt"/>
              </a:rPr>
              <a:t>converter.</a:t>
            </a:r>
            <a:endParaRPr lang="en-US"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866900"/>
            <a:ext cx="59626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482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function of a catalytic converter?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84.1</a:t>
            </a:r>
            <a:r>
              <a:rPr lang="en-US" dirty="0" smtClean="0"/>
              <a:t> </a:t>
            </a:r>
            <a:r>
              <a:rPr lang="en-US" dirty="0"/>
              <a:t>Identify the reasons why excessive amounts of HC, CO, and </a:t>
            </a:r>
            <a:r>
              <a:rPr lang="en-US" dirty="0" smtClean="0"/>
              <a:t>NOx exhaust </a:t>
            </a:r>
            <a:r>
              <a:rPr lang="en-US" dirty="0"/>
              <a:t>emissions are created</a:t>
            </a:r>
            <a:r>
              <a:rPr lang="en-US" dirty="0" smtClean="0"/>
              <a:t>.</a:t>
            </a:r>
          </a:p>
          <a:p>
            <a:pPr marL="0" indent="0">
              <a:buNone/>
            </a:pPr>
            <a:r>
              <a:rPr lang="en-US" b="1" dirty="0" smtClean="0">
                <a:solidFill>
                  <a:srgbClr val="005A70"/>
                </a:solidFill>
              </a:rPr>
              <a:t>84.2 </a:t>
            </a:r>
            <a:r>
              <a:rPr lang="en-US" dirty="0"/>
              <a:t>Diagnose </a:t>
            </a:r>
            <a:r>
              <a:rPr lang="en-US" dirty="0" err="1"/>
              <a:t>driveability</a:t>
            </a:r>
            <a:r>
              <a:rPr lang="en-US" dirty="0"/>
              <a:t> and emissions problems resulting </a:t>
            </a:r>
            <a:r>
              <a:rPr lang="en-US" dirty="0" smtClean="0"/>
              <a:t>from malfunctions of </a:t>
            </a:r>
            <a:r>
              <a:rPr lang="en-US" dirty="0"/>
              <a:t>interrelated systems</a:t>
            </a:r>
            <a:r>
              <a:rPr lang="en-US" dirty="0" smtClean="0"/>
              <a:t>.</a:t>
            </a:r>
          </a:p>
          <a:p>
            <a:pPr marL="0" indent="0">
              <a:buNone/>
            </a:pPr>
            <a:r>
              <a:rPr lang="en-US" b="1" dirty="0" smtClean="0">
                <a:solidFill>
                  <a:srgbClr val="005A70"/>
                </a:solidFill>
              </a:rPr>
              <a:t>84.3 </a:t>
            </a:r>
            <a:r>
              <a:rPr lang="en-US" dirty="0"/>
              <a:t>Discuss emissions standards.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Oxidize hydrocarbons and carbon monoxide and reduce oxides of nitrogen.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EXHAUST ANALYSIS AS A DIAGNOSTIC TOOL</a:t>
            </a:r>
            <a:endParaRPr lang="en-US" dirty="0">
              <a:latin typeface="+mj-lt"/>
            </a:endParaRPr>
          </a:p>
        </p:txBody>
      </p:sp>
      <p:sp>
        <p:nvSpPr>
          <p:cNvPr id="3" name="Content Placeholder 2"/>
          <p:cNvSpPr>
            <a:spLocks noGrp="1"/>
          </p:cNvSpPr>
          <p:nvPr>
            <p:ph idx="1"/>
          </p:nvPr>
        </p:nvSpPr>
        <p:spPr/>
        <p:txBody>
          <a:bodyPr/>
          <a:lstStyle/>
          <a:p>
            <a:r>
              <a:rPr lang="en-US" dirty="0" smtClean="0"/>
              <a:t>Rich or Lean Exhaust</a:t>
            </a:r>
          </a:p>
          <a:p>
            <a:pPr lvl="1"/>
            <a:r>
              <a:rPr lang="en-US" dirty="0"/>
              <a:t>If CO is high, the exhaust is rich, so CO is called the “</a:t>
            </a:r>
            <a:r>
              <a:rPr lang="en-US" dirty="0" smtClean="0"/>
              <a:t>rich indicator”</a:t>
            </a:r>
          </a:p>
          <a:p>
            <a:pPr lvl="1"/>
            <a:r>
              <a:rPr lang="en-US" dirty="0" smtClean="0"/>
              <a:t> If </a:t>
            </a:r>
            <a:r>
              <a:rPr lang="en-US" dirty="0"/>
              <a:t>O2 is high, the exhaust is lean, so O2 is called the “</a:t>
            </a:r>
            <a:r>
              <a:rPr lang="en-US" dirty="0" smtClean="0"/>
              <a:t>lean indicator”</a:t>
            </a:r>
          </a:p>
          <a:p>
            <a:r>
              <a:rPr lang="en-US" dirty="0"/>
              <a:t>Therefore, if the CO reading is the same as the O2 </a:t>
            </a:r>
            <a:r>
              <a:rPr lang="en-US" dirty="0" smtClean="0"/>
              <a:t>reading, then </a:t>
            </a:r>
            <a:r>
              <a:rPr lang="en-US" dirty="0"/>
              <a:t>the engine is operating correctly.</a:t>
            </a:r>
            <a:endParaRPr lang="en-US" dirty="0"/>
          </a:p>
        </p:txBody>
      </p:sp>
    </p:spTree>
    <p:extLst>
      <p:ext uri="{BB962C8B-B14F-4D97-AF65-F5344CB8AC3E}">
        <p14:creationId xmlns:p14="http://schemas.microsoft.com/office/powerpoint/2010/main" val="96661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55490"/>
            <a:ext cx="5048250" cy="452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84.8 A hole in the exhaust system can cause outside air (containing O</a:t>
            </a:r>
            <a:r>
              <a:rPr lang="en-US" sz="1800" baseline="-25000" dirty="0">
                <a:latin typeface="+mj-lt"/>
              </a:rPr>
              <a:t>2</a:t>
            </a:r>
            <a:r>
              <a:rPr lang="en-US" sz="1800" dirty="0">
                <a:latin typeface="+mj-lt"/>
              </a:rPr>
              <a:t>) to be drawn into the exhaust system. This extra O</a:t>
            </a:r>
            <a:r>
              <a:rPr lang="en-US" sz="1800" baseline="-25000" dirty="0">
                <a:latin typeface="+mj-lt"/>
              </a:rPr>
              <a:t>2</a:t>
            </a:r>
            <a:r>
              <a:rPr lang="en-US" sz="1800" dirty="0">
                <a:latin typeface="+mj-lt"/>
              </a:rPr>
              <a:t> can be confusing to a service technician because the extra O</a:t>
            </a:r>
            <a:r>
              <a:rPr lang="en-US" sz="1800" baseline="-25000" dirty="0">
                <a:latin typeface="+mj-lt"/>
              </a:rPr>
              <a:t>2</a:t>
            </a:r>
            <a:r>
              <a:rPr lang="en-US" sz="1800" dirty="0">
                <a:latin typeface="+mj-lt"/>
              </a:rPr>
              <a:t> in the exhaust stream could be misinterpreted as a too-lean air–fuel </a:t>
            </a:r>
            <a:r>
              <a:rPr lang="en-US" sz="1800" dirty="0" smtClean="0">
                <a:latin typeface="+mj-lt"/>
              </a:rPr>
              <a:t>mixture.</a:t>
            </a:r>
            <a:endParaRPr lang="en-US" sz="1800" dirty="0">
              <a:latin typeface="+mj-lt"/>
            </a:endParaRPr>
          </a:p>
        </p:txBody>
      </p:sp>
      <p:pic>
        <p:nvPicPr>
          <p:cNvPr id="3" name="Picture 2" descr="A figure shows a hole in the exhaust pipe. The hole allows outside air to be drawn into the exhaust system and exhaust to leak out. Low-pressure areas behind exhaust pulses are created which lead to slugs of exhau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3819" y="2233372"/>
            <a:ext cx="6816363" cy="406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75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ENGINE FAULT POSSIBILITIES (1 OF 2)</a:t>
            </a:r>
            <a:endParaRPr lang="en-US" dirty="0">
              <a:latin typeface="+mj-lt"/>
            </a:endParaRPr>
          </a:p>
        </p:txBody>
      </p:sp>
      <p:sp>
        <p:nvSpPr>
          <p:cNvPr id="3" name="Content Placeholder 2"/>
          <p:cNvSpPr>
            <a:spLocks noGrp="1"/>
          </p:cNvSpPr>
          <p:nvPr>
            <p:ph idx="1"/>
          </p:nvPr>
        </p:nvSpPr>
        <p:spPr/>
        <p:txBody>
          <a:bodyPr/>
          <a:lstStyle/>
          <a:p>
            <a:r>
              <a:rPr lang="en-US" dirty="0" smtClean="0"/>
              <a:t>HC Too High</a:t>
            </a:r>
          </a:p>
          <a:p>
            <a:pPr lvl="1"/>
            <a:r>
              <a:rPr lang="en-US" dirty="0"/>
              <a:t>High HC exhaust emissions are usually </a:t>
            </a:r>
            <a:r>
              <a:rPr lang="en-US" dirty="0" smtClean="0"/>
              <a:t>caused by </a:t>
            </a:r>
            <a:r>
              <a:rPr lang="en-US" dirty="0"/>
              <a:t>an engine misfire</a:t>
            </a:r>
            <a:r>
              <a:rPr lang="en-US" dirty="0" smtClean="0"/>
              <a:t>.</a:t>
            </a:r>
          </a:p>
          <a:p>
            <a:r>
              <a:rPr lang="en-US" dirty="0" smtClean="0"/>
              <a:t>CO too High</a:t>
            </a:r>
          </a:p>
          <a:p>
            <a:pPr lvl="1"/>
            <a:r>
              <a:rPr lang="en-US" dirty="0"/>
              <a:t>Excessive carbon monoxide is an indication of </a:t>
            </a:r>
            <a:r>
              <a:rPr lang="en-US" dirty="0" smtClean="0"/>
              <a:t>too rich </a:t>
            </a:r>
            <a:r>
              <a:rPr lang="en-US" dirty="0"/>
              <a:t>an air–fuel mixture</a:t>
            </a:r>
            <a:r>
              <a:rPr lang="en-US" dirty="0" smtClean="0"/>
              <a:t>.</a:t>
            </a:r>
          </a:p>
          <a:p>
            <a:pPr lvl="1"/>
            <a:r>
              <a:rPr lang="en-US" dirty="0" smtClean="0"/>
              <a:t>Fuel pressure may be too high, injector may be malfunctioning, or the air intake is restricted.</a:t>
            </a:r>
            <a:endParaRPr lang="en-US" dirty="0"/>
          </a:p>
        </p:txBody>
      </p:sp>
    </p:spTree>
    <p:extLst>
      <p:ext uri="{BB962C8B-B14F-4D97-AF65-F5344CB8AC3E}">
        <p14:creationId xmlns:p14="http://schemas.microsoft.com/office/powerpoint/2010/main" val="125525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ENGINE FAULT </a:t>
            </a:r>
            <a:r>
              <a:rPr lang="en-US" dirty="0" smtClean="0">
                <a:latin typeface="+mj-lt"/>
              </a:rPr>
              <a:t>POSSIBILITIES (2 OF 2) </a:t>
            </a:r>
            <a:endParaRPr lang="en-US" dirty="0">
              <a:latin typeface="+mj-lt"/>
            </a:endParaRPr>
          </a:p>
        </p:txBody>
      </p:sp>
      <p:sp>
        <p:nvSpPr>
          <p:cNvPr id="3" name="Content Placeholder 2"/>
          <p:cNvSpPr>
            <a:spLocks noGrp="1"/>
          </p:cNvSpPr>
          <p:nvPr>
            <p:ph idx="1"/>
          </p:nvPr>
        </p:nvSpPr>
        <p:spPr/>
        <p:txBody>
          <a:bodyPr/>
          <a:lstStyle/>
          <a:p>
            <a:r>
              <a:rPr lang="en-US" dirty="0" smtClean="0"/>
              <a:t>O</a:t>
            </a:r>
            <a:r>
              <a:rPr lang="en-US" sz="2000" dirty="0" smtClean="0"/>
              <a:t>2</a:t>
            </a:r>
            <a:r>
              <a:rPr lang="en-US" dirty="0" smtClean="0"/>
              <a:t> and CO</a:t>
            </a:r>
            <a:r>
              <a:rPr lang="en-US" sz="2000" dirty="0" smtClean="0"/>
              <a:t>2</a:t>
            </a:r>
            <a:r>
              <a:rPr lang="en-US" dirty="0" smtClean="0"/>
              <a:t> Relationships</a:t>
            </a:r>
          </a:p>
          <a:p>
            <a:pPr lvl="1"/>
            <a:r>
              <a:rPr lang="en-US" sz="2000" dirty="0"/>
              <a:t>The higher the </a:t>
            </a:r>
            <a:r>
              <a:rPr lang="en-US" sz="2000" dirty="0" smtClean="0"/>
              <a:t>O</a:t>
            </a:r>
            <a:r>
              <a:rPr lang="en-US" sz="1600" dirty="0" smtClean="0"/>
              <a:t>2</a:t>
            </a:r>
            <a:r>
              <a:rPr lang="en-US" sz="2000" dirty="0" smtClean="0"/>
              <a:t> level</a:t>
            </a:r>
            <a:r>
              <a:rPr lang="en-US" sz="2000" dirty="0"/>
              <a:t>, the leaner the exhaust. Oxygen, therefore, is the lean </a:t>
            </a:r>
            <a:r>
              <a:rPr lang="en-US" sz="2000" dirty="0" smtClean="0"/>
              <a:t>indicator. Acceptable </a:t>
            </a:r>
            <a:r>
              <a:rPr lang="en-US" sz="2000" dirty="0"/>
              <a:t>levels of O</a:t>
            </a:r>
            <a:r>
              <a:rPr lang="en-US" sz="1600" dirty="0"/>
              <a:t>2</a:t>
            </a:r>
            <a:r>
              <a:rPr lang="en-US" sz="2000" dirty="0"/>
              <a:t> are 0% to 2</a:t>
            </a:r>
            <a:r>
              <a:rPr lang="en-US" sz="2000" dirty="0" smtClean="0"/>
              <a:t>%.</a:t>
            </a:r>
          </a:p>
          <a:p>
            <a:pPr lvl="1"/>
            <a:r>
              <a:rPr lang="en-US" sz="2000" dirty="0"/>
              <a:t>CO</a:t>
            </a:r>
            <a:r>
              <a:rPr lang="en-US" sz="1600" dirty="0"/>
              <a:t>2</a:t>
            </a:r>
            <a:r>
              <a:rPr lang="en-US" sz="2000" dirty="0"/>
              <a:t> is a measure of efficiency. The higher the level of CO</a:t>
            </a:r>
            <a:r>
              <a:rPr lang="en-US" sz="1600" dirty="0"/>
              <a:t>2</a:t>
            </a:r>
            <a:r>
              <a:rPr lang="en-US" sz="2000" dirty="0"/>
              <a:t> in </a:t>
            </a:r>
            <a:r>
              <a:rPr lang="en-US" sz="2000" dirty="0" smtClean="0"/>
              <a:t>the exhaust </a:t>
            </a:r>
            <a:r>
              <a:rPr lang="en-US" sz="2000" dirty="0"/>
              <a:t>stream, the more efficiently the engine is operating. Levels </a:t>
            </a:r>
            <a:r>
              <a:rPr lang="en-US" sz="2000" dirty="0" smtClean="0"/>
              <a:t>of 12</a:t>
            </a:r>
            <a:r>
              <a:rPr lang="en-US" sz="2000" dirty="0"/>
              <a:t>% to 17% are considered to be acceptable</a:t>
            </a:r>
            <a:r>
              <a:rPr lang="en-US" sz="2000" dirty="0" smtClean="0"/>
              <a:t>.</a:t>
            </a:r>
          </a:p>
          <a:p>
            <a:r>
              <a:rPr lang="en-US" dirty="0" smtClean="0"/>
              <a:t>SMOG and NOx</a:t>
            </a:r>
          </a:p>
          <a:p>
            <a:pPr lvl="1"/>
            <a:r>
              <a:rPr lang="en-US" sz="2000" dirty="0"/>
              <a:t>NOx contributes to the formation of </a:t>
            </a:r>
            <a:r>
              <a:rPr lang="en-US" sz="2000" dirty="0" smtClean="0"/>
              <a:t>photochemical smog </a:t>
            </a:r>
            <a:r>
              <a:rPr lang="en-US" sz="2000" dirty="0"/>
              <a:t>when sunlight reacts chemically with NOx and </a:t>
            </a:r>
            <a:r>
              <a:rPr lang="en-US" sz="2000" dirty="0" smtClean="0"/>
              <a:t>unburned HC</a:t>
            </a:r>
            <a:r>
              <a:rPr lang="en-US" sz="2000" dirty="0"/>
              <a:t>.</a:t>
            </a:r>
            <a:endParaRPr lang="en-US" sz="2000" dirty="0"/>
          </a:p>
        </p:txBody>
      </p:sp>
    </p:spTree>
    <p:extLst>
      <p:ext uri="{BB962C8B-B14F-4D97-AF65-F5344CB8AC3E}">
        <p14:creationId xmlns:p14="http://schemas.microsoft.com/office/powerpoint/2010/main" val="277026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EMISSION STANDARDS (1 OF 2)</a:t>
            </a:r>
            <a:endParaRPr lang="en-US" dirty="0">
              <a:latin typeface="+mj-lt"/>
            </a:endParaRPr>
          </a:p>
        </p:txBody>
      </p:sp>
      <p:sp>
        <p:nvSpPr>
          <p:cNvPr id="3" name="Content Placeholder 2"/>
          <p:cNvSpPr>
            <a:spLocks noGrp="1"/>
          </p:cNvSpPr>
          <p:nvPr>
            <p:ph idx="1"/>
          </p:nvPr>
        </p:nvSpPr>
        <p:spPr/>
        <p:txBody>
          <a:bodyPr/>
          <a:lstStyle/>
          <a:p>
            <a:r>
              <a:rPr lang="en-US" dirty="0" smtClean="0"/>
              <a:t>Tier 1 and Tier 2</a:t>
            </a:r>
          </a:p>
          <a:p>
            <a:pPr lvl="1"/>
            <a:r>
              <a:rPr lang="en-US" dirty="0"/>
              <a:t>All vehicles sold in the United States must meet Tier 1 </a:t>
            </a:r>
            <a:r>
              <a:rPr lang="en-US" dirty="0" smtClean="0"/>
              <a:t>standards that </a:t>
            </a:r>
            <a:r>
              <a:rPr lang="en-US" dirty="0"/>
              <a:t>went into effect in 1994 and are the least stringent.</a:t>
            </a:r>
            <a:endParaRPr lang="en-US" dirty="0" smtClean="0"/>
          </a:p>
          <a:p>
            <a:pPr lvl="1"/>
            <a:r>
              <a:rPr lang="en-US" dirty="0"/>
              <a:t>Tier 2 standards have been optional since 2001, and fully </a:t>
            </a:r>
            <a:r>
              <a:rPr lang="en-US" dirty="0" smtClean="0"/>
              <a:t>adopted by </a:t>
            </a:r>
            <a:r>
              <a:rPr lang="en-US" dirty="0"/>
              <a:t>2009</a:t>
            </a:r>
            <a:r>
              <a:rPr lang="en-US" dirty="0" smtClean="0"/>
              <a:t>.</a:t>
            </a:r>
          </a:p>
          <a:p>
            <a:r>
              <a:rPr lang="en-US" dirty="0" smtClean="0"/>
              <a:t>Federal EPA Bin Number</a:t>
            </a:r>
          </a:p>
          <a:p>
            <a:pPr lvl="1"/>
            <a:r>
              <a:rPr lang="en-US" dirty="0" smtClean="0"/>
              <a:t>Tier 2 only</a:t>
            </a:r>
          </a:p>
          <a:p>
            <a:pPr lvl="1"/>
            <a:r>
              <a:rPr lang="en-US" dirty="0" smtClean="0"/>
              <a:t>The </a:t>
            </a:r>
            <a:r>
              <a:rPr lang="en-US" dirty="0"/>
              <a:t>lower the bin number, the cleaner </a:t>
            </a:r>
            <a:r>
              <a:rPr lang="en-US" dirty="0" smtClean="0"/>
              <a:t>the vehicle</a:t>
            </a:r>
            <a:r>
              <a:rPr lang="en-US" dirty="0"/>
              <a:t>.</a:t>
            </a:r>
            <a:endParaRPr lang="en-US" dirty="0"/>
          </a:p>
        </p:txBody>
      </p:sp>
    </p:spTree>
    <p:extLst>
      <p:ext uri="{BB962C8B-B14F-4D97-AF65-F5344CB8AC3E}">
        <p14:creationId xmlns:p14="http://schemas.microsoft.com/office/powerpoint/2010/main" val="289735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EMISSION STANDARDS </a:t>
            </a:r>
            <a:r>
              <a:rPr lang="en-US" dirty="0" smtClean="0">
                <a:latin typeface="+mj-lt"/>
              </a:rPr>
              <a:t>(2 OF 2)</a:t>
            </a:r>
            <a:endParaRPr lang="en-US" dirty="0">
              <a:latin typeface="+mj-lt"/>
            </a:endParaRPr>
          </a:p>
        </p:txBody>
      </p:sp>
      <p:sp>
        <p:nvSpPr>
          <p:cNvPr id="3" name="Content Placeholder 2"/>
          <p:cNvSpPr>
            <a:spLocks noGrp="1"/>
          </p:cNvSpPr>
          <p:nvPr>
            <p:ph idx="1"/>
          </p:nvPr>
        </p:nvSpPr>
        <p:spPr/>
        <p:txBody>
          <a:bodyPr/>
          <a:lstStyle/>
          <a:p>
            <a:r>
              <a:rPr lang="en-US" dirty="0" smtClean="0"/>
              <a:t>SMOG Emission Information</a:t>
            </a:r>
          </a:p>
          <a:p>
            <a:pPr lvl="1"/>
            <a:r>
              <a:rPr lang="en-US" sz="2000" dirty="0"/>
              <a:t>New vehicles are </a:t>
            </a:r>
            <a:r>
              <a:rPr lang="en-US" sz="2000" dirty="0" smtClean="0"/>
              <a:t>equipped with </a:t>
            </a:r>
            <a:r>
              <a:rPr lang="en-US" sz="2000" dirty="0"/>
              <a:t>a sticker that shows the relative level of smog causing </a:t>
            </a:r>
            <a:r>
              <a:rPr lang="en-US" sz="2000" dirty="0" smtClean="0"/>
              <a:t>emissions created </a:t>
            </a:r>
            <a:r>
              <a:rPr lang="en-US" sz="2000" dirty="0"/>
              <a:t>by the vehicle compared to others on the market</a:t>
            </a:r>
            <a:r>
              <a:rPr lang="en-US" sz="2000" dirty="0" smtClean="0"/>
              <a:t>.</a:t>
            </a:r>
          </a:p>
          <a:p>
            <a:r>
              <a:rPr lang="en-US" dirty="0" smtClean="0"/>
              <a:t>California Standards</a:t>
            </a:r>
          </a:p>
          <a:p>
            <a:pPr lvl="1"/>
            <a:r>
              <a:rPr lang="en-US" sz="2000" dirty="0" smtClean="0"/>
              <a:t>The California </a:t>
            </a:r>
            <a:r>
              <a:rPr lang="en-US" sz="2000" dirty="0"/>
              <a:t>Air </a:t>
            </a:r>
            <a:r>
              <a:rPr lang="en-US" sz="2000" dirty="0" smtClean="0"/>
              <a:t>Resources Board </a:t>
            </a:r>
            <a:r>
              <a:rPr lang="en-US" sz="2000" dirty="0"/>
              <a:t>(CARB) </a:t>
            </a:r>
            <a:r>
              <a:rPr lang="en-US" sz="2000" dirty="0" smtClean="0"/>
              <a:t>standards since January 1, 2004 are known as LEVII.</a:t>
            </a:r>
          </a:p>
          <a:p>
            <a:pPr lvl="1"/>
            <a:r>
              <a:rPr lang="en-US" sz="2000" dirty="0"/>
              <a:t>Within </a:t>
            </a:r>
            <a:r>
              <a:rPr lang="en-US" sz="2000" dirty="0" smtClean="0"/>
              <a:t>that rating </a:t>
            </a:r>
            <a:r>
              <a:rPr lang="en-US" sz="2000" dirty="0"/>
              <a:t>system there are three primary ratings: LEV, ULEV, and SULEV</a:t>
            </a:r>
            <a:r>
              <a:rPr lang="en-US" sz="2000" dirty="0" smtClean="0"/>
              <a:t>.</a:t>
            </a:r>
          </a:p>
          <a:p>
            <a:r>
              <a:rPr lang="en-US" dirty="0" smtClean="0"/>
              <a:t>LEVIII</a:t>
            </a:r>
          </a:p>
          <a:p>
            <a:pPr lvl="1"/>
            <a:r>
              <a:rPr lang="en-US" sz="2000" dirty="0" smtClean="0"/>
              <a:t>Includes maintaining the </a:t>
            </a:r>
            <a:r>
              <a:rPr lang="en-US" sz="2000" dirty="0"/>
              <a:t>reduced emissions for 150,000 </a:t>
            </a:r>
            <a:r>
              <a:rPr lang="en-US" sz="2000" dirty="0" smtClean="0"/>
              <a:t>miles.</a:t>
            </a:r>
            <a:endParaRPr lang="en-US" sz="2000" dirty="0"/>
          </a:p>
        </p:txBody>
      </p:sp>
    </p:spTree>
    <p:extLst>
      <p:ext uri="{BB962C8B-B14F-4D97-AF65-F5344CB8AC3E}">
        <p14:creationId xmlns:p14="http://schemas.microsoft.com/office/powerpoint/2010/main" val="355183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84.9 A vehicle emission control information (VECI) sticker for a vehicle showing that meets Tier 3, Bin 1 (T2B3) EPA rating and California ULEV125 </a:t>
            </a:r>
            <a:r>
              <a:rPr lang="en-US" dirty="0" smtClean="0">
                <a:latin typeface="+mj-lt"/>
              </a:rPr>
              <a:t>standard.</a:t>
            </a:r>
            <a:endParaRPr lang="en-US" dirty="0">
              <a:latin typeface="+mj-lt"/>
            </a:endParaRPr>
          </a:p>
        </p:txBody>
      </p:sp>
      <p:pic>
        <p:nvPicPr>
          <p:cNvPr id="3" name="Picture 2" descr="A photo shows a vehicle emission control information (VECI) sticker by Ford Motor company that states that the vehicle emission control system conforms to regula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5365" y="2188805"/>
            <a:ext cx="5453268" cy="408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86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84.10 This label on a Toyota Camry hybrid shows the relative smog-producing emissions, but this does not include CO</a:t>
            </a:r>
            <a:r>
              <a:rPr lang="en-US" sz="2400" baseline="-25000" dirty="0">
                <a:latin typeface="+mj-lt"/>
              </a:rPr>
              <a:t>2</a:t>
            </a:r>
            <a:r>
              <a:rPr lang="en-US" sz="2400" dirty="0">
                <a:latin typeface="+mj-lt"/>
              </a:rPr>
              <a:t>, which may increase global </a:t>
            </a:r>
            <a:r>
              <a:rPr lang="en-US" sz="2400" dirty="0" smtClean="0">
                <a:latin typeface="+mj-lt"/>
              </a:rPr>
              <a:t>warming.</a:t>
            </a:r>
            <a:endParaRPr lang="en-US" dirty="0">
              <a:latin typeface="+mj-lt"/>
            </a:endParaRPr>
          </a:p>
        </p:txBody>
      </p:sp>
      <p:pic>
        <p:nvPicPr>
          <p:cNvPr id="3" name="Picture 2" descr="A photo shows the smog emission information sticker of a Toyota Camry hybrid. The smog index of the new vehicle is 0.6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93162" y="1676400"/>
            <a:ext cx="6357677" cy="4137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513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84.4</a:t>
            </a:r>
            <a:r>
              <a:rPr lang="en-US" dirty="0" smtClean="0"/>
              <a:t> </a:t>
            </a:r>
            <a:r>
              <a:rPr lang="en-US" dirty="0"/>
              <a:t>Describe how to test for various emissions products</a:t>
            </a:r>
            <a:r>
              <a:rPr lang="en-US" dirty="0" smtClean="0"/>
              <a:t>.</a:t>
            </a:r>
          </a:p>
          <a:p>
            <a:pPr marL="0" indent="0">
              <a:buNone/>
            </a:pPr>
            <a:r>
              <a:rPr lang="en-US" b="1" dirty="0" smtClean="0">
                <a:solidFill>
                  <a:srgbClr val="005A70"/>
                </a:solidFill>
              </a:rPr>
              <a:t>84.5</a:t>
            </a:r>
            <a:r>
              <a:rPr lang="en-US" dirty="0" smtClean="0"/>
              <a:t> </a:t>
            </a:r>
            <a:r>
              <a:rPr lang="en-US" dirty="0"/>
              <a:t>This chapter will help prepare for ASE A8 certification test </a:t>
            </a:r>
            <a:r>
              <a:rPr lang="en-US" dirty="0" smtClean="0"/>
              <a:t>content area </a:t>
            </a:r>
            <a:r>
              <a:rPr lang="en-US" dirty="0"/>
              <a:t>“D” (Emissions Control Systems Diagnosis and </a:t>
            </a:r>
            <a:r>
              <a:rPr lang="en-US" dirty="0" smtClean="0"/>
              <a:t>Repair) and ASE </a:t>
            </a:r>
            <a:r>
              <a:rPr lang="en-US" dirty="0"/>
              <a:t>L1 certification test content area “F” (I/M </a:t>
            </a:r>
            <a:r>
              <a:rPr lang="en-US" dirty="0" smtClean="0"/>
              <a:t>Failure Diagnosis</a:t>
            </a:r>
            <a:r>
              <a:rPr lang="en-US" dirty="0"/>
              <a:t>).</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EUROPEAN STANDARDS</a:t>
            </a:r>
            <a:endParaRPr lang="en-US" dirty="0">
              <a:latin typeface="+mj-lt"/>
            </a:endParaRPr>
          </a:p>
        </p:txBody>
      </p:sp>
      <p:sp>
        <p:nvSpPr>
          <p:cNvPr id="3" name="Content Placeholder 2"/>
          <p:cNvSpPr>
            <a:spLocks noGrp="1"/>
          </p:cNvSpPr>
          <p:nvPr>
            <p:ph idx="1"/>
          </p:nvPr>
        </p:nvSpPr>
        <p:spPr/>
        <p:txBody>
          <a:bodyPr/>
          <a:lstStyle/>
          <a:p>
            <a:r>
              <a:rPr lang="en-US" dirty="0"/>
              <a:t>Exhaust emissions of NOx, total hydrocarbon (THC), </a:t>
            </a:r>
            <a:r>
              <a:rPr lang="en-US" dirty="0" smtClean="0"/>
              <a:t>non-methane hydrocarbons </a:t>
            </a:r>
            <a:r>
              <a:rPr lang="en-US" dirty="0"/>
              <a:t>(NMHC), CO and PM are regulated for most </a:t>
            </a:r>
            <a:r>
              <a:rPr lang="en-US" dirty="0" smtClean="0"/>
              <a:t>vehicle types</a:t>
            </a:r>
            <a:r>
              <a:rPr lang="en-US" dirty="0"/>
              <a:t>, including cars and trucks in the European Union (EU</a:t>
            </a:r>
            <a:r>
              <a:rPr lang="en-US" dirty="0" smtClean="0"/>
              <a:t>).</a:t>
            </a:r>
          </a:p>
          <a:p>
            <a:r>
              <a:rPr lang="en-US" dirty="0"/>
              <a:t>The </a:t>
            </a:r>
            <a:r>
              <a:rPr lang="en-US" dirty="0" smtClean="0"/>
              <a:t>EU also </a:t>
            </a:r>
            <a:r>
              <a:rPr lang="en-US" dirty="0"/>
              <a:t>sets limits for CO2 emission in units of grams per </a:t>
            </a:r>
            <a:r>
              <a:rPr lang="en-US" dirty="0" smtClean="0"/>
              <a:t>kilometer.</a:t>
            </a:r>
            <a:endParaRPr lang="en-US" dirty="0"/>
          </a:p>
        </p:txBody>
      </p:sp>
    </p:spTree>
    <p:extLst>
      <p:ext uri="{BB962C8B-B14F-4D97-AF65-F5344CB8AC3E}">
        <p14:creationId xmlns:p14="http://schemas.microsoft.com/office/powerpoint/2010/main" val="30017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VEHICLE EMISSION TESTING</a:t>
            </a:r>
            <a:endParaRPr lang="en-US" dirty="0">
              <a:latin typeface="+mj-lt"/>
            </a:endParaRPr>
          </a:p>
        </p:txBody>
      </p:sp>
      <p:sp>
        <p:nvSpPr>
          <p:cNvPr id="3" name="Content Placeholder 2"/>
          <p:cNvSpPr>
            <a:spLocks noGrp="1"/>
          </p:cNvSpPr>
          <p:nvPr>
            <p:ph idx="1"/>
          </p:nvPr>
        </p:nvSpPr>
        <p:spPr/>
        <p:txBody>
          <a:bodyPr/>
          <a:lstStyle/>
          <a:p>
            <a:r>
              <a:rPr lang="en-US" dirty="0" smtClean="0"/>
              <a:t>OBD-II Testing</a:t>
            </a:r>
          </a:p>
          <a:p>
            <a:pPr lvl="1"/>
            <a:r>
              <a:rPr lang="en-US" dirty="0"/>
              <a:t>The </a:t>
            </a:r>
            <a:r>
              <a:rPr lang="en-US" dirty="0" smtClean="0"/>
              <a:t>OBD-II system </a:t>
            </a:r>
            <a:r>
              <a:rPr lang="en-US" dirty="0"/>
              <a:t>is designed to illuminate the MIL and store trouble </a:t>
            </a:r>
            <a:r>
              <a:rPr lang="en-US" dirty="0" smtClean="0"/>
              <a:t>codes any </a:t>
            </a:r>
            <a:r>
              <a:rPr lang="en-US" dirty="0"/>
              <a:t>time a malfunction exists that causes the vehicle </a:t>
            </a:r>
            <a:r>
              <a:rPr lang="en-US" dirty="0" smtClean="0"/>
              <a:t>emissions to </a:t>
            </a:r>
            <a:r>
              <a:rPr lang="en-US" dirty="0"/>
              <a:t>exceed 1 1/2 times the Federal Test Procedure (FTP) limits</a:t>
            </a:r>
            <a:r>
              <a:rPr lang="en-US" dirty="0" smtClean="0"/>
              <a:t>.</a:t>
            </a:r>
          </a:p>
          <a:p>
            <a:r>
              <a:rPr lang="en-US" dirty="0" smtClean="0"/>
              <a:t>Remote Sensing</a:t>
            </a:r>
          </a:p>
          <a:p>
            <a:pPr lvl="1"/>
            <a:r>
              <a:rPr lang="en-US" dirty="0" smtClean="0"/>
              <a:t>In </a:t>
            </a:r>
            <a:r>
              <a:rPr lang="en-US" dirty="0"/>
              <a:t>highly </a:t>
            </a:r>
            <a:r>
              <a:rPr lang="en-US" dirty="0" smtClean="0"/>
              <a:t>enhanced areas</a:t>
            </a:r>
            <a:r>
              <a:rPr lang="en-US" dirty="0"/>
              <a:t>, states perform on-the-road testing of vehicle emissions</a:t>
            </a:r>
            <a:r>
              <a:rPr lang="en-US" dirty="0" smtClean="0"/>
              <a:t>.</a:t>
            </a:r>
          </a:p>
          <a:p>
            <a:r>
              <a:rPr lang="en-US" dirty="0" smtClean="0"/>
              <a:t>Random Roadside Testing</a:t>
            </a:r>
          </a:p>
          <a:p>
            <a:pPr lvl="1"/>
            <a:r>
              <a:rPr lang="en-US" dirty="0" smtClean="0"/>
              <a:t>Visual </a:t>
            </a:r>
            <a:r>
              <a:rPr lang="en-US" dirty="0"/>
              <a:t>checks of the </a:t>
            </a:r>
            <a:r>
              <a:rPr lang="en-US" dirty="0" smtClean="0"/>
              <a:t>emission control </a:t>
            </a:r>
            <a:r>
              <a:rPr lang="en-US" dirty="0"/>
              <a:t>devices to detect tampering.</a:t>
            </a:r>
            <a:endParaRPr lang="en-US" dirty="0"/>
          </a:p>
        </p:txBody>
      </p:sp>
    </p:spTree>
    <p:extLst>
      <p:ext uri="{BB962C8B-B14F-4D97-AF65-F5344CB8AC3E}">
        <p14:creationId xmlns:p14="http://schemas.microsoft.com/office/powerpoint/2010/main" val="264312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84.11 A partial stream sampling exhaust probe being used to measure exhaust gases in parts per million (PPM) or percent </a:t>
            </a:r>
            <a:r>
              <a:rPr lang="en-US" sz="2400" dirty="0" smtClean="0">
                <a:latin typeface="+mj-lt"/>
              </a:rPr>
              <a:t>(%).</a:t>
            </a:r>
            <a:endParaRPr lang="en-US" dirty="0">
              <a:latin typeface="+mj-lt"/>
            </a:endParaRPr>
          </a:p>
        </p:txBody>
      </p:sp>
      <p:pic>
        <p:nvPicPr>
          <p:cNvPr id="3" name="Picture 2" descr="A photo shows a stream sampling exhaust probe connected to the exhaust system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7353" y="2133600"/>
            <a:ext cx="5074591" cy="380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1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three types of vehicle emission testing?</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OBD-II, remote sensing, and random roadside testing.</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NORMAL ENGINE COMBUSTION</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Entering the engine combustion chamber is fuel (HC) plus </a:t>
            </a:r>
            <a:r>
              <a:rPr lang="en-US" dirty="0" smtClean="0"/>
              <a:t>air (nitrogen </a:t>
            </a:r>
            <a:r>
              <a:rPr lang="en-US" dirty="0"/>
              <a:t>N2 is 78% and oxygen O2 is 21% of the air</a:t>
            </a:r>
            <a:r>
              <a:rPr lang="en-US" dirty="0" smtClean="0"/>
              <a:t>).</a:t>
            </a:r>
          </a:p>
          <a:p>
            <a:r>
              <a:rPr lang="en-US" dirty="0"/>
              <a:t>During combustion, the HC combines with the air to </a:t>
            </a:r>
            <a:r>
              <a:rPr lang="en-US" dirty="0" smtClean="0"/>
              <a:t>form water </a:t>
            </a:r>
            <a:r>
              <a:rPr lang="en-US" dirty="0"/>
              <a:t>(H2O) and carbon dioxide (CO2), plus nitrogen (N2) </a:t>
            </a:r>
            <a:r>
              <a:rPr lang="en-US" dirty="0" smtClean="0"/>
              <a:t>and some </a:t>
            </a:r>
            <a:r>
              <a:rPr lang="en-US" dirty="0"/>
              <a:t>other non-desirable gases</a:t>
            </a:r>
            <a:r>
              <a:rPr lang="en-US" dirty="0" smtClean="0"/>
              <a:t>.</a:t>
            </a:r>
          </a:p>
          <a:p>
            <a:pPr lvl="1"/>
            <a:r>
              <a:rPr lang="en-US" dirty="0"/>
              <a:t>Carbon monoxide (CO</a:t>
            </a:r>
            <a:r>
              <a:rPr lang="en-US" dirty="0" smtClean="0"/>
              <a:t>)</a:t>
            </a:r>
          </a:p>
          <a:p>
            <a:pPr lvl="1"/>
            <a:r>
              <a:rPr lang="en-US" dirty="0"/>
              <a:t>Oxides of Nitrogen (NOx</a:t>
            </a:r>
            <a:r>
              <a:rPr lang="en-US" dirty="0" smtClean="0"/>
              <a:t>)</a:t>
            </a:r>
          </a:p>
          <a:p>
            <a:pPr lvl="1"/>
            <a:r>
              <a:rPr lang="en-US" dirty="0"/>
              <a:t>Unburned hydrocarbons (HC)</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84.1 The air entering the engine consists of mostly nitrogen (78%) with about 21% oxygen and about 1% other </a:t>
            </a:r>
            <a:r>
              <a:rPr lang="en-US" sz="2400" dirty="0" smtClean="0">
                <a:latin typeface="+mj-lt"/>
              </a:rPr>
              <a:t>gases.</a:t>
            </a:r>
            <a:endParaRPr lang="en-US" sz="2400" dirty="0">
              <a:latin typeface="+mj-lt"/>
            </a:endParaRPr>
          </a:p>
        </p:txBody>
      </p:sp>
      <p:pic>
        <p:nvPicPr>
          <p:cNvPr id="5" name="Picture 2" descr="A figure shows that the air entering the engine consists of 78 percent nitrogen, 21 percent oxygen, and about 1 percent of other gas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6275" y="1981200"/>
            <a:ext cx="4073821" cy="396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84.2 Hydrocarbons can include many combinations of hydrogen and </a:t>
            </a:r>
            <a:r>
              <a:rPr lang="en-US" sz="2800" dirty="0" smtClean="0">
                <a:latin typeface="+mj-lt"/>
              </a:rPr>
              <a:t>carbon.</a:t>
            </a:r>
            <a:endParaRPr lang="en-US" sz="2800" dirty="0">
              <a:latin typeface="+mj-lt"/>
            </a:endParaRPr>
          </a:p>
        </p:txBody>
      </p:sp>
      <p:pic>
        <p:nvPicPr>
          <p:cNvPr id="6" name="Picture 2" descr="A figure shows hydrocarbons with a combination of hydrogen and carbon ato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2829" y="1981200"/>
            <a:ext cx="4462481" cy="400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84.3 Carbon dioxide has two oxygen atoms attached to the one carbon atom and is a stable </a:t>
            </a:r>
            <a:r>
              <a:rPr lang="en-US" sz="2400" dirty="0" smtClean="0">
                <a:latin typeface="+mj-lt"/>
              </a:rPr>
              <a:t>molecule.</a:t>
            </a:r>
            <a:endParaRPr lang="en-US" dirty="0">
              <a:latin typeface="+mj-lt"/>
            </a:endParaRPr>
          </a:p>
        </p:txBody>
      </p:sp>
      <p:pic>
        <p:nvPicPr>
          <p:cNvPr id="3" name="Picture 2" descr="A figure shows a carbon dioxide molecule with one carbon and two oxygen ato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0045" y="1802018"/>
            <a:ext cx="6823911" cy="44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39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84.4 NO and NO</a:t>
            </a:r>
            <a:r>
              <a:rPr lang="en-US" sz="2400" baseline="-25000" dirty="0">
                <a:latin typeface="+mj-lt"/>
              </a:rPr>
              <a:t>2</a:t>
            </a:r>
            <a:r>
              <a:rPr lang="en-US" sz="2400" dirty="0">
                <a:latin typeface="+mj-lt"/>
              </a:rPr>
              <a:t> shown together are referred to as NO</a:t>
            </a:r>
            <a:r>
              <a:rPr lang="en-US" sz="2400" baseline="-25000" dirty="0">
                <a:latin typeface="+mj-lt"/>
              </a:rPr>
              <a:t>x</a:t>
            </a:r>
            <a:endParaRPr lang="en-US" dirty="0">
              <a:latin typeface="+mj-lt"/>
            </a:endParaRPr>
          </a:p>
        </p:txBody>
      </p:sp>
      <p:pic>
        <p:nvPicPr>
          <p:cNvPr id="3" name="Picture 3" descr="A figure shows oxides of nitrogen. One nitrogen atom is bonded with two oxygen atom.&#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45466" y="1597655"/>
            <a:ext cx="2651483" cy="463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0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05000"/>
            <a:ext cx="61912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486</TotalTime>
  <Words>1343</Words>
  <Application>Microsoft Office PowerPoint</Application>
  <PresentationFormat>On-screen Show (4:3)</PresentationFormat>
  <Paragraphs>102</Paragraphs>
  <Slides>35</Slides>
  <Notes>0</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NORMAL ENGINE COMBUSTION</vt:lpstr>
      <vt:lpstr>Figure 84.1 The air entering the engine consists of mostly nitrogen (78%) with about 21% oxygen and about 1% other gases.</vt:lpstr>
      <vt:lpstr>Figure 84.2 Hydrocarbons can include many combinations of hydrogen and carbon.</vt:lpstr>
      <vt:lpstr>Figure 84.3 Carbon dioxide has two oxygen atoms attached to the one carbon atom and is a stable molecule.</vt:lpstr>
      <vt:lpstr>Figure 84.4 NO and NO2 shown together are referred to as NOx</vt:lpstr>
      <vt:lpstr>FREQUENTLY ASKED QUESTION</vt:lpstr>
      <vt:lpstr>Figure 84.5 A chart showing that about 13% of the exhaust emissions is water (H2O) in the form of steam</vt:lpstr>
      <vt:lpstr>QUESTION 1: ?</vt:lpstr>
      <vt:lpstr>ANSWER 1:</vt:lpstr>
      <vt:lpstr>EXHAUST ANALYSIS AND COMBUSTION EFFICIENCY (1 OF 2)</vt:lpstr>
      <vt:lpstr>EXHAUST ANALYSIS AND COMBUSTION EFFICIENCY (2 OF 2)</vt:lpstr>
      <vt:lpstr>Figure 84.6 Exhaust emissions are very complex. When the air–fuel mixture becomes richer, some exhaust emissions are reduced, while others increase.</vt:lpstr>
      <vt:lpstr>CATALYTIC CONVERTER</vt:lpstr>
      <vt:lpstr>Figure 84.7 The image on the left shows exhaust gases existing in an engine without a catalytic converter with rich exhaust being toward the left of the vertical line and lean exhaust to the right of the line. The image on the right shows the exhaust after it has been treated by the catalytic converter.</vt:lpstr>
      <vt:lpstr>Chart 84-1. Typical specifications for gases with the vehicle equipped with a catalytic converter.</vt:lpstr>
      <vt:lpstr>QUESTION 2: ?</vt:lpstr>
      <vt:lpstr>ANSWER 2:</vt:lpstr>
      <vt:lpstr>EXHAUST ANALYSIS AS A DIAGNOSTIC TOOL</vt:lpstr>
      <vt:lpstr>Tech Tip </vt:lpstr>
      <vt:lpstr>Figure 84.8 A hole in the exhaust system can cause outside air (containing O2) to be drawn into the exhaust system. This extra O2 can be confusing to a service technician because the extra O2 in the exhaust stream could be misinterpreted as a too-lean air–fuel mixture.</vt:lpstr>
      <vt:lpstr>ENGINE FAULT POSSIBILITIES (1 OF 2)</vt:lpstr>
      <vt:lpstr>ENGINE FAULT POSSIBILITIES (2 OF 2) </vt:lpstr>
      <vt:lpstr>EMISSION STANDARDS (1 OF 2)</vt:lpstr>
      <vt:lpstr>EMISSION STANDARDS (2 OF 2)</vt:lpstr>
      <vt:lpstr>Figure 84.9 A vehicle emission control information (VECI) sticker for a vehicle showing that meets Tier 3, Bin 1 (T2B3) EPA rating and California ULEV125 standard.</vt:lpstr>
      <vt:lpstr>Figure 84.10 This label on a Toyota Camry hybrid shows the relative smog-producing emissions, but this does not include CO2, which may increase global warming.</vt:lpstr>
      <vt:lpstr>EUROPEAN STANDARDS</vt:lpstr>
      <vt:lpstr>VEHICLE EMISSION TESTING</vt:lpstr>
      <vt:lpstr>Figure 84.11 A partial stream sampling exhaust probe being used to measure exhaust gases in parts per million (PPM) or percent (%).</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84</dc:title>
  <dc:creator>Curt &amp; Tammy</dc:creator>
  <cp:lastModifiedBy>Curt &amp; Tammy</cp:lastModifiedBy>
  <cp:revision>52</cp:revision>
  <dcterms:created xsi:type="dcterms:W3CDTF">2018-09-25T19:30:15Z</dcterms:created>
  <dcterms:modified xsi:type="dcterms:W3CDTF">2019-06-23T18:39:25Z</dcterms:modified>
</cp:coreProperties>
</file>