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272" r:id="rId12"/>
    <p:sldId id="316" r:id="rId13"/>
    <p:sldId id="317" r:id="rId14"/>
    <p:sldId id="389" r:id="rId15"/>
    <p:sldId id="270" r:id="rId16"/>
    <p:sldId id="381" r:id="rId17"/>
    <p:sldId id="318" r:id="rId18"/>
    <p:sldId id="319" r:id="rId19"/>
    <p:sldId id="390" r:id="rId20"/>
    <p:sldId id="326" r:id="rId21"/>
    <p:sldId id="327" r:id="rId22"/>
    <p:sldId id="391" r:id="rId23"/>
    <p:sldId id="328" r:id="rId24"/>
    <p:sldId id="329" r:id="rId25"/>
    <p:sldId id="330" r:id="rId26"/>
    <p:sldId id="267" r:id="rId27"/>
    <p:sldId id="268" r:id="rId28"/>
    <p:sldId id="392" r:id="rId29"/>
    <p:sldId id="331" r:id="rId30"/>
    <p:sldId id="332" r:id="rId31"/>
    <p:sldId id="383" r:id="rId32"/>
    <p:sldId id="333" r:id="rId33"/>
    <p:sldId id="382" r:id="rId34"/>
    <p:sldId id="334" r:id="rId35"/>
    <p:sldId id="393" r:id="rId36"/>
    <p:sldId id="335" r:id="rId37"/>
    <p:sldId id="394" r:id="rId38"/>
    <p:sldId id="336" r:id="rId39"/>
    <p:sldId id="395" r:id="rId40"/>
    <p:sldId id="337" r:id="rId41"/>
    <p:sldId id="338" r:id="rId42"/>
    <p:sldId id="339" r:id="rId43"/>
    <p:sldId id="274" r:id="rId44"/>
    <p:sldId id="340" r:id="rId45"/>
    <p:sldId id="286" r:id="rId46"/>
    <p:sldId id="287" r:id="rId47"/>
    <p:sldId id="396" r:id="rId48"/>
    <p:sldId id="341" r:id="rId49"/>
    <p:sldId id="342" r:id="rId50"/>
    <p:sldId id="343" r:id="rId51"/>
    <p:sldId id="384" r:id="rId52"/>
    <p:sldId id="344" r:id="rId53"/>
    <p:sldId id="397" r:id="rId54"/>
    <p:sldId id="345" r:id="rId55"/>
    <p:sldId id="346" r:id="rId56"/>
    <p:sldId id="347" r:id="rId57"/>
    <p:sldId id="348" r:id="rId58"/>
    <p:sldId id="299" r:id="rId59"/>
    <p:sldId id="300" r:id="rId60"/>
    <p:sldId id="385" r:id="rId61"/>
    <p:sldId id="349" r:id="rId62"/>
    <p:sldId id="386" r:id="rId63"/>
    <p:sldId id="350" r:id="rId64"/>
    <p:sldId id="398" r:id="rId65"/>
    <p:sldId id="387" r:id="rId66"/>
    <p:sldId id="351" r:id="rId67"/>
    <p:sldId id="352" r:id="rId68"/>
    <p:sldId id="353" r:id="rId69"/>
    <p:sldId id="354" r:id="rId70"/>
    <p:sldId id="355" r:id="rId71"/>
    <p:sldId id="356" r:id="rId72"/>
    <p:sldId id="357" r:id="rId73"/>
    <p:sldId id="358" r:id="rId74"/>
    <p:sldId id="359" r:id="rId75"/>
    <p:sldId id="360" r:id="rId76"/>
    <p:sldId id="361" r:id="rId77"/>
    <p:sldId id="362" r:id="rId78"/>
    <p:sldId id="363" r:id="rId79"/>
    <p:sldId id="364" r:id="rId80"/>
    <p:sldId id="365" r:id="rId81"/>
    <p:sldId id="366" r:id="rId82"/>
    <p:sldId id="367" r:id="rId83"/>
    <p:sldId id="368" r:id="rId84"/>
    <p:sldId id="388" r:id="rId85"/>
    <p:sldId id="369" r:id="rId86"/>
    <p:sldId id="370" r:id="rId87"/>
    <p:sldId id="371" r:id="rId88"/>
    <p:sldId id="372" r:id="rId89"/>
    <p:sldId id="373" r:id="rId90"/>
    <p:sldId id="374" r:id="rId91"/>
    <p:sldId id="375" r:id="rId92"/>
    <p:sldId id="376" r:id="rId93"/>
    <p:sldId id="377" r:id="rId94"/>
    <p:sldId id="378" r:id="rId95"/>
    <p:sldId id="379" r:id="rId96"/>
    <p:sldId id="380" r:id="rId97"/>
    <p:sldId id="325" r:id="rId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slide" Target="slides/slide83.xml"/><Relationship Id="rId97" Type="http://schemas.openxmlformats.org/officeDocument/2006/relationships/slide" Target="slides/slide9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6.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6.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56.xml"/></Relationships>
</file>

<file path=ppt/slides/_rels/slide6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56.xml"/></Relationships>
</file>

<file path=ppt/slides/_rels/slide6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6.xml"/></Relationships>
</file>

<file path=ppt/slides/_rels/slide6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56.xml"/></Relationships>
</file>

<file path=ppt/slides/_rels/slide6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56.xml"/></Relationships>
</file>

<file path=ppt/slides/_rels/slide66.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56.xml"/></Relationships>
</file>

<file path=ppt/slides/_rels/slide67.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56.xml"/></Relationships>
</file>

<file path=ppt/slides/_rels/slide6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56.xml"/></Relationships>
</file>

<file path=ppt/slides/_rels/slide6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70.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56.xml"/></Relationships>
</file>

<file path=ppt/slides/_rels/slide71.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56.xml"/></Relationships>
</file>

<file path=ppt/slides/_rels/slide72.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56.xml"/></Relationships>
</file>

<file path=ppt/slides/_rels/slide7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56.xml"/></Relationships>
</file>

<file path=ppt/slides/_rels/slide7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56.xml"/></Relationships>
</file>

<file path=ppt/slides/_rels/slide75.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56.xml"/></Relationships>
</file>

<file path=ppt/slides/_rels/slide76.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56.xml"/></Relationships>
</file>

<file path=ppt/slides/_rels/slide77.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56.xml"/></Relationships>
</file>

<file path=ppt/slides/_rels/slide78.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5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4.xml"/></Relationships>
</file>

<file path=ppt/slides/_rels/slide80.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56.xml"/></Relationships>
</file>

<file path=ppt/slides/_rels/slide81.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56.xml"/></Relationships>
</file>

<file path=ppt/slides/_rels/slide82.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56.xml"/></Relationships>
</file>

<file path=ppt/slides/_rels/slide83.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56.xml"/></Relationships>
</file>

<file path=ppt/slides/_rels/slide84.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56.xml"/></Relationships>
</file>

<file path=ppt/slides/_rels/slide85.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56.xml"/></Relationships>
</file>

<file path=ppt/slides/_rels/slide86.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56.xml"/></Relationships>
</file>

<file path=ppt/slides/_rels/slide87.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56.xml"/></Relationships>
</file>

<file path=ppt/slides/_rels/slide88.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56.xml"/></Relationships>
</file>

<file path=ppt/slides/_rels/slide89.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0.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56.xml"/></Relationships>
</file>

<file path=ppt/slides/_rels/slide91.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56.xml"/></Relationships>
</file>

<file path=ppt/slides/_rels/slide9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83</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Fuel Injection System Diagnosis and Service</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855452"/>
          </a:xfrm>
        </p:spPr>
        <p:txBody>
          <a:bodyPr/>
          <a:lstStyle/>
          <a:p>
            <a:r>
              <a:rPr lang="en-US" dirty="0">
                <a:latin typeface="+mj-lt"/>
              </a:rPr>
              <a:t>Figure 83.3 A clogged PCV system caused the engine oil fumes to be drawn into the air cleaner assembly. This is what the technician discovered during a visual </a:t>
            </a:r>
            <a:r>
              <a:rPr lang="en-US" dirty="0" smtClean="0">
                <a:latin typeface="+mj-lt"/>
              </a:rPr>
              <a:t>inspection.</a:t>
            </a:r>
            <a:endParaRPr lang="en-US" dirty="0">
              <a:latin typeface="+mj-lt"/>
            </a:endParaRPr>
          </a:p>
        </p:txBody>
      </p:sp>
      <p:pic>
        <p:nvPicPr>
          <p:cNvPr id="4" name="Picture 3" descr="A photo shows a clogged positive crank ventilation syste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38619" y="2133323"/>
            <a:ext cx="5848849" cy="4033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TECH TIP</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832" y="1600200"/>
            <a:ext cx="5924550"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8033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1800" dirty="0">
                <a:latin typeface="+mj-lt"/>
              </a:rPr>
              <a:t>Figure 83.4 All fuel injectors should make the same sound with the engine running at idle speed. A lack of sound indicates a possible electrically open injector or a break in the wiring. A defective computer could also be the cause of a lack of clicking (pulsing) of the </a:t>
            </a:r>
            <a:r>
              <a:rPr lang="en-US" sz="1800" dirty="0" smtClean="0">
                <a:latin typeface="+mj-lt"/>
              </a:rPr>
              <a:t>injectors.</a:t>
            </a:r>
            <a:endParaRPr lang="en-US" sz="1800" dirty="0">
              <a:latin typeface="+mj-lt"/>
            </a:endParaRPr>
          </a:p>
        </p:txBody>
      </p:sp>
      <p:pic>
        <p:nvPicPr>
          <p:cNvPr id="6" name="Picture 2" descr="A photo shows a technician listening to the fuel injectors using a stethoscope with the engine running at idle spe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1200" y="1981200"/>
            <a:ext cx="5251405" cy="393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mj-lt"/>
              </a:rPr>
              <a:t>Figure 83.5 Fuel should be heard returning to the fuel tank at the fuel return line if the fuel-pump and fuel-pressure regulator are functioning </a:t>
            </a:r>
            <a:r>
              <a:rPr lang="en-US" sz="2000" dirty="0" smtClean="0">
                <a:latin typeface="+mj-lt"/>
              </a:rPr>
              <a:t>correctly.</a:t>
            </a:r>
            <a:endParaRPr lang="en-US" sz="2000" dirty="0">
              <a:latin typeface="+mj-lt"/>
            </a:endParaRPr>
          </a:p>
        </p:txBody>
      </p:sp>
      <p:pic>
        <p:nvPicPr>
          <p:cNvPr id="6" name="Picture 2" descr="A photo shows fuel return line connected to the tank from the fuel pump and a fuel pressure regula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38497" y="1905000"/>
            <a:ext cx="4467006" cy="4048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PORT FUEL INJECTION SYSTEM DAIGNOSIS</a:t>
            </a:r>
            <a:endParaRPr lang="en-US" dirty="0">
              <a:latin typeface="+mj-lt"/>
            </a:endParaRPr>
          </a:p>
        </p:txBody>
      </p:sp>
      <p:sp>
        <p:nvSpPr>
          <p:cNvPr id="3" name="Content Placeholder 2"/>
          <p:cNvSpPr>
            <a:spLocks noGrp="1"/>
          </p:cNvSpPr>
          <p:nvPr>
            <p:ph idx="1"/>
          </p:nvPr>
        </p:nvSpPr>
        <p:spPr/>
        <p:txBody>
          <a:bodyPr/>
          <a:lstStyle/>
          <a:p>
            <a:r>
              <a:rPr lang="en-US" dirty="0"/>
              <a:t>Attach a fuel-pressure gauge to the Schrader valve on the </a:t>
            </a:r>
            <a:r>
              <a:rPr lang="en-US" dirty="0" smtClean="0"/>
              <a:t>fuel rail.</a:t>
            </a:r>
          </a:p>
          <a:p>
            <a:r>
              <a:rPr lang="en-US" dirty="0"/>
              <a:t>Turn the ignition key on or start the engine to build up the </a:t>
            </a:r>
            <a:r>
              <a:rPr lang="en-US" dirty="0" smtClean="0"/>
              <a:t>fuel pump pressure </a:t>
            </a:r>
            <a:r>
              <a:rPr lang="en-US" dirty="0"/>
              <a:t>(to about 35 to 45 PSI</a:t>
            </a:r>
            <a:r>
              <a:rPr lang="en-US" dirty="0" smtClean="0"/>
              <a:t>).</a:t>
            </a:r>
          </a:p>
          <a:p>
            <a:r>
              <a:rPr lang="en-US" dirty="0"/>
              <a:t>Wait 20 minutes and observe the fuel pressure retained in </a:t>
            </a:r>
            <a:r>
              <a:rPr lang="en-US" dirty="0" smtClean="0"/>
              <a:t>the fuel rail.</a:t>
            </a:r>
          </a:p>
          <a:p>
            <a:endParaRPr lang="en-US" dirty="0"/>
          </a:p>
        </p:txBody>
      </p:sp>
    </p:spTree>
    <p:extLst>
      <p:ext uri="{BB962C8B-B14F-4D97-AF65-F5344CB8AC3E}">
        <p14:creationId xmlns:p14="http://schemas.microsoft.com/office/powerpoint/2010/main" val="3993580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83.6 Checking the fuel pressure using a fuel-pressure gauge connected to the Schrader </a:t>
            </a:r>
            <a:r>
              <a:rPr lang="en-US" sz="2400" dirty="0" smtClean="0">
                <a:latin typeface="+mj-lt"/>
              </a:rPr>
              <a:t>valve.</a:t>
            </a:r>
            <a:endParaRPr lang="en-US" dirty="0">
              <a:latin typeface="+mj-lt"/>
            </a:endParaRPr>
          </a:p>
        </p:txBody>
      </p:sp>
      <p:pic>
        <p:nvPicPr>
          <p:cNvPr id="3" name="Picture 2" descr="A photo shows a technician checking the fuel pressure using a fuel pressure gauge connected to a Schrader val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35518" y="1926217"/>
            <a:ext cx="5672965" cy="425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47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83.7 Shutoff valves must be used on vehicles equipped with plastic fuel lines to isolate the cause of a pressure drop in the fuel </a:t>
            </a:r>
            <a:r>
              <a:rPr lang="en-US" sz="2400" dirty="0" smtClean="0">
                <a:latin typeface="+mj-lt"/>
              </a:rPr>
              <a:t>system.</a:t>
            </a:r>
            <a:endParaRPr lang="en-US" dirty="0">
              <a:latin typeface="+mj-lt"/>
            </a:endParaRPr>
          </a:p>
        </p:txBody>
      </p:sp>
      <p:pic>
        <p:nvPicPr>
          <p:cNvPr id="3" name="Picture 2" descr="A photo shows a shutoff valve equipped to a plastic fuel line to reduce the pressure drop in the fuel syste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63602" y="2006926"/>
            <a:ext cx="5616797" cy="421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377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TESTING FOR AN INJECTOR PULSE</a:t>
            </a:r>
            <a:endParaRPr lang="en-US" dirty="0">
              <a:latin typeface="+mj-lt"/>
            </a:endParaRPr>
          </a:p>
        </p:txBody>
      </p:sp>
      <p:sp>
        <p:nvSpPr>
          <p:cNvPr id="3" name="Content Placeholder 2"/>
          <p:cNvSpPr>
            <a:spLocks noGrp="1"/>
          </p:cNvSpPr>
          <p:nvPr>
            <p:ph idx="1"/>
          </p:nvPr>
        </p:nvSpPr>
        <p:spPr/>
        <p:txBody>
          <a:bodyPr/>
          <a:lstStyle/>
          <a:p>
            <a:r>
              <a:rPr lang="en-US" dirty="0"/>
              <a:t>A </a:t>
            </a:r>
            <a:r>
              <a:rPr lang="en-US" dirty="0" err="1"/>
              <a:t>noid</a:t>
            </a:r>
            <a:r>
              <a:rPr lang="en-US" dirty="0"/>
              <a:t> light is designed to electrically replace the injector </a:t>
            </a:r>
            <a:r>
              <a:rPr lang="en-US" dirty="0" smtClean="0"/>
              <a:t>in the </a:t>
            </a:r>
            <a:r>
              <a:rPr lang="en-US" dirty="0"/>
              <a:t>circuit and to flash if the injector circuit is working correctly</a:t>
            </a:r>
            <a:r>
              <a:rPr lang="en-US" dirty="0" smtClean="0"/>
              <a:t>.</a:t>
            </a:r>
          </a:p>
          <a:p>
            <a:r>
              <a:rPr lang="en-US" dirty="0"/>
              <a:t>Possible </a:t>
            </a:r>
            <a:r>
              <a:rPr lang="en-US" dirty="0" err="1"/>
              <a:t>noid</a:t>
            </a:r>
            <a:r>
              <a:rPr lang="en-US" dirty="0"/>
              <a:t> light problems and causes include the following</a:t>
            </a:r>
            <a:r>
              <a:rPr lang="en-US" dirty="0" smtClean="0"/>
              <a:t>:</a:t>
            </a:r>
          </a:p>
          <a:p>
            <a:pPr lvl="1"/>
            <a:r>
              <a:rPr lang="en-US" dirty="0"/>
              <a:t>The light is off and does not flash</a:t>
            </a:r>
            <a:r>
              <a:rPr lang="en-US" dirty="0" smtClean="0"/>
              <a:t>.</a:t>
            </a:r>
          </a:p>
          <a:p>
            <a:pPr lvl="1"/>
            <a:r>
              <a:rPr lang="en-US" dirty="0"/>
              <a:t>The </a:t>
            </a:r>
            <a:r>
              <a:rPr lang="en-US" dirty="0" err="1"/>
              <a:t>noid</a:t>
            </a:r>
            <a:r>
              <a:rPr lang="en-US" dirty="0"/>
              <a:t> light flashes dimly</a:t>
            </a:r>
            <a:r>
              <a:rPr lang="en-US" dirty="0" smtClean="0"/>
              <a:t>.</a:t>
            </a:r>
          </a:p>
          <a:p>
            <a:pPr lvl="1"/>
            <a:r>
              <a:rPr lang="en-US" dirty="0"/>
              <a:t>The </a:t>
            </a:r>
            <a:r>
              <a:rPr lang="en-US" dirty="0" err="1"/>
              <a:t>noid</a:t>
            </a:r>
            <a:r>
              <a:rPr lang="en-US" dirty="0"/>
              <a:t> light is on and does not flash.</a:t>
            </a:r>
            <a:endParaRPr lang="en-US" dirty="0"/>
          </a:p>
        </p:txBody>
      </p:sp>
    </p:spTree>
    <p:extLst>
      <p:ext uri="{BB962C8B-B14F-4D97-AF65-F5344CB8AC3E}">
        <p14:creationId xmlns:p14="http://schemas.microsoft.com/office/powerpoint/2010/main" val="2257195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83.8 (a) </a:t>
            </a:r>
            <a:r>
              <a:rPr lang="en-US" sz="2400" dirty="0" err="1">
                <a:latin typeface="+mj-lt"/>
              </a:rPr>
              <a:t>Noid</a:t>
            </a:r>
            <a:r>
              <a:rPr lang="en-US" sz="2400" dirty="0">
                <a:latin typeface="+mj-lt"/>
              </a:rPr>
              <a:t> lights are usually purchased as an assortment so that one is available for any type or size of injector wiring </a:t>
            </a:r>
            <a:r>
              <a:rPr lang="en-US" sz="2400" dirty="0" smtClean="0">
                <a:latin typeface="+mj-lt"/>
              </a:rPr>
              <a:t>connector.</a:t>
            </a:r>
            <a:endParaRPr lang="en-US" dirty="0">
              <a:latin typeface="+mj-lt"/>
            </a:endParaRPr>
          </a:p>
        </p:txBody>
      </p:sp>
      <p:pic>
        <p:nvPicPr>
          <p:cNvPr id="3" name="Picture 2" descr="A photo shows an assortment of noid light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87971" y="1981200"/>
            <a:ext cx="5784656" cy="3882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267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83.8 (b) The connector is unplugged from the injector and a </a:t>
            </a:r>
            <a:r>
              <a:rPr lang="en-US" sz="2000" dirty="0" err="1">
                <a:latin typeface="+mj-lt"/>
              </a:rPr>
              <a:t>noid</a:t>
            </a:r>
            <a:r>
              <a:rPr lang="en-US" sz="2000" dirty="0">
                <a:latin typeface="+mj-lt"/>
              </a:rPr>
              <a:t> light is plugged into the injector connector. The </a:t>
            </a:r>
            <a:r>
              <a:rPr lang="en-US" sz="2000" dirty="0" err="1">
                <a:latin typeface="+mj-lt"/>
              </a:rPr>
              <a:t>noid</a:t>
            </a:r>
            <a:r>
              <a:rPr lang="en-US" sz="2000" dirty="0">
                <a:latin typeface="+mj-lt"/>
              </a:rPr>
              <a:t> light should flash when the engine is being cranked if the power circuit and the pulsing to ground by the computer are functioning </a:t>
            </a:r>
            <a:r>
              <a:rPr lang="en-US" sz="2000" dirty="0" smtClean="0">
                <a:latin typeface="+mj-lt"/>
              </a:rPr>
              <a:t>okay.</a:t>
            </a:r>
            <a:endParaRPr lang="en-US" dirty="0">
              <a:latin typeface="+mj-lt"/>
            </a:endParaRPr>
          </a:p>
        </p:txBody>
      </p:sp>
      <p:pic>
        <p:nvPicPr>
          <p:cNvPr id="3" name="Picture 2" descr="A photo shows a noid light connected to the injector connector.&#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00984" y="2250581"/>
            <a:ext cx="5342033" cy="3976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62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83.1</a:t>
            </a:r>
            <a:r>
              <a:rPr lang="en-US" dirty="0" smtClean="0"/>
              <a:t> </a:t>
            </a:r>
            <a:r>
              <a:rPr lang="en-US" dirty="0"/>
              <a:t>Describe how to test fuel injectors</a:t>
            </a:r>
            <a:r>
              <a:rPr lang="en-US" dirty="0" smtClean="0"/>
              <a:t>.</a:t>
            </a:r>
          </a:p>
          <a:p>
            <a:pPr marL="0" indent="0">
              <a:buNone/>
            </a:pPr>
            <a:r>
              <a:rPr lang="en-US" b="1" dirty="0" smtClean="0">
                <a:solidFill>
                  <a:srgbClr val="005A70"/>
                </a:solidFill>
              </a:rPr>
              <a:t>83.2 </a:t>
            </a:r>
            <a:r>
              <a:rPr lang="en-US" dirty="0"/>
              <a:t>Describe how to test for an injector pulse and check </a:t>
            </a:r>
            <a:r>
              <a:rPr lang="en-US" dirty="0" smtClean="0"/>
              <a:t>fuel-injector resistance.</a:t>
            </a:r>
          </a:p>
          <a:p>
            <a:pPr marL="0" indent="0">
              <a:buNone/>
            </a:pPr>
            <a:r>
              <a:rPr lang="en-US" b="1" dirty="0" smtClean="0">
                <a:solidFill>
                  <a:srgbClr val="005A70"/>
                </a:solidFill>
              </a:rPr>
              <a:t>83.3 </a:t>
            </a:r>
            <a:r>
              <a:rPr lang="en-US" dirty="0"/>
              <a:t>Describe tests for pressure-drop balance, injector voltage-drop, </a:t>
            </a:r>
            <a:r>
              <a:rPr lang="en-US" dirty="0" smtClean="0"/>
              <a:t>and scope-testing </a:t>
            </a:r>
            <a:r>
              <a:rPr lang="en-US" dirty="0"/>
              <a:t>fuel injectors.</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83.9 Use a DMM set to read DC volts to check the voltage drop of the positive circuit to the fuel injector. A reading of 0.5 volt or less is generally considered to be </a:t>
            </a:r>
            <a:r>
              <a:rPr lang="en-US" dirty="0" smtClean="0">
                <a:latin typeface="+mj-lt"/>
              </a:rPr>
              <a:t>acceptable.</a:t>
            </a:r>
            <a:endParaRPr lang="en-US" dirty="0">
              <a:latin typeface="+mj-lt"/>
            </a:endParaRPr>
          </a:p>
        </p:txBody>
      </p:sp>
      <p:pic>
        <p:nvPicPr>
          <p:cNvPr id="3" name="Picture 2" descr="A figure shows a fuel injector T-pin connected to a digital multimeter, set to read DC volts. Power is supplied through the battery. The probe is connected to hot side of the injector. The multimeter reads 0.2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59549" y="2597303"/>
            <a:ext cx="3024901"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239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707886"/>
          </a:xfrm>
          <a:prstGeom prst="rect">
            <a:avLst/>
          </a:prstGeom>
        </p:spPr>
        <p:txBody>
          <a:bodyPr wrap="square">
            <a:spAutoFit/>
          </a:bodyPr>
          <a:lstStyle/>
          <a:p>
            <a:r>
              <a:rPr lang="en-US" sz="4000" dirty="0" smtClean="0">
                <a:solidFill>
                  <a:srgbClr val="000000"/>
                </a:solidFill>
              </a:rPr>
              <a:t>What is the purpose of a </a:t>
            </a:r>
            <a:r>
              <a:rPr lang="en-US" sz="4000" dirty="0" err="1" smtClean="0">
                <a:solidFill>
                  <a:srgbClr val="000000"/>
                </a:solidFill>
              </a:rPr>
              <a:t>noid</a:t>
            </a:r>
            <a:r>
              <a:rPr lang="en-US" sz="4000" dirty="0" smtClean="0">
                <a:solidFill>
                  <a:srgbClr val="000000"/>
                </a:solidFill>
              </a:rPr>
              <a:t> light?</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To replace the injector in the circuit for the purpose of testing.</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CHECKING FUEL INJECTOR RESISTANCE</a:t>
            </a:r>
            <a:endParaRPr lang="en-US" dirty="0">
              <a:latin typeface="+mj-lt"/>
            </a:endParaRPr>
          </a:p>
        </p:txBody>
      </p:sp>
      <p:sp>
        <p:nvSpPr>
          <p:cNvPr id="3" name="Content Placeholder 2"/>
          <p:cNvSpPr>
            <a:spLocks noGrp="1"/>
          </p:cNvSpPr>
          <p:nvPr>
            <p:ph idx="1"/>
          </p:nvPr>
        </p:nvSpPr>
        <p:spPr/>
        <p:txBody>
          <a:bodyPr/>
          <a:lstStyle/>
          <a:p>
            <a:r>
              <a:rPr lang="en-US" dirty="0"/>
              <a:t>With an ohmmeter, measure the resistance across </a:t>
            </a:r>
            <a:r>
              <a:rPr lang="en-US" dirty="0" smtClean="0"/>
              <a:t>the injector terminals.</a:t>
            </a:r>
          </a:p>
          <a:p>
            <a:r>
              <a:rPr lang="en-US" dirty="0" smtClean="0"/>
              <a:t>Typical resistance values:</a:t>
            </a:r>
          </a:p>
          <a:p>
            <a:pPr lvl="1"/>
            <a:r>
              <a:rPr lang="en-US" dirty="0" smtClean="0"/>
              <a:t>Low-resistance injectors: 1.5-4.0 Ohms.</a:t>
            </a:r>
          </a:p>
          <a:p>
            <a:pPr lvl="1"/>
            <a:r>
              <a:rPr lang="en-US" dirty="0" smtClean="0"/>
              <a:t>Higher-resistance injectors: 12-16 Ohms.</a:t>
            </a:r>
            <a:endParaRPr lang="en-US" dirty="0"/>
          </a:p>
        </p:txBody>
      </p:sp>
    </p:spTree>
    <p:extLst>
      <p:ext uri="{BB962C8B-B14F-4D97-AF65-F5344CB8AC3E}">
        <p14:creationId xmlns:p14="http://schemas.microsoft.com/office/powerpoint/2010/main" val="2239860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83.10 Connections and settings necessary to measure fuel-injector </a:t>
            </a:r>
            <a:r>
              <a:rPr lang="en-US" sz="2400" dirty="0" smtClean="0">
                <a:latin typeface="+mj-lt"/>
              </a:rPr>
              <a:t>resistance.</a:t>
            </a:r>
            <a:endParaRPr lang="en-US" dirty="0">
              <a:latin typeface="+mj-lt"/>
            </a:endParaRPr>
          </a:p>
        </p:txBody>
      </p:sp>
      <p:pic>
        <p:nvPicPr>
          <p:cNvPr id="3" name="Picture 2" descr="A figure shows a digital multimeter used to check fuel injector resistance. The multimeter reads 15.2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06203" y="1874763"/>
            <a:ext cx="2931594" cy="4367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123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83.11 To measure fuel-injector resistance, a technician constructed a short wiring harness with a double banana plug that fits into the V and COM terminals of the meter and an injector connector at the other end. This setup makes checking resistance of fuel injectors quick and </a:t>
            </a:r>
            <a:r>
              <a:rPr lang="en-US" sz="1800" dirty="0" smtClean="0">
                <a:latin typeface="+mj-lt"/>
              </a:rPr>
              <a:t>easy.</a:t>
            </a:r>
            <a:endParaRPr lang="en-US" sz="1800" dirty="0">
              <a:latin typeface="+mj-lt"/>
            </a:endParaRPr>
          </a:p>
        </p:txBody>
      </p:sp>
      <p:pic>
        <p:nvPicPr>
          <p:cNvPr id="3" name="Picture 2" descr="A photo shows a multimeter connected directly to the fuel injector with a double banana plug. The multimeter reads 15.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86464" y="2590800"/>
            <a:ext cx="4371071" cy="3011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TECH TIP</a:t>
            </a:r>
            <a:endParaRPr lang="en-US" sz="3400" dirty="0">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083" y="1752600"/>
            <a:ext cx="5876925"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5644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83.12 The fuel injectors at the end of the fuel rail or located at bends ion the fuel rail tend to become clogged. This is because the fuel tends to slow down at these points and any dirt or varnish in the fuel tends to fall and partially clog the injector filter </a:t>
            </a:r>
            <a:r>
              <a:rPr lang="en-US" sz="2000" dirty="0" smtClean="0">
                <a:latin typeface="+mj-lt"/>
              </a:rPr>
              <a:t>basket.</a:t>
            </a:r>
            <a:endParaRPr lang="en-US" sz="2000" dirty="0">
              <a:latin typeface="+mj-lt"/>
            </a:endParaRPr>
          </a:p>
        </p:txBody>
      </p:sp>
      <p:pic>
        <p:nvPicPr>
          <p:cNvPr id="3" name="Picture 2" descr="A photo shows a set of the fuel injectors connected to a fuel rail. The fuel injectors are located near bends"/>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159887" y="2438400"/>
            <a:ext cx="4813664" cy="3323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723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TECH TIP</a:t>
            </a:r>
            <a:endParaRPr lang="en-US" sz="3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257" y="1828800"/>
            <a:ext cx="5981700"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2554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83.13 If an injector has the specified resistance, this does not mean that it is okay. This injector had the specified resistance yet it did not deliver the correct amount of fuel because it was </a:t>
            </a:r>
            <a:r>
              <a:rPr lang="en-US" sz="2000" dirty="0" smtClean="0">
                <a:latin typeface="+mj-lt"/>
              </a:rPr>
              <a:t>clogged.</a:t>
            </a:r>
            <a:endParaRPr lang="en-US" sz="2000" dirty="0">
              <a:latin typeface="+mj-lt"/>
            </a:endParaRPr>
          </a:p>
        </p:txBody>
      </p:sp>
      <p:pic>
        <p:nvPicPr>
          <p:cNvPr id="3" name="Picture 2" descr="A photo shows a clogged fuel injector.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133358" y="2133600"/>
            <a:ext cx="4877284" cy="3657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440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83.4</a:t>
            </a:r>
            <a:r>
              <a:rPr lang="en-US" dirty="0" smtClean="0"/>
              <a:t> </a:t>
            </a:r>
            <a:r>
              <a:rPr lang="en-US" dirty="0"/>
              <a:t>Explain how to diagnose idle air speed control problems and </a:t>
            </a:r>
            <a:r>
              <a:rPr lang="en-US" dirty="0" smtClean="0"/>
              <a:t>fuel system </a:t>
            </a:r>
            <a:r>
              <a:rPr lang="en-US" dirty="0"/>
              <a:t>problems</a:t>
            </a:r>
            <a:r>
              <a:rPr lang="en-US" dirty="0" smtClean="0"/>
              <a:t>.</a:t>
            </a:r>
          </a:p>
          <a:p>
            <a:pPr marL="0" indent="0">
              <a:buNone/>
            </a:pPr>
            <a:r>
              <a:rPr lang="en-US" b="1" dirty="0" smtClean="0">
                <a:solidFill>
                  <a:srgbClr val="005A70"/>
                </a:solidFill>
              </a:rPr>
              <a:t>83.5</a:t>
            </a:r>
            <a:r>
              <a:rPr lang="en-US" dirty="0" smtClean="0"/>
              <a:t> </a:t>
            </a:r>
            <a:r>
              <a:rPr lang="en-US" dirty="0"/>
              <a:t>This chapter will help prepare for Engine Repair (A8) ASE </a:t>
            </a:r>
            <a:r>
              <a:rPr lang="en-US" dirty="0" smtClean="0"/>
              <a:t>certification test </a:t>
            </a:r>
            <a:r>
              <a:rPr lang="en-US" dirty="0"/>
              <a:t>content area “C” (Fuel, Air Induction, and </a:t>
            </a:r>
            <a:r>
              <a:rPr lang="en-US" dirty="0" smtClean="0"/>
              <a:t>Exhaust Systems </a:t>
            </a:r>
            <a:r>
              <a:rPr lang="en-US" dirty="0"/>
              <a:t>Diagnosis and Repair).</a:t>
            </a: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PRESSURE DROP BALANCE TEST</a:t>
            </a:r>
            <a:endParaRPr lang="en-US" dirty="0">
              <a:latin typeface="+mj-lt"/>
            </a:endParaRPr>
          </a:p>
        </p:txBody>
      </p:sp>
      <p:sp>
        <p:nvSpPr>
          <p:cNvPr id="3" name="Content Placeholder 2"/>
          <p:cNvSpPr>
            <a:spLocks noGrp="1"/>
          </p:cNvSpPr>
          <p:nvPr>
            <p:ph idx="1"/>
          </p:nvPr>
        </p:nvSpPr>
        <p:spPr/>
        <p:txBody>
          <a:bodyPr/>
          <a:lstStyle/>
          <a:p>
            <a:r>
              <a:rPr lang="en-US" dirty="0"/>
              <a:t>The purpose of running this injector balance test is to </a:t>
            </a:r>
            <a:r>
              <a:rPr lang="en-US" dirty="0" smtClean="0"/>
              <a:t>determine which </a:t>
            </a:r>
            <a:r>
              <a:rPr lang="en-US" dirty="0"/>
              <a:t>injector is restricted, inoperative, or delivering fuel </a:t>
            </a:r>
            <a:r>
              <a:rPr lang="en-US" dirty="0" smtClean="0"/>
              <a:t>differently.</a:t>
            </a:r>
          </a:p>
          <a:p>
            <a:r>
              <a:rPr lang="en-US" dirty="0" smtClean="0"/>
              <a:t>The </a:t>
            </a:r>
            <a:r>
              <a:rPr lang="en-US" dirty="0"/>
              <a:t>pressure balance test involves using an electrical </a:t>
            </a:r>
            <a:r>
              <a:rPr lang="en-US" dirty="0" smtClean="0"/>
              <a:t>timing device to </a:t>
            </a:r>
            <a:r>
              <a:rPr lang="en-US" dirty="0"/>
              <a:t>pulse the fuel injectors on for a given amount of </a:t>
            </a:r>
            <a:r>
              <a:rPr lang="en-US" dirty="0" smtClean="0"/>
              <a:t>time, usually </a:t>
            </a:r>
            <a:r>
              <a:rPr lang="en-US" dirty="0"/>
              <a:t>500 milliseconds or 0.5 seconds, and observing the </a:t>
            </a:r>
            <a:r>
              <a:rPr lang="en-US" dirty="0" smtClean="0"/>
              <a:t>drop in pressure that </a:t>
            </a:r>
            <a:r>
              <a:rPr lang="en-US" dirty="0"/>
              <a:t>accompanies the pulse</a:t>
            </a:r>
            <a:r>
              <a:rPr lang="en-US" dirty="0" smtClean="0"/>
              <a:t>.</a:t>
            </a:r>
          </a:p>
          <a:p>
            <a:endParaRPr lang="en-US" dirty="0"/>
          </a:p>
        </p:txBody>
      </p:sp>
    </p:spTree>
    <p:extLst>
      <p:ext uri="{BB962C8B-B14F-4D97-AF65-F5344CB8AC3E}">
        <p14:creationId xmlns:p14="http://schemas.microsoft.com/office/powerpoint/2010/main" val="3780843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83.14 Connect a fuel-pressure gauge to the fuel rail at the Schrader </a:t>
            </a:r>
            <a:r>
              <a:rPr lang="en-US" sz="2400" dirty="0" smtClean="0">
                <a:latin typeface="+mj-lt"/>
              </a:rPr>
              <a:t>valve.</a:t>
            </a:r>
            <a:endParaRPr lang="en-US" dirty="0">
              <a:latin typeface="+mj-lt"/>
            </a:endParaRPr>
          </a:p>
        </p:txBody>
      </p:sp>
      <p:pic>
        <p:nvPicPr>
          <p:cNvPr id="3" name="Picture 2" descr="A photo shows a fuel pressure gauge connected to the fuel rail in order to check the pressure from the injectors.&#10;&#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98706" y="1869733"/>
            <a:ext cx="5746589" cy="430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969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INJECTOR VOLTAGE DROP TESTS</a:t>
            </a:r>
            <a:endParaRPr lang="en-US" dirty="0">
              <a:latin typeface="+mj-lt"/>
            </a:endParaRPr>
          </a:p>
        </p:txBody>
      </p:sp>
      <p:sp>
        <p:nvSpPr>
          <p:cNvPr id="3" name="Content Placeholder 2"/>
          <p:cNvSpPr>
            <a:spLocks noGrp="1"/>
          </p:cNvSpPr>
          <p:nvPr>
            <p:ph idx="1"/>
          </p:nvPr>
        </p:nvSpPr>
        <p:spPr/>
        <p:txBody>
          <a:bodyPr/>
          <a:lstStyle/>
          <a:p>
            <a:r>
              <a:rPr lang="en-US" dirty="0" smtClean="0"/>
              <a:t>Another  </a:t>
            </a:r>
            <a:r>
              <a:rPr lang="en-US" dirty="0"/>
              <a:t>test of injectors involves pulsing the injector and </a:t>
            </a:r>
            <a:r>
              <a:rPr lang="en-US" dirty="0" smtClean="0"/>
              <a:t>measuring the </a:t>
            </a:r>
            <a:r>
              <a:rPr lang="en-US" dirty="0"/>
              <a:t>voltage drop across the windings as </a:t>
            </a:r>
            <a:r>
              <a:rPr lang="en-US" dirty="0" smtClean="0"/>
              <a:t>current is </a:t>
            </a:r>
            <a:r>
              <a:rPr lang="en-US" dirty="0"/>
              <a:t>flowing</a:t>
            </a:r>
            <a:r>
              <a:rPr lang="en-US" dirty="0" smtClean="0"/>
              <a:t>.</a:t>
            </a:r>
          </a:p>
          <a:p>
            <a:r>
              <a:rPr lang="en-US" dirty="0"/>
              <a:t>The voltage drop across each injector should be </a:t>
            </a:r>
            <a:r>
              <a:rPr lang="en-US" dirty="0" smtClean="0"/>
              <a:t>within 0.1 </a:t>
            </a:r>
            <a:r>
              <a:rPr lang="en-US" dirty="0"/>
              <a:t>volt of each other.</a:t>
            </a:r>
            <a:endParaRPr lang="en-US" dirty="0"/>
          </a:p>
        </p:txBody>
      </p:sp>
    </p:spTree>
    <p:extLst>
      <p:ext uri="{BB962C8B-B14F-4D97-AF65-F5344CB8AC3E}">
        <p14:creationId xmlns:p14="http://schemas.microsoft.com/office/powerpoint/2010/main" val="3387646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83.15 An injector tester being used to check the voltage drop through the injector while the tester is sending current through the injectors. This test is used to check the coil inside the injector. </a:t>
            </a:r>
          </a:p>
        </p:txBody>
      </p:sp>
      <p:pic>
        <p:nvPicPr>
          <p:cNvPr id="3" name="Picture 2" descr="A photo shows a fuel injector test rig connected to a digital multimeter to check the voltage drop through the injectors. The multimeter reads 0.289."/>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120996" y="2057400"/>
            <a:ext cx="4902008" cy="36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234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SCOPE TESTING FUEL INJECTORS</a:t>
            </a:r>
            <a:endParaRPr lang="en-US" dirty="0">
              <a:latin typeface="+mj-lt"/>
            </a:endParaRPr>
          </a:p>
        </p:txBody>
      </p:sp>
      <p:sp>
        <p:nvSpPr>
          <p:cNvPr id="3" name="Content Placeholder 2"/>
          <p:cNvSpPr>
            <a:spLocks noGrp="1"/>
          </p:cNvSpPr>
          <p:nvPr>
            <p:ph idx="1"/>
          </p:nvPr>
        </p:nvSpPr>
        <p:spPr/>
        <p:txBody>
          <a:bodyPr/>
          <a:lstStyle/>
          <a:p>
            <a:r>
              <a:rPr lang="en-US" dirty="0"/>
              <a:t>There are three types of injector drive circuits </a:t>
            </a:r>
            <a:r>
              <a:rPr lang="en-US" dirty="0" smtClean="0"/>
              <a:t>and each </a:t>
            </a:r>
            <a:r>
              <a:rPr lang="en-US" dirty="0"/>
              <a:t>type of circuit has its own characteristic pattern</a:t>
            </a:r>
            <a:r>
              <a:rPr lang="en-US" dirty="0" smtClean="0"/>
              <a:t>.</a:t>
            </a:r>
          </a:p>
          <a:p>
            <a:pPr lvl="1"/>
            <a:r>
              <a:rPr lang="en-US" dirty="0" smtClean="0"/>
              <a:t>Saturated Switch Type.</a:t>
            </a:r>
          </a:p>
          <a:p>
            <a:pPr lvl="1"/>
            <a:r>
              <a:rPr lang="en-US" dirty="0" smtClean="0"/>
              <a:t>Peak and Hold Type.</a:t>
            </a:r>
          </a:p>
          <a:p>
            <a:pPr lvl="1"/>
            <a:r>
              <a:rPr lang="en-US" dirty="0" smtClean="0"/>
              <a:t>Pulse-Width Modulated Type.</a:t>
            </a:r>
            <a:endParaRPr lang="en-US" dirty="0"/>
          </a:p>
        </p:txBody>
      </p:sp>
    </p:spTree>
    <p:extLst>
      <p:ext uri="{BB962C8B-B14F-4D97-AF65-F5344CB8AC3E}">
        <p14:creationId xmlns:p14="http://schemas.microsoft.com/office/powerpoint/2010/main" val="1321861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83.16 A digital storage oscilloscope can be easily connected to an injector by carefully back-probing the electrical </a:t>
            </a:r>
            <a:r>
              <a:rPr lang="en-US" sz="2400" dirty="0" smtClean="0">
                <a:latin typeface="+mj-lt"/>
              </a:rPr>
              <a:t>connector.</a:t>
            </a:r>
            <a:endParaRPr lang="en-US" dirty="0">
              <a:latin typeface="+mj-lt"/>
            </a:endParaRPr>
          </a:p>
        </p:txBody>
      </p:sp>
      <p:pic>
        <p:nvPicPr>
          <p:cNvPr id="3" name="Picture 2" descr="A figure shows a digital storage oscilloscope back-probed to a fuel injec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90156" y="2286000"/>
            <a:ext cx="2763688"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060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83.17 The injector on-time is called the pulse </a:t>
            </a:r>
            <a:r>
              <a:rPr lang="en-US" sz="2400" dirty="0" smtClean="0">
                <a:latin typeface="+mj-lt"/>
              </a:rPr>
              <a:t>width.</a:t>
            </a:r>
            <a:endParaRPr lang="en-US" dirty="0">
              <a:latin typeface="+mj-lt"/>
            </a:endParaRPr>
          </a:p>
        </p:txBody>
      </p:sp>
      <p:pic>
        <p:nvPicPr>
          <p:cNvPr id="3" name="Picture 2" descr="The figure shows the following:&#10;• The waveform lies close to the horizontal line when source voltage is applied to the injector.&#10;• As the driver transistor turns on, pulling the injector pintle away from its seat, fuel flow begins and the waveform falls sharply.&#10;• The waveform rises sharply due to peak voltage caused by the collapse of injector coil and falls sharply as current is reduced enough to keep hold-in winding activated.&#10;• The waveform lies close to the horizontal line and rises and falls sharply again. The distance between the second rise and driver transistor turning on is labeled injector on-tim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55371" y="1595912"/>
            <a:ext cx="4833258" cy="4692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311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83.18 A typical peak-and-hold fuel-injector waveform. Most fuel injectors that measure less than 6 ohms usually display a similar </a:t>
            </a:r>
            <a:r>
              <a:rPr lang="en-US" sz="2400" dirty="0" smtClean="0">
                <a:latin typeface="+mj-lt"/>
              </a:rPr>
              <a:t>waveform.</a:t>
            </a:r>
            <a:endParaRPr lang="en-US" dirty="0">
              <a:latin typeface="+mj-lt"/>
            </a:endParaRPr>
          </a:p>
        </p:txBody>
      </p:sp>
      <p:pic>
        <p:nvPicPr>
          <p:cNvPr id="3" name="Picture 2" descr="The figure shows the following:&#10;• The waveform lies close to the horizontal line when source voltage is applied to the injector.&#10;• As the driver transistor turns on, pulling the injector pintle away from its seat, fuel flow begins and the waveform falls sharply.&#10;• The waveform lies close to the horizontal line and rises sharply due to peak voltage caused by the collapse of injector coil and falls sharply.&#10;• The distance between the peak and driver transistor turning on is labeled injector on-tim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98170" y="2112214"/>
            <a:ext cx="3947659" cy="4184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142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447800"/>
            <a:ext cx="5334000" cy="4983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83.19 A set of </a:t>
            </a:r>
            <a:r>
              <a:rPr lang="en-US" sz="2400" dirty="0" smtClean="0">
                <a:latin typeface="+mj-lt"/>
              </a:rPr>
              <a:t>reconditioned </a:t>
            </a:r>
            <a:r>
              <a:rPr lang="en-US" sz="2400" dirty="0">
                <a:latin typeface="+mj-lt"/>
              </a:rPr>
              <a:t>injectors. </a:t>
            </a:r>
            <a:endParaRPr lang="en-US" dirty="0">
              <a:latin typeface="+mj-lt"/>
            </a:endParaRPr>
          </a:p>
        </p:txBody>
      </p:sp>
      <p:pic>
        <p:nvPicPr>
          <p:cNvPr id="3" name="Picture 2" descr="A photo shows a set of six reconditioned injectors."/>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347058" y="1946753"/>
            <a:ext cx="6449885" cy="4197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882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PORT FUEL INJECTION PRESSURE REGULATOR DIAGNOSIS</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a:t>Connect a fuel-pressure gauge to monitor the fuel pressure</a:t>
            </a:r>
            <a:r>
              <a:rPr lang="en-US" dirty="0" smtClean="0"/>
              <a:t>.</a:t>
            </a:r>
          </a:p>
          <a:p>
            <a:r>
              <a:rPr lang="en-US" dirty="0"/>
              <a:t>Locate the fuel-pressure regulator and disconnect the </a:t>
            </a:r>
            <a:r>
              <a:rPr lang="en-US" dirty="0" smtClean="0"/>
              <a:t>vacuum hose </a:t>
            </a:r>
            <a:r>
              <a:rPr lang="en-US" dirty="0"/>
              <a:t>from the regulator</a:t>
            </a:r>
            <a:r>
              <a:rPr lang="en-US" dirty="0" smtClean="0"/>
              <a:t>.</a:t>
            </a:r>
          </a:p>
          <a:p>
            <a:r>
              <a:rPr lang="en-US" dirty="0"/>
              <a:t>With the engine running at idle speed, reconnect the </a:t>
            </a:r>
            <a:r>
              <a:rPr lang="en-US" dirty="0" smtClean="0"/>
              <a:t>vacuum hose </a:t>
            </a:r>
            <a:r>
              <a:rPr lang="en-US" dirty="0"/>
              <a:t>to the fuel-pressure regulator while watching the </a:t>
            </a:r>
            <a:r>
              <a:rPr lang="en-US" dirty="0" smtClean="0"/>
              <a:t>fuel pressure gauge.</a:t>
            </a:r>
          </a:p>
          <a:p>
            <a:r>
              <a:rPr lang="en-US" dirty="0"/>
              <a:t>Using a hand-operated vacuum pump, apply </a:t>
            </a:r>
            <a:r>
              <a:rPr lang="en-US" dirty="0" smtClean="0"/>
              <a:t>vacuum (20 </a:t>
            </a:r>
            <a:r>
              <a:rPr lang="en-US" dirty="0"/>
              <a:t>inches Hg) to the regulator.</a:t>
            </a:r>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707886"/>
          </a:xfrm>
          <a:prstGeom prst="rect">
            <a:avLst/>
          </a:prstGeom>
        </p:spPr>
        <p:txBody>
          <a:bodyPr wrap="square">
            <a:spAutoFit/>
          </a:bodyPr>
          <a:lstStyle/>
          <a:p>
            <a:r>
              <a:rPr lang="en-US" sz="4000" dirty="0" smtClean="0">
                <a:solidFill>
                  <a:srgbClr val="000000"/>
                </a:solidFill>
              </a:rPr>
              <a:t>How can an injector be tested?</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With a </a:t>
            </a:r>
            <a:r>
              <a:rPr lang="en-US" sz="4000" dirty="0" err="1" smtClean="0">
                <a:solidFill>
                  <a:srgbClr val="000000"/>
                </a:solidFill>
              </a:rPr>
              <a:t>multimeter</a:t>
            </a:r>
            <a:r>
              <a:rPr lang="en-US" sz="4000" dirty="0" smtClean="0">
                <a:solidFill>
                  <a:srgbClr val="000000"/>
                </a:solidFill>
              </a:rPr>
              <a:t>, a scan tool, pressure gauge, or an oscilloscope.</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IDLE AIR SPEED CONTROL DIAGNOSIS</a:t>
            </a:r>
            <a:endParaRPr lang="en-US" dirty="0">
              <a:latin typeface="+mj-lt"/>
            </a:endParaRPr>
          </a:p>
        </p:txBody>
      </p:sp>
      <p:sp>
        <p:nvSpPr>
          <p:cNvPr id="3" name="Content Placeholder 2"/>
          <p:cNvSpPr>
            <a:spLocks noGrp="1"/>
          </p:cNvSpPr>
          <p:nvPr>
            <p:ph idx="1"/>
          </p:nvPr>
        </p:nvSpPr>
        <p:spPr/>
        <p:txBody>
          <a:bodyPr/>
          <a:lstStyle/>
          <a:p>
            <a:r>
              <a:rPr lang="en-US" dirty="0" smtClean="0"/>
              <a:t>An </a:t>
            </a:r>
            <a:r>
              <a:rPr lang="en-US" dirty="0"/>
              <a:t>electronic </a:t>
            </a:r>
            <a:r>
              <a:rPr lang="en-US" dirty="0" smtClean="0"/>
              <a:t>stepper motor </a:t>
            </a:r>
            <a:r>
              <a:rPr lang="en-US" dirty="0"/>
              <a:t>or pulse-width modulated solenoid is used to maintain </a:t>
            </a:r>
            <a:r>
              <a:rPr lang="en-US" dirty="0" smtClean="0"/>
              <a:t>the correct </a:t>
            </a:r>
            <a:r>
              <a:rPr lang="en-US" dirty="0"/>
              <a:t>idle speed</a:t>
            </a:r>
            <a:r>
              <a:rPr lang="en-US" dirty="0" smtClean="0"/>
              <a:t>.</a:t>
            </a:r>
          </a:p>
          <a:p>
            <a:pPr lvl="1"/>
            <a:r>
              <a:rPr lang="en-US" dirty="0"/>
              <a:t>When the engine stops, most IAC units retract outward to </a:t>
            </a:r>
            <a:r>
              <a:rPr lang="en-US" dirty="0" smtClean="0"/>
              <a:t>get ready </a:t>
            </a:r>
            <a:r>
              <a:rPr lang="en-US" dirty="0"/>
              <a:t>for the next engine start</a:t>
            </a:r>
            <a:r>
              <a:rPr lang="en-US" dirty="0" smtClean="0"/>
              <a:t>.</a:t>
            </a:r>
          </a:p>
          <a:p>
            <a:pPr lvl="1"/>
            <a:r>
              <a:rPr lang="en-US" dirty="0" smtClean="0"/>
              <a:t>As </a:t>
            </a:r>
            <a:r>
              <a:rPr lang="en-US" dirty="0"/>
              <a:t>the engine gets warmer, the computer reduces </a:t>
            </a:r>
            <a:r>
              <a:rPr lang="en-US" dirty="0" smtClean="0"/>
              <a:t>engine idle </a:t>
            </a:r>
            <a:r>
              <a:rPr lang="en-US" dirty="0"/>
              <a:t>speed gradually by reducing the number of counts or </a:t>
            </a:r>
            <a:r>
              <a:rPr lang="en-US" dirty="0" smtClean="0"/>
              <a:t>steps commanded </a:t>
            </a:r>
            <a:r>
              <a:rPr lang="en-US" dirty="0"/>
              <a:t>by the IAC</a:t>
            </a:r>
            <a:r>
              <a:rPr lang="en-US" dirty="0" smtClean="0"/>
              <a:t>.</a:t>
            </a:r>
          </a:p>
          <a:p>
            <a:pPr lvl="1"/>
            <a:r>
              <a:rPr lang="en-US" dirty="0"/>
              <a:t>If the engine speed does not </a:t>
            </a:r>
            <a:r>
              <a:rPr lang="en-US" dirty="0" smtClean="0"/>
              <a:t>flare at start, </a:t>
            </a:r>
            <a:r>
              <a:rPr lang="en-US" dirty="0"/>
              <a:t>then the IAC may not </a:t>
            </a:r>
            <a:r>
              <a:rPr lang="en-US" dirty="0" smtClean="0"/>
              <a:t>be working </a:t>
            </a:r>
            <a:r>
              <a:rPr lang="en-US" dirty="0"/>
              <a:t>(it may be stuck in one position).</a:t>
            </a:r>
            <a:endParaRPr lang="en-US" dirty="0" smtClean="0"/>
          </a:p>
          <a:p>
            <a:endParaRPr lang="en-US" dirty="0"/>
          </a:p>
        </p:txBody>
      </p:sp>
    </p:spTree>
    <p:extLst>
      <p:ext uri="{BB962C8B-B14F-4D97-AF65-F5344CB8AC3E}">
        <p14:creationId xmlns:p14="http://schemas.microsoft.com/office/powerpoint/2010/main" val="3901179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83.20 An IAC controls idle speed by controlling the amount of air that passes around the throttle plate. More airflow results in a higher idle </a:t>
            </a:r>
            <a:r>
              <a:rPr lang="en-US" sz="2400" dirty="0" smtClean="0">
                <a:latin typeface="+mj-lt"/>
              </a:rPr>
              <a:t>speed.</a:t>
            </a:r>
            <a:endParaRPr lang="en-US" dirty="0">
              <a:latin typeface="+mj-lt"/>
            </a:endParaRPr>
          </a:p>
        </p:txBody>
      </p:sp>
      <p:pic>
        <p:nvPicPr>
          <p:cNvPr id="3" name="Picture 2" descr="The figure shows normal idle and fully extended positions as follows:&#10;• During normal idle position, the air bypass passage is open and air flow bypasses the throttle valve.&#10;• During fully extended position, the air bypass passage is closed.&#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635895" y="2204353"/>
            <a:ext cx="1831150" cy="404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645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83.21 A typical IAC</a:t>
            </a:r>
            <a:endParaRPr lang="en-US" dirty="0">
              <a:latin typeface="+mj-lt"/>
            </a:endParaRPr>
          </a:p>
        </p:txBody>
      </p:sp>
      <p:pic>
        <p:nvPicPr>
          <p:cNvPr id="3" name="Picture 2" descr="A photo shows a typical idle air control motor with a spring-loaded valv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29267" y="2342591"/>
            <a:ext cx="6885467" cy="3299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517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83.22 Some IAC units are purchased with the housing, as shown. Carbon buildup in these passages can cause a rough or unstable idling or </a:t>
            </a:r>
            <a:r>
              <a:rPr lang="en-US" sz="2400" dirty="0" smtClean="0">
                <a:latin typeface="+mj-lt"/>
              </a:rPr>
              <a:t>stalling.</a:t>
            </a:r>
            <a:endParaRPr lang="en-US" dirty="0">
              <a:latin typeface="+mj-lt"/>
            </a:endParaRPr>
          </a:p>
        </p:txBody>
      </p:sp>
      <p:pic>
        <p:nvPicPr>
          <p:cNvPr id="3" name="Picture 2" descr="A photo shows the housing of an idle air control motor.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365885" y="2335344"/>
            <a:ext cx="6412230" cy="370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907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CASE STUDY</a:t>
            </a:r>
            <a:endParaRPr lang="en-US" sz="3400" dirty="0">
              <a:latin typeface="+mj-l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489693"/>
            <a:ext cx="5510213" cy="4844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3791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83.23 When the cover is removed from the top of the engine, a mouse or some other animal nest is visible. The animal had already eaten through a couple of injector wires. </a:t>
            </a:r>
          </a:p>
        </p:txBody>
      </p:sp>
      <p:pic>
        <p:nvPicPr>
          <p:cNvPr id="3" name="Picture 2" descr="A photo shows an animal nest under the engine cover.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54090" y="2277067"/>
            <a:ext cx="5635821" cy="388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459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FUEL INJECTION SERVICE</a:t>
            </a:r>
            <a:endParaRPr lang="en-US" dirty="0">
              <a:latin typeface="+mj-lt"/>
            </a:endParaRPr>
          </a:p>
        </p:txBody>
      </p:sp>
      <p:sp>
        <p:nvSpPr>
          <p:cNvPr id="3" name="Content Placeholder 2"/>
          <p:cNvSpPr>
            <a:spLocks noGrp="1"/>
          </p:cNvSpPr>
          <p:nvPr>
            <p:ph idx="1"/>
          </p:nvPr>
        </p:nvSpPr>
        <p:spPr/>
        <p:txBody>
          <a:bodyPr/>
          <a:lstStyle/>
          <a:p>
            <a:r>
              <a:rPr lang="en-US" sz="2400" dirty="0"/>
              <a:t>Check fuel-pump operating pressure and volume</a:t>
            </a:r>
            <a:r>
              <a:rPr lang="en-US" sz="2400" dirty="0" smtClean="0"/>
              <a:t>.</a:t>
            </a:r>
          </a:p>
          <a:p>
            <a:r>
              <a:rPr lang="en-US" sz="2400" dirty="0"/>
              <a:t>Test the fuel-pressure regulator for operation and leakage</a:t>
            </a:r>
            <a:r>
              <a:rPr lang="en-US" sz="2400" dirty="0" smtClean="0"/>
              <a:t>.</a:t>
            </a:r>
          </a:p>
          <a:p>
            <a:r>
              <a:rPr lang="en-US" sz="2400" dirty="0"/>
              <a:t>Flush the entire fuel rail and upper fuel-injector </a:t>
            </a:r>
            <a:r>
              <a:rPr lang="en-US" sz="2400" dirty="0" smtClean="0"/>
              <a:t>screens, including </a:t>
            </a:r>
            <a:r>
              <a:rPr lang="en-US" sz="2400" dirty="0"/>
              <a:t>the fuel-pressure regulator</a:t>
            </a:r>
            <a:r>
              <a:rPr lang="en-US" sz="2400" dirty="0" smtClean="0"/>
              <a:t>.</a:t>
            </a:r>
          </a:p>
          <a:p>
            <a:r>
              <a:rPr lang="en-US" sz="2400" dirty="0" err="1"/>
              <a:t>Decarbon</a:t>
            </a:r>
            <a:r>
              <a:rPr lang="en-US" sz="2400" dirty="0"/>
              <a:t> the engine assembly</a:t>
            </a:r>
            <a:r>
              <a:rPr lang="en-US" sz="2400" dirty="0" smtClean="0"/>
              <a:t>.</a:t>
            </a:r>
          </a:p>
          <a:p>
            <a:r>
              <a:rPr lang="en-US" sz="2400" dirty="0"/>
              <a:t>Clean the throttle plate and idle air control passages</a:t>
            </a:r>
            <a:r>
              <a:rPr lang="en-US" sz="2400" dirty="0" smtClean="0"/>
              <a:t>.</a:t>
            </a:r>
          </a:p>
          <a:p>
            <a:r>
              <a:rPr lang="en-US" sz="2400" dirty="0"/>
              <a:t>Relearn the onboard computer.</a:t>
            </a:r>
            <a:endParaRPr lang="en-US" sz="2400" dirty="0"/>
          </a:p>
        </p:txBody>
      </p:sp>
    </p:spTree>
    <p:extLst>
      <p:ext uri="{BB962C8B-B14F-4D97-AF65-F5344CB8AC3E}">
        <p14:creationId xmlns:p14="http://schemas.microsoft.com/office/powerpoint/2010/main" val="2239819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83.24 Checking fuel-pump volume using a hose from the outlet of the fuel-pressure regulator into a calibrated </a:t>
            </a:r>
            <a:r>
              <a:rPr lang="en-US" sz="2400" dirty="0" smtClean="0">
                <a:latin typeface="+mj-lt"/>
              </a:rPr>
              <a:t>container.</a:t>
            </a:r>
            <a:endParaRPr lang="en-US" dirty="0">
              <a:latin typeface="+mj-lt"/>
            </a:endParaRPr>
          </a:p>
        </p:txBody>
      </p:sp>
      <p:pic>
        <p:nvPicPr>
          <p:cNvPr id="3" name="Picture 2" descr="A figure shows a fuel pump volume test equipment. Fuel from the tank passes through a fuel gauge, fuel rail, and a fuel-pressure regulator into a calibrated container to test the volume of fue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68530" y="1981200"/>
            <a:ext cx="3037116" cy="384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538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830" y="304800"/>
            <a:ext cx="8229600" cy="1097280"/>
          </a:xfrm>
        </p:spPr>
        <p:txBody>
          <a:bodyPr/>
          <a:lstStyle/>
          <a:p>
            <a:r>
              <a:rPr lang="en-US" sz="1800" dirty="0">
                <a:latin typeface="+mj-lt"/>
              </a:rPr>
              <a:t>Figure 83.1 If the vacuum hose is removed from the fuel-pressure regulator when the engine is running, the fuel pressure should increase. If it does not increase, then the fuel pump is not capable of supplying adequate pressure or the fuel-pressure regulator is defective. If gasoline is visible in the vacuum hose, the regulator is leaking and should be </a:t>
            </a:r>
            <a:r>
              <a:rPr lang="en-US" sz="1800" dirty="0" smtClean="0">
                <a:latin typeface="+mj-lt"/>
              </a:rPr>
              <a:t>replaced.</a:t>
            </a:r>
            <a:endParaRPr lang="en-US" sz="1800" dirty="0">
              <a:latin typeface="+mj-lt"/>
            </a:endParaRPr>
          </a:p>
        </p:txBody>
      </p:sp>
      <p:pic>
        <p:nvPicPr>
          <p:cNvPr id="5" name="Picture 2" descr="A figure shows a technician removing vacuum hose from the fuel- pressure regula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95600" y="1676400"/>
            <a:ext cx="3334060" cy="4502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83.25 Testing fuel-pump volume using a fuel-pressure gauge with a bleed hose inserted into a suitable container. The engine is running during this </a:t>
            </a:r>
            <a:r>
              <a:rPr lang="en-US" dirty="0" smtClean="0">
                <a:latin typeface="+mj-lt"/>
              </a:rPr>
              <a:t>test.</a:t>
            </a:r>
            <a:endParaRPr lang="en-US" dirty="0">
              <a:latin typeface="+mj-lt"/>
            </a:endParaRPr>
          </a:p>
        </p:txBody>
      </p:sp>
      <p:pic>
        <p:nvPicPr>
          <p:cNvPr id="3" name="Picture 2" descr="A figure shows a fuel pump volume test using a fuel pressure gauge with a bleed hose inserted into a graduated container at one end and connected to the fuel rail on the other en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81271" y="1905000"/>
            <a:ext cx="3608616" cy="3908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223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83.26 A typical two-line cleaning machine hookup, showing an extension hose that can be used to squirt a cleaning solution into the throttle body while the engine is running on the cleaning solution and gasoline </a:t>
            </a:r>
            <a:r>
              <a:rPr lang="en-US" dirty="0" smtClean="0">
                <a:latin typeface="+mj-lt"/>
              </a:rPr>
              <a:t>mixture.</a:t>
            </a:r>
            <a:endParaRPr lang="en-US" dirty="0">
              <a:latin typeface="+mj-lt"/>
            </a:endParaRPr>
          </a:p>
        </p:txBody>
      </p:sp>
      <p:pic>
        <p:nvPicPr>
          <p:cNvPr id="3" name="Picture 2" descr="The figure shows the following components:&#10;• Cleaning solution from the cleaning machine passes through a pipe to the fuel rail and plenum cleaner nozzle. The furl rail connects back to the cleaning machine and provides the return for cleaning solution.&#10;• The fuel and supply lines from the fuel tank are disconnected and looped together.&#10;• The vacuum line from the fuel line is disconnected.&#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524000" y="2057400"/>
            <a:ext cx="5992586" cy="3800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605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83.27 To thoroughly clean a throttle body, it is sometimes best to remove it from the </a:t>
            </a:r>
            <a:r>
              <a:rPr lang="en-US" sz="2400" dirty="0" smtClean="0">
                <a:latin typeface="+mj-lt"/>
              </a:rPr>
              <a:t>vehicle.</a:t>
            </a:r>
            <a:endParaRPr lang="en-US" dirty="0">
              <a:latin typeface="+mj-lt"/>
            </a:endParaRPr>
          </a:p>
        </p:txBody>
      </p:sp>
      <p:pic>
        <p:nvPicPr>
          <p:cNvPr id="3" name="Picture 2" descr="A photo shows a frequently cleaned throttle body removed from an engin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34435" y="2237328"/>
            <a:ext cx="6275130" cy="3641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694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Why do injectors need to be serviced?</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smtClean="0">
                <a:solidFill>
                  <a:srgbClr val="000000"/>
                </a:solidFill>
              </a:rPr>
              <a:t>To remove the accumulation of carbon and other additives that are restricting the fuel flow. </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TECH TIP</a:t>
            </a:r>
            <a:endParaRPr lang="en-US" sz="3400" dirty="0">
              <a:latin typeface="+mj-l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1905000"/>
            <a:ext cx="5953125"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1765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83.28 The amount each injector is able to flow is displayed in glass cylinders for each injector for a quick visual </a:t>
            </a:r>
            <a:r>
              <a:rPr lang="en-US" sz="2400" dirty="0" smtClean="0">
                <a:latin typeface="+mj-lt"/>
              </a:rPr>
              <a:t>check.</a:t>
            </a:r>
            <a:endParaRPr lang="en-US" dirty="0">
              <a:latin typeface="+mj-lt"/>
            </a:endParaRPr>
          </a:p>
        </p:txBody>
      </p:sp>
      <p:pic>
        <p:nvPicPr>
          <p:cNvPr id="3" name="Picture 2" descr="A photo shows a fuel injector tester with the amount of fuel each injector can supply displayed in glass cylinders."/>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45179" y="2209800"/>
            <a:ext cx="4653642" cy="3708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595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WARNING</a:t>
            </a:r>
            <a:endParaRPr lang="en-US" sz="3400" dirty="0">
              <a:latin typeface="+mj-l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543" y="1828800"/>
            <a:ext cx="6038850"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1483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83.29 The line that has the yellow tag is a high-pressure line and this line must be replaced with a new part if removed, even for a few minutes, to gain access to another </a:t>
            </a:r>
            <a:r>
              <a:rPr lang="en-US" dirty="0" smtClean="0">
                <a:latin typeface="+mj-lt"/>
              </a:rPr>
              <a:t>part.</a:t>
            </a:r>
            <a:endParaRPr lang="en-US" dirty="0">
              <a:latin typeface="+mj-lt"/>
            </a:endParaRPr>
          </a:p>
        </p:txBody>
      </p:sp>
      <p:pic>
        <p:nvPicPr>
          <p:cNvPr id="3" name="Picture 2" descr="A photo shows a high-pressure pump and a high-pressure line connected to it."/>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065564" y="2362200"/>
            <a:ext cx="5012872" cy="3461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44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FUEL SYSTEM SCAN TOOL DIAGNOSTICS</a:t>
            </a:r>
            <a:endParaRPr lang="en-US" sz="3400" dirty="0">
              <a:latin typeface="+mj-lt"/>
            </a:endParaRPr>
          </a:p>
        </p:txBody>
      </p:sp>
      <p:sp>
        <p:nvSpPr>
          <p:cNvPr id="3" name="Content Placeholder 2"/>
          <p:cNvSpPr>
            <a:spLocks noGrp="1"/>
          </p:cNvSpPr>
          <p:nvPr>
            <p:ph idx="1"/>
          </p:nvPr>
        </p:nvSpPr>
        <p:spPr/>
        <p:txBody>
          <a:bodyPr/>
          <a:lstStyle/>
          <a:p>
            <a:r>
              <a:rPr lang="en-US" dirty="0"/>
              <a:t>By observing the long-term fuel trim and the </a:t>
            </a:r>
            <a:r>
              <a:rPr lang="en-US" dirty="0" smtClean="0"/>
              <a:t>short term fuel </a:t>
            </a:r>
            <a:r>
              <a:rPr lang="en-US" dirty="0"/>
              <a:t>trim, we can determine how the fuel system is performing</a:t>
            </a:r>
            <a:r>
              <a:rPr lang="en-US" dirty="0" smtClean="0"/>
              <a:t>.</a:t>
            </a:r>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538" y="2971800"/>
            <a:ext cx="587692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3006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2" y="1828800"/>
            <a:ext cx="6048375"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latin typeface="+mj-lt"/>
              </a:rPr>
              <a:t>FUEL-PUMP RELAY CIRCUIT DIAGNOSIS</a:t>
            </a:r>
            <a:endParaRPr lang="en-US" dirty="0">
              <a:latin typeface="+mj-lt"/>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8763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1. </a:t>
            </a:r>
            <a:r>
              <a:rPr lang="en-US" sz="2400" b="0" dirty="0">
                <a:latin typeface="+mj-lt"/>
              </a:rPr>
              <a:t>The tools needed to diagnose a circuit containing a relay</a:t>
            </a:r>
            <a:br>
              <a:rPr lang="en-US" sz="2400" b="0" dirty="0">
                <a:latin typeface="+mj-lt"/>
              </a:rPr>
            </a:br>
            <a:r>
              <a:rPr lang="en-US" sz="2400" b="0" dirty="0">
                <a:latin typeface="+mj-lt"/>
              </a:rPr>
              <a:t>include a digital </a:t>
            </a:r>
            <a:r>
              <a:rPr lang="en-US" sz="2400" b="0" dirty="0" err="1">
                <a:latin typeface="+mj-lt"/>
              </a:rPr>
              <a:t>multimeter</a:t>
            </a:r>
            <a:r>
              <a:rPr lang="en-US" sz="2400" b="0" dirty="0">
                <a:latin typeface="+mj-lt"/>
              </a:rPr>
              <a:t> (DMM), a fused jumper wire,</a:t>
            </a:r>
            <a:br>
              <a:rPr lang="en-US" sz="2400" b="0" dirty="0">
                <a:latin typeface="+mj-lt"/>
              </a:rPr>
            </a:br>
            <a:r>
              <a:rPr lang="en-US" sz="2400" b="0" dirty="0">
                <a:latin typeface="+mj-lt"/>
              </a:rPr>
              <a:t>and an assortment of wiring terminals.</a:t>
            </a:r>
            <a:endParaRPr lang="en-US" sz="2400" dirty="0">
              <a:latin typeface="+mj-lt"/>
            </a:endParaRPr>
          </a:p>
        </p:txBody>
      </p:sp>
      <p:pic>
        <p:nvPicPr>
          <p:cNvPr id="3" name="Picture 2" descr="A photo shows a toolkit for diagnosing a circuit containing a relay. The toolkit includes a digital multimeter, fused jumped wire, and wiring terminals."/>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14499" y="1991766"/>
            <a:ext cx="5715002" cy="4001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541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2. </a:t>
            </a:r>
            <a:r>
              <a:rPr lang="en-US" sz="2400" b="0" dirty="0">
                <a:latin typeface="+mj-lt"/>
              </a:rPr>
              <a:t>Start the diagnosis by locating the relay center. It </a:t>
            </a:r>
            <a:r>
              <a:rPr lang="en-US" sz="2400" b="0" dirty="0" smtClean="0">
                <a:latin typeface="+mj-lt"/>
              </a:rPr>
              <a:t>is under </a:t>
            </a:r>
            <a:r>
              <a:rPr lang="en-US" sz="2400" b="0" dirty="0">
                <a:latin typeface="+mj-lt"/>
              </a:rPr>
              <a:t>the hood on this General Motors vehicle, </a:t>
            </a:r>
            <a:r>
              <a:rPr lang="en-US" sz="2400" b="0" dirty="0" smtClean="0">
                <a:latin typeface="+mj-lt"/>
              </a:rPr>
              <a:t>so access is </a:t>
            </a:r>
            <a:r>
              <a:rPr lang="en-US" sz="2400" b="0" dirty="0">
                <a:latin typeface="+mj-lt"/>
              </a:rPr>
              <a:t>easy. Not all vehicles are this easy.</a:t>
            </a:r>
            <a:endParaRPr lang="en-US" sz="2400" dirty="0">
              <a:latin typeface="+mj-lt"/>
            </a:endParaRPr>
          </a:p>
        </p:txBody>
      </p:sp>
      <p:pic>
        <p:nvPicPr>
          <p:cNvPr id="3" name="Picture 2" descr="A photo shows a technician locating the relay cente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26636" y="2032919"/>
            <a:ext cx="5690726" cy="3984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845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3. </a:t>
            </a:r>
            <a:r>
              <a:rPr lang="en-US" sz="2400" b="0" dirty="0">
                <a:latin typeface="+mj-lt"/>
              </a:rPr>
              <a:t>The chart under the cover for the relay center </a:t>
            </a:r>
            <a:r>
              <a:rPr lang="en-US" sz="2400" b="0" dirty="0" smtClean="0">
                <a:latin typeface="+mj-lt"/>
              </a:rPr>
              <a:t>indicates the </a:t>
            </a:r>
            <a:r>
              <a:rPr lang="en-US" sz="2400" b="0" dirty="0">
                <a:latin typeface="+mj-lt"/>
              </a:rPr>
              <a:t>location of the relay that controls the electric </a:t>
            </a:r>
            <a:r>
              <a:rPr lang="en-US" sz="2400" b="0" dirty="0" smtClean="0">
                <a:latin typeface="+mj-lt"/>
              </a:rPr>
              <a:t>fuel pump</a:t>
            </a:r>
            <a:r>
              <a:rPr lang="en-US" sz="2400" b="0" dirty="0">
                <a:latin typeface="+mj-lt"/>
              </a:rPr>
              <a:t>.</a:t>
            </a:r>
            <a:endParaRPr lang="en-US" sz="2400" dirty="0">
              <a:latin typeface="+mj-lt"/>
            </a:endParaRPr>
          </a:p>
        </p:txBody>
      </p:sp>
      <p:pic>
        <p:nvPicPr>
          <p:cNvPr id="3" name="Picture 2" descr="A photo shows a technician indicating a chart that contains the location of relay that controls the electric fuel pump."/>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22662" y="2021973"/>
            <a:ext cx="5698674" cy="3989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469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4. </a:t>
            </a:r>
            <a:r>
              <a:rPr lang="en-US" b="0" dirty="0">
                <a:latin typeface="+mj-lt"/>
              </a:rPr>
              <a:t>Locate the fuel-pump relay and remove by using </a:t>
            </a:r>
            <a:r>
              <a:rPr lang="en-US" b="0" dirty="0" smtClean="0">
                <a:latin typeface="+mj-lt"/>
              </a:rPr>
              <a:t>a puller</a:t>
            </a:r>
            <a:r>
              <a:rPr lang="en-US" b="0" dirty="0">
                <a:latin typeface="+mj-lt"/>
              </a:rPr>
              <a:t>, if necessary. Try to avoid rocking or twisting </a:t>
            </a:r>
            <a:r>
              <a:rPr lang="en-US" b="0" dirty="0" smtClean="0">
                <a:latin typeface="+mj-lt"/>
              </a:rPr>
              <a:t>the relay </a:t>
            </a:r>
            <a:r>
              <a:rPr lang="en-US" b="0" dirty="0">
                <a:latin typeface="+mj-lt"/>
              </a:rPr>
              <a:t>to prevent causing damage to the relay </a:t>
            </a:r>
            <a:r>
              <a:rPr lang="en-US" b="0" dirty="0" smtClean="0">
                <a:latin typeface="+mj-lt"/>
              </a:rPr>
              <a:t>terminals or </a:t>
            </a:r>
            <a:r>
              <a:rPr lang="en-US" b="0" dirty="0">
                <a:latin typeface="+mj-lt"/>
              </a:rPr>
              <a:t>the relay itself.</a:t>
            </a:r>
            <a:endParaRPr lang="en-US" dirty="0">
              <a:latin typeface="+mj-lt"/>
            </a:endParaRPr>
          </a:p>
        </p:txBody>
      </p:sp>
      <p:pic>
        <p:nvPicPr>
          <p:cNvPr id="3" name="Picture 2" descr="A photo shows a technician removing the fuel pump relay."/>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91652" y="2008426"/>
            <a:ext cx="5760694" cy="4033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893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5. </a:t>
            </a:r>
            <a:r>
              <a:rPr lang="en-US" b="0" dirty="0">
                <a:latin typeface="+mj-lt"/>
              </a:rPr>
              <a:t>Terminals 85 and 86 represent the coil inside the </a:t>
            </a:r>
            <a:r>
              <a:rPr lang="en-US" b="0" dirty="0" smtClean="0">
                <a:latin typeface="+mj-lt"/>
              </a:rPr>
              <a:t>relay. Terminal </a:t>
            </a:r>
            <a:r>
              <a:rPr lang="en-US" b="0" dirty="0">
                <a:latin typeface="+mj-lt"/>
              </a:rPr>
              <a:t>30 is the power terminal, 87a is the </a:t>
            </a:r>
            <a:r>
              <a:rPr lang="en-US" b="0" dirty="0" smtClean="0">
                <a:latin typeface="+mj-lt"/>
              </a:rPr>
              <a:t>normally closed </a:t>
            </a:r>
            <a:r>
              <a:rPr lang="en-US" b="0" dirty="0">
                <a:latin typeface="+mj-lt"/>
              </a:rPr>
              <a:t>contact, and 87 is the normally open contact.</a:t>
            </a:r>
            <a:endParaRPr lang="en-US" dirty="0">
              <a:latin typeface="+mj-lt"/>
            </a:endParaRPr>
          </a:p>
        </p:txBody>
      </p:sp>
      <p:pic>
        <p:nvPicPr>
          <p:cNvPr id="3" name="Picture 2" descr="A photo shows a representation of terminal coils on a relay.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3314" y="1983935"/>
            <a:ext cx="5737370" cy="401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496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6. </a:t>
            </a:r>
            <a:r>
              <a:rPr lang="en-US" sz="2400" b="0" dirty="0">
                <a:latin typeface="+mj-lt"/>
              </a:rPr>
              <a:t>The terminals are also labeled on most relays.</a:t>
            </a:r>
            <a:endParaRPr lang="en-US" sz="2400" dirty="0">
              <a:latin typeface="+mj-lt"/>
            </a:endParaRPr>
          </a:p>
        </p:txBody>
      </p:sp>
      <p:pic>
        <p:nvPicPr>
          <p:cNvPr id="3" name="Picture 2" descr="A photo shows the terminals labeled on the underside of a relays."/>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91652" y="1967606"/>
            <a:ext cx="5760694" cy="4033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751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7. </a:t>
            </a:r>
            <a:r>
              <a:rPr lang="en-US" sz="2400" b="0" dirty="0"/>
              <a:t>To help make good electrical contact with the </a:t>
            </a:r>
            <a:r>
              <a:rPr lang="en-US" sz="2400" b="0" dirty="0" smtClean="0"/>
              <a:t>terminals without </a:t>
            </a:r>
            <a:r>
              <a:rPr lang="en-US" sz="2400" b="0" dirty="0"/>
              <a:t>doing any harm, select the proper-size </a:t>
            </a:r>
            <a:r>
              <a:rPr lang="en-US" sz="2400" b="0" dirty="0" smtClean="0"/>
              <a:t>terminal from </a:t>
            </a:r>
            <a:r>
              <a:rPr lang="en-US" sz="2400" b="0" dirty="0"/>
              <a:t>the terminal assortment.</a:t>
            </a:r>
            <a:endParaRPr lang="en-US" sz="2400" dirty="0"/>
          </a:p>
        </p:txBody>
      </p:sp>
      <p:pic>
        <p:nvPicPr>
          <p:cNvPr id="3" name="Picture 2" descr="A photo shows a technician selecting the proper size of a terminal from an assortment of terminals."/>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3314" y="1975770"/>
            <a:ext cx="5737370" cy="401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036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8. </a:t>
            </a:r>
            <a:r>
              <a:rPr lang="en-US" sz="2400" b="0" dirty="0">
                <a:latin typeface="+mj-lt"/>
              </a:rPr>
              <a:t>Insert the terminals into the relay socket in 30 and 87.</a:t>
            </a:r>
            <a:endParaRPr lang="en-US" sz="2400" dirty="0">
              <a:latin typeface="+mj-lt"/>
            </a:endParaRPr>
          </a:p>
        </p:txBody>
      </p:sp>
      <p:pic>
        <p:nvPicPr>
          <p:cNvPr id="3" name="Picture 2" descr="A photo shows a technician inserting terminals into a relay socket."/>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3314" y="1975770"/>
            <a:ext cx="5737370" cy="401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502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9. </a:t>
            </a:r>
            <a:r>
              <a:rPr lang="en-US" b="0" dirty="0">
                <a:latin typeface="+mj-lt"/>
              </a:rPr>
              <a:t>To check for voltage at terminal 30, use a test light </a:t>
            </a:r>
            <a:r>
              <a:rPr lang="en-US" b="0" dirty="0" smtClean="0">
                <a:latin typeface="+mj-lt"/>
              </a:rPr>
              <a:t>or a </a:t>
            </a:r>
            <a:r>
              <a:rPr lang="en-US" b="0" dirty="0">
                <a:latin typeface="+mj-lt"/>
              </a:rPr>
              <a:t>voltmeter. Start by connecting the alligator clip of </a:t>
            </a:r>
            <a:r>
              <a:rPr lang="en-US" b="0" dirty="0" smtClean="0">
                <a:latin typeface="+mj-lt"/>
              </a:rPr>
              <a:t>the test </a:t>
            </a:r>
            <a:r>
              <a:rPr lang="en-US" b="0" dirty="0">
                <a:latin typeface="+mj-lt"/>
              </a:rPr>
              <a:t>light to the positive (1) terminal of the battery.</a:t>
            </a:r>
            <a:endParaRPr lang="en-US" dirty="0">
              <a:latin typeface="+mj-lt"/>
            </a:endParaRPr>
          </a:p>
        </p:txBody>
      </p:sp>
      <p:pic>
        <p:nvPicPr>
          <p:cNvPr id="3" name="Picture 2" descr="A photo shows a technician checking voltage with a test light."/>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91652" y="1967605"/>
            <a:ext cx="5760694" cy="4033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380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mj-lt"/>
              </a:rPr>
              <a:t>Figure 83.2 (a) A fuel-pressure graph after key on, engine off (KOEO) on a TBI </a:t>
            </a:r>
            <a:r>
              <a:rPr lang="en-US" sz="2800" dirty="0" smtClean="0">
                <a:latin typeface="+mj-lt"/>
              </a:rPr>
              <a:t>system.</a:t>
            </a:r>
            <a:endParaRPr lang="en-US" sz="2800" dirty="0">
              <a:latin typeface="+mj-lt"/>
            </a:endParaRPr>
          </a:p>
        </p:txBody>
      </p:sp>
      <p:pic>
        <p:nvPicPr>
          <p:cNvPr id="6" name="Picture 2" descr="A figure shows a graph of fuel-pressure after key on and engine off. The curve for pressure drops sharply from 15 to 6 PSI after 1 minute due to a leaking regula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5167" y="1970683"/>
            <a:ext cx="4557805" cy="4253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10. </a:t>
            </a:r>
            <a:r>
              <a:rPr lang="en-US" b="0" dirty="0">
                <a:latin typeface="+mj-lt"/>
              </a:rPr>
              <a:t>Touch the test light to the negative (2) </a:t>
            </a:r>
            <a:r>
              <a:rPr lang="en-US" b="0" dirty="0" smtClean="0">
                <a:latin typeface="+mj-lt"/>
              </a:rPr>
              <a:t>terminal of </a:t>
            </a:r>
            <a:r>
              <a:rPr lang="en-US" b="0" dirty="0">
                <a:latin typeface="+mj-lt"/>
              </a:rPr>
              <a:t>the battery or a good engine ground to </a:t>
            </a:r>
            <a:r>
              <a:rPr lang="en-US" b="0" dirty="0" smtClean="0">
                <a:latin typeface="+mj-lt"/>
              </a:rPr>
              <a:t>check the </a:t>
            </a:r>
            <a:r>
              <a:rPr lang="en-US" b="0" dirty="0">
                <a:latin typeface="+mj-lt"/>
              </a:rPr>
              <a:t>test light.</a:t>
            </a:r>
            <a:endParaRPr lang="en-US" dirty="0">
              <a:latin typeface="+mj-lt"/>
            </a:endParaRPr>
          </a:p>
        </p:txBody>
      </p:sp>
      <p:pic>
        <p:nvPicPr>
          <p:cNvPr id="3" name="Picture 2" descr="A photo shows a technician touching the negative terminal of a battery with a test light."/>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6662" y="1975771"/>
            <a:ext cx="5730674" cy="401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013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11. </a:t>
            </a:r>
            <a:r>
              <a:rPr lang="en-US" b="0" dirty="0">
                <a:latin typeface="+mj-lt"/>
              </a:rPr>
              <a:t>Use the test light to check for voltage at </a:t>
            </a:r>
            <a:r>
              <a:rPr lang="en-US" b="0" dirty="0" smtClean="0">
                <a:latin typeface="+mj-lt"/>
              </a:rPr>
              <a:t>terminal 30 </a:t>
            </a:r>
            <a:r>
              <a:rPr lang="en-US" b="0" dirty="0">
                <a:latin typeface="+mj-lt"/>
              </a:rPr>
              <a:t>of the relay. The ignition may have to be in </a:t>
            </a:r>
            <a:r>
              <a:rPr lang="en-US" b="0" dirty="0" smtClean="0">
                <a:latin typeface="+mj-lt"/>
              </a:rPr>
              <a:t>the on </a:t>
            </a:r>
            <a:r>
              <a:rPr lang="en-US" b="0" dirty="0">
                <a:latin typeface="+mj-lt"/>
              </a:rPr>
              <a:t>(run) position.</a:t>
            </a:r>
            <a:endParaRPr lang="en-US" dirty="0">
              <a:latin typeface="+mj-lt"/>
            </a:endParaRPr>
          </a:p>
        </p:txBody>
      </p:sp>
      <p:pic>
        <p:nvPicPr>
          <p:cNvPr id="3" name="Picture 2" descr="A photo shows the use of test light to check for voltage at the terminal of the relay."/>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6662" y="1992099"/>
            <a:ext cx="5730674" cy="401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140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12. </a:t>
            </a:r>
            <a:r>
              <a:rPr lang="en-US" b="0" dirty="0">
                <a:latin typeface="+mj-lt"/>
              </a:rPr>
              <a:t>To check to see if the electric fuel pump can </a:t>
            </a:r>
            <a:r>
              <a:rPr lang="en-US" b="0" dirty="0" smtClean="0">
                <a:latin typeface="+mj-lt"/>
              </a:rPr>
              <a:t>be operated from </a:t>
            </a:r>
            <a:r>
              <a:rPr lang="en-US" b="0" dirty="0">
                <a:latin typeface="+mj-lt"/>
              </a:rPr>
              <a:t>the relay contacts, use a </a:t>
            </a:r>
            <a:r>
              <a:rPr lang="en-US" b="0" dirty="0" smtClean="0">
                <a:latin typeface="+mj-lt"/>
              </a:rPr>
              <a:t>fused jumper </a:t>
            </a:r>
            <a:r>
              <a:rPr lang="en-US" b="0" dirty="0">
                <a:latin typeface="+mj-lt"/>
              </a:rPr>
              <a:t>wire and touch the relay contacts </a:t>
            </a:r>
            <a:r>
              <a:rPr lang="en-US" b="0" dirty="0" smtClean="0">
                <a:latin typeface="+mj-lt"/>
              </a:rPr>
              <a:t>that correspond to </a:t>
            </a:r>
            <a:r>
              <a:rPr lang="en-US" b="0" dirty="0">
                <a:latin typeface="+mj-lt"/>
              </a:rPr>
              <a:t>terminals 30 and 87 of the relay.</a:t>
            </a:r>
            <a:endParaRPr lang="en-US" dirty="0">
              <a:latin typeface="+mj-lt"/>
            </a:endParaRPr>
          </a:p>
        </p:txBody>
      </p:sp>
      <p:pic>
        <p:nvPicPr>
          <p:cNvPr id="3" name="Picture 2" descr="A photo shows a technician using a fused jumper relay to touch the relay contacts of a terminals 30 and 87 of the relay."/>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3314" y="1975770"/>
            <a:ext cx="5737370" cy="401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910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13. </a:t>
            </a:r>
            <a:r>
              <a:rPr lang="en-US" b="0" dirty="0">
                <a:latin typeface="+mj-lt"/>
              </a:rPr>
              <a:t>Connect the leads of the meter to contacts 30 </a:t>
            </a:r>
            <a:r>
              <a:rPr lang="en-US" b="0" dirty="0" smtClean="0">
                <a:latin typeface="+mj-lt"/>
              </a:rPr>
              <a:t>and 87 </a:t>
            </a:r>
            <a:r>
              <a:rPr lang="en-US" b="0" dirty="0">
                <a:latin typeface="+mj-lt"/>
              </a:rPr>
              <a:t>of the relay socket. The reading of 4.7 </a:t>
            </a:r>
            <a:r>
              <a:rPr lang="en-US" b="0" dirty="0" smtClean="0">
                <a:latin typeface="+mj-lt"/>
              </a:rPr>
              <a:t>amperes is </a:t>
            </a:r>
            <a:r>
              <a:rPr lang="en-US" b="0" dirty="0">
                <a:latin typeface="+mj-lt"/>
              </a:rPr>
              <a:t>okay because the specification is 4 to 8 amperes.</a:t>
            </a:r>
            <a:endParaRPr lang="en-US" dirty="0">
              <a:latin typeface="+mj-lt"/>
            </a:endParaRPr>
          </a:p>
        </p:txBody>
      </p:sp>
      <p:pic>
        <p:nvPicPr>
          <p:cNvPr id="3" name="Picture 2" descr="A photo shows a digital multimeter connected to a relay socket. The multimeter reads 4.72 A."/>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91652" y="1967605"/>
            <a:ext cx="5760694" cy="4033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972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14. </a:t>
            </a:r>
            <a:r>
              <a:rPr lang="en-US" b="0" dirty="0">
                <a:latin typeface="+mj-lt"/>
              </a:rPr>
              <a:t>Set the meter to read ohms (V) and measure </a:t>
            </a:r>
            <a:r>
              <a:rPr lang="en-US" b="0" dirty="0" smtClean="0">
                <a:latin typeface="+mj-lt"/>
              </a:rPr>
              <a:t>the resistance of </a:t>
            </a:r>
            <a:r>
              <a:rPr lang="en-US" b="0" dirty="0">
                <a:latin typeface="+mj-lt"/>
              </a:rPr>
              <a:t>the relay coil. The usual reading </a:t>
            </a:r>
            <a:r>
              <a:rPr lang="en-US" b="0" dirty="0" smtClean="0">
                <a:latin typeface="+mj-lt"/>
              </a:rPr>
              <a:t>for most </a:t>
            </a:r>
            <a:r>
              <a:rPr lang="en-US" b="0" dirty="0">
                <a:latin typeface="+mj-lt"/>
              </a:rPr>
              <a:t>relays is between 60 and 100 ohms.</a:t>
            </a:r>
            <a:endParaRPr lang="en-US" dirty="0">
              <a:latin typeface="+mj-lt"/>
            </a:endParaRPr>
          </a:p>
        </p:txBody>
      </p:sp>
      <p:pic>
        <p:nvPicPr>
          <p:cNvPr id="3" name="Picture 2" descr="A photo shows a meter set to ohms to measure the resistance of the relay coil. The meter reads 84.9."/>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83366" y="1926786"/>
            <a:ext cx="5777266" cy="4049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478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15. </a:t>
            </a:r>
            <a:r>
              <a:rPr lang="en-US" b="0" dirty="0">
                <a:latin typeface="+mj-lt"/>
              </a:rPr>
              <a:t>Measure between terminal 30 and 87a. </a:t>
            </a:r>
            <a:r>
              <a:rPr lang="en-US" b="0" dirty="0" smtClean="0">
                <a:latin typeface="+mj-lt"/>
              </a:rPr>
              <a:t>Terminal 87a </a:t>
            </a:r>
            <a:r>
              <a:rPr lang="en-US" b="0" dirty="0">
                <a:latin typeface="+mj-lt"/>
              </a:rPr>
              <a:t>is the normally closed contact, and </a:t>
            </a:r>
            <a:r>
              <a:rPr lang="en-US" b="0" dirty="0" smtClean="0">
                <a:latin typeface="+mj-lt"/>
              </a:rPr>
              <a:t>there should </a:t>
            </a:r>
            <a:r>
              <a:rPr lang="en-US" b="0" dirty="0">
                <a:latin typeface="+mj-lt"/>
              </a:rPr>
              <a:t>be little, if any, resistance between </a:t>
            </a:r>
            <a:r>
              <a:rPr lang="en-US" b="0" dirty="0" smtClean="0">
                <a:latin typeface="+mj-lt"/>
              </a:rPr>
              <a:t>these two </a:t>
            </a:r>
            <a:r>
              <a:rPr lang="en-US" b="0" dirty="0">
                <a:latin typeface="+mj-lt"/>
              </a:rPr>
              <a:t>terminals, as shown.</a:t>
            </a:r>
            <a:endParaRPr lang="en-US" dirty="0">
              <a:latin typeface="+mj-lt"/>
            </a:endParaRPr>
          </a:p>
        </p:txBody>
      </p:sp>
      <p:pic>
        <p:nvPicPr>
          <p:cNvPr id="3" name="Picture 2" descr="A photo shows a technician measuring the resistance between terminals 30 and 87a. The multimeter reads 0.2.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6334" y="1959213"/>
            <a:ext cx="5731330" cy="4017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451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16. </a:t>
            </a:r>
            <a:r>
              <a:rPr lang="en-US" b="0" dirty="0">
                <a:latin typeface="+mj-lt"/>
              </a:rPr>
              <a:t>To test the normally open contacts, connect </a:t>
            </a:r>
            <a:r>
              <a:rPr lang="en-US" b="0" dirty="0" smtClean="0">
                <a:latin typeface="+mj-lt"/>
              </a:rPr>
              <a:t>one meter </a:t>
            </a:r>
            <a:r>
              <a:rPr lang="en-US" b="0" dirty="0">
                <a:latin typeface="+mj-lt"/>
              </a:rPr>
              <a:t>lead to terminal 30 and the other lead </a:t>
            </a:r>
            <a:r>
              <a:rPr lang="en-US" b="0" dirty="0" smtClean="0">
                <a:latin typeface="+mj-lt"/>
              </a:rPr>
              <a:t>to terminal </a:t>
            </a:r>
            <a:r>
              <a:rPr lang="en-US" b="0" dirty="0">
                <a:latin typeface="+mj-lt"/>
              </a:rPr>
              <a:t>87. The ohmmeter should show an </a:t>
            </a:r>
            <a:r>
              <a:rPr lang="en-US" b="0" dirty="0" smtClean="0">
                <a:latin typeface="+mj-lt"/>
              </a:rPr>
              <a:t>open circuit </a:t>
            </a:r>
            <a:r>
              <a:rPr lang="en-US" b="0" dirty="0">
                <a:latin typeface="+mj-lt"/>
              </a:rPr>
              <a:t>by displaying OL.</a:t>
            </a:r>
            <a:endParaRPr lang="en-US" dirty="0">
              <a:latin typeface="+mj-lt"/>
            </a:endParaRPr>
          </a:p>
        </p:txBody>
      </p:sp>
      <p:pic>
        <p:nvPicPr>
          <p:cNvPr id="3" name="Picture 2" descr="A photo shows a digital multimeter with OL readi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91652" y="1983933"/>
            <a:ext cx="5760694" cy="4033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014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17. </a:t>
            </a:r>
            <a:r>
              <a:rPr lang="en-US" b="0" dirty="0">
                <a:latin typeface="+mj-lt"/>
              </a:rPr>
              <a:t>Connect a fused jumper wire to supply 12 </a:t>
            </a:r>
            <a:r>
              <a:rPr lang="en-US" b="0" dirty="0" smtClean="0">
                <a:latin typeface="+mj-lt"/>
              </a:rPr>
              <a:t>volts to </a:t>
            </a:r>
            <a:r>
              <a:rPr lang="en-US" b="0" dirty="0">
                <a:latin typeface="+mj-lt"/>
              </a:rPr>
              <a:t>terminal 86 and a ground to terminal 85 of </a:t>
            </a:r>
            <a:r>
              <a:rPr lang="en-US" b="0" dirty="0" smtClean="0">
                <a:latin typeface="+mj-lt"/>
              </a:rPr>
              <a:t>the relay</a:t>
            </a:r>
            <a:r>
              <a:rPr lang="en-US" b="0" dirty="0">
                <a:latin typeface="+mj-lt"/>
              </a:rPr>
              <a:t>. If the relay clicks, then the relay coil is </a:t>
            </a:r>
            <a:r>
              <a:rPr lang="en-US" b="0" dirty="0" smtClean="0">
                <a:latin typeface="+mj-lt"/>
              </a:rPr>
              <a:t>able to </a:t>
            </a:r>
            <a:r>
              <a:rPr lang="en-US" b="0" dirty="0">
                <a:latin typeface="+mj-lt"/>
              </a:rPr>
              <a:t>move the armature (movable arm) of the relay.</a:t>
            </a:r>
            <a:endParaRPr lang="en-US" dirty="0">
              <a:latin typeface="+mj-lt"/>
            </a:endParaRPr>
          </a:p>
        </p:txBody>
      </p:sp>
      <p:pic>
        <p:nvPicPr>
          <p:cNvPr id="3" name="Picture 2" descr="A photo shows a fused jumper wire connected to terminal 8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95013" y="1983934"/>
            <a:ext cx="5753972" cy="4033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497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18. </a:t>
            </a:r>
            <a:r>
              <a:rPr lang="en-US" b="0" dirty="0">
                <a:latin typeface="+mj-lt"/>
              </a:rPr>
              <a:t>After testing, be sure to reinstall the relay and </a:t>
            </a:r>
            <a:r>
              <a:rPr lang="en-US" b="0" dirty="0" smtClean="0">
                <a:latin typeface="+mj-lt"/>
              </a:rPr>
              <a:t>the relay </a:t>
            </a:r>
            <a:r>
              <a:rPr lang="en-US" b="0" dirty="0">
                <a:latin typeface="+mj-lt"/>
              </a:rPr>
              <a:t>cover.</a:t>
            </a:r>
            <a:endParaRPr lang="en-US" dirty="0">
              <a:latin typeface="+mj-lt"/>
            </a:endParaRPr>
          </a:p>
        </p:txBody>
      </p:sp>
      <p:pic>
        <p:nvPicPr>
          <p:cNvPr id="3" name="Picture 2" descr="A photo shows a relay and relay cover reinstalled after a test."/>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90005" y="1964095"/>
            <a:ext cx="5763988" cy="4040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36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latin typeface="+mj-lt"/>
              </a:rPr>
              <a:t>FUEL INJECTOR CLEANING</a:t>
            </a:r>
            <a:endParaRPr lang="en-US" dirty="0">
              <a:latin typeface="+mj-lt"/>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65061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83.2 (b) Pressure drop after 10 minutes on a normal port fuel-injection </a:t>
            </a:r>
            <a:r>
              <a:rPr lang="en-US" sz="2800" dirty="0" smtClean="0">
                <a:latin typeface="+mj-lt"/>
              </a:rPr>
              <a:t>system.</a:t>
            </a:r>
            <a:endParaRPr lang="en-US" sz="2800" dirty="0">
              <a:latin typeface="+mj-lt"/>
            </a:endParaRPr>
          </a:p>
        </p:txBody>
      </p:sp>
      <p:pic>
        <p:nvPicPr>
          <p:cNvPr id="4" name="Picture 2" descr="A figure shows a graph of pressure drop after 10min on normal port fuel injection system. The curve for pressure drops gradually from 32.6 to 28 PSI for a period of 10 minutes due on a normal port fuel-injection syste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93098" y="1946733"/>
            <a:ext cx="4557805" cy="4253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 </a:t>
            </a:r>
            <a:r>
              <a:rPr lang="en-US" b="0" dirty="0">
                <a:latin typeface="+mj-lt"/>
              </a:rPr>
              <a:t>Start the fuel injector cleaning process by bringing </a:t>
            </a:r>
            <a:r>
              <a:rPr lang="en-US" b="0" dirty="0" smtClean="0">
                <a:latin typeface="+mj-lt"/>
              </a:rPr>
              <a:t>the vehicle’s </a:t>
            </a:r>
            <a:r>
              <a:rPr lang="en-US" b="0" dirty="0">
                <a:latin typeface="+mj-lt"/>
              </a:rPr>
              <a:t>engine up to operating temperature. Shut </a:t>
            </a:r>
            <a:r>
              <a:rPr lang="en-US" b="0" dirty="0" smtClean="0">
                <a:latin typeface="+mj-lt"/>
              </a:rPr>
              <a:t>off the </a:t>
            </a:r>
            <a:r>
              <a:rPr lang="en-US" b="0" dirty="0">
                <a:latin typeface="+mj-lt"/>
              </a:rPr>
              <a:t>engine, remove the cap from the fuel rail test </a:t>
            </a:r>
            <a:r>
              <a:rPr lang="en-US" b="0" dirty="0" smtClean="0">
                <a:latin typeface="+mj-lt"/>
              </a:rPr>
              <a:t>port, and </a:t>
            </a:r>
            <a:r>
              <a:rPr lang="en-US" b="0" dirty="0">
                <a:latin typeface="+mj-lt"/>
              </a:rPr>
              <a:t>install the appropriate adapter.</a:t>
            </a:r>
            <a:endParaRPr lang="en-US" dirty="0">
              <a:latin typeface="+mj-lt"/>
            </a:endParaRPr>
          </a:p>
        </p:txBody>
      </p:sp>
      <p:pic>
        <p:nvPicPr>
          <p:cNvPr id="3" name="Picture 2" descr="A photo shows a technician removing the cap from the fuel rail test port."/>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390790" y="1759687"/>
            <a:ext cx="6362418" cy="4454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294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2. </a:t>
            </a:r>
            <a:r>
              <a:rPr lang="en-US" b="0" dirty="0">
                <a:latin typeface="+mj-lt"/>
              </a:rPr>
              <a:t>The vehicle’s fuel pump is disabled by removing </a:t>
            </a:r>
            <a:r>
              <a:rPr lang="en-US" b="0" dirty="0" smtClean="0">
                <a:latin typeface="+mj-lt"/>
              </a:rPr>
              <a:t>its relay </a:t>
            </a:r>
            <a:r>
              <a:rPr lang="en-US" b="0" dirty="0">
                <a:latin typeface="+mj-lt"/>
              </a:rPr>
              <a:t>or fuse. In some cases, it may be necessary </a:t>
            </a:r>
            <a:r>
              <a:rPr lang="en-US" b="0" dirty="0" smtClean="0">
                <a:latin typeface="+mj-lt"/>
              </a:rPr>
              <a:t>to disconnect </a:t>
            </a:r>
            <a:r>
              <a:rPr lang="en-US" b="0" dirty="0">
                <a:latin typeface="+mj-lt"/>
              </a:rPr>
              <a:t>the fuel pump at the tank if the relay or </a:t>
            </a:r>
            <a:r>
              <a:rPr lang="en-US" b="0" dirty="0" smtClean="0">
                <a:latin typeface="+mj-lt"/>
              </a:rPr>
              <a:t>fuse powers </a:t>
            </a:r>
            <a:r>
              <a:rPr lang="en-US" b="0" dirty="0">
                <a:latin typeface="+mj-lt"/>
              </a:rPr>
              <a:t>more than just the pump.</a:t>
            </a:r>
            <a:endParaRPr lang="en-US" dirty="0">
              <a:latin typeface="+mj-lt"/>
            </a:endParaRPr>
          </a:p>
        </p:txBody>
      </p:sp>
      <p:pic>
        <p:nvPicPr>
          <p:cNvPr id="3" name="Picture 2" descr="A photo shows a technician disconnecting a fus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365136" y="1722678"/>
            <a:ext cx="6413726" cy="4490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153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3. </a:t>
            </a:r>
            <a:r>
              <a:rPr lang="en-US" b="0" dirty="0">
                <a:latin typeface="+mj-lt"/>
              </a:rPr>
              <a:t>Turn the outlet valve of the canister to the OFF </a:t>
            </a:r>
            <a:r>
              <a:rPr lang="en-US" b="0" dirty="0" smtClean="0">
                <a:latin typeface="+mj-lt"/>
              </a:rPr>
              <a:t>or CLOSED </a:t>
            </a:r>
            <a:r>
              <a:rPr lang="en-US" b="0" dirty="0">
                <a:latin typeface="+mj-lt"/>
              </a:rPr>
              <a:t>position.</a:t>
            </a:r>
            <a:endParaRPr lang="en-US" dirty="0">
              <a:latin typeface="+mj-lt"/>
            </a:endParaRPr>
          </a:p>
        </p:txBody>
      </p:sp>
      <p:pic>
        <p:nvPicPr>
          <p:cNvPr id="3" name="Picture 2" descr="A photo shows a technician turning the outlet valve of the canister to closed positio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01806" y="1772843"/>
            <a:ext cx="6340387" cy="4439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169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4. </a:t>
            </a:r>
            <a:r>
              <a:rPr lang="en-US" b="0" dirty="0">
                <a:latin typeface="+mj-lt"/>
              </a:rPr>
              <a:t>Remove the fuel injector cleaning canister’s top </a:t>
            </a:r>
            <a:r>
              <a:rPr lang="en-US" b="0" dirty="0" smtClean="0">
                <a:latin typeface="+mj-lt"/>
              </a:rPr>
              <a:t>and regulator </a:t>
            </a:r>
            <a:r>
              <a:rPr lang="en-US" b="0" dirty="0">
                <a:latin typeface="+mj-lt"/>
              </a:rPr>
              <a:t>assembly. Note that there is an O-ring </a:t>
            </a:r>
            <a:r>
              <a:rPr lang="en-US" b="0" dirty="0" smtClean="0">
                <a:latin typeface="+mj-lt"/>
              </a:rPr>
              <a:t>seal located </a:t>
            </a:r>
            <a:r>
              <a:rPr lang="en-US" b="0" dirty="0">
                <a:latin typeface="+mj-lt"/>
              </a:rPr>
              <a:t>here that must be in place for the canister’s </a:t>
            </a:r>
            <a:r>
              <a:rPr lang="en-US" b="0" dirty="0" smtClean="0">
                <a:latin typeface="+mj-lt"/>
              </a:rPr>
              <a:t>top to </a:t>
            </a:r>
            <a:r>
              <a:rPr lang="en-US" b="0" dirty="0">
                <a:latin typeface="+mj-lt"/>
              </a:rPr>
              <a:t>seal properly.</a:t>
            </a:r>
            <a:endParaRPr lang="en-US" dirty="0">
              <a:latin typeface="+mj-lt"/>
            </a:endParaRPr>
          </a:p>
        </p:txBody>
      </p:sp>
      <p:pic>
        <p:nvPicPr>
          <p:cNvPr id="3" name="Picture 2" descr="A photo shows a technician removing the top of fuel injector cleaning caniste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16446" y="1770846"/>
            <a:ext cx="6311107" cy="4418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227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5. </a:t>
            </a:r>
            <a:r>
              <a:rPr lang="en-US" b="0" dirty="0">
                <a:latin typeface="+mj-lt"/>
              </a:rPr>
              <a:t>Pour the injection system cleaning fluid into the </a:t>
            </a:r>
            <a:r>
              <a:rPr lang="en-US" b="0" dirty="0" smtClean="0">
                <a:latin typeface="+mj-lt"/>
              </a:rPr>
              <a:t>open canister</a:t>
            </a:r>
            <a:r>
              <a:rPr lang="en-US" b="0" dirty="0">
                <a:latin typeface="+mj-lt"/>
              </a:rPr>
              <a:t>. Rubber gloves are highly recommended </a:t>
            </a:r>
            <a:r>
              <a:rPr lang="en-US" b="0" dirty="0" smtClean="0">
                <a:latin typeface="+mj-lt"/>
              </a:rPr>
              <a:t>for this </a:t>
            </a:r>
            <a:r>
              <a:rPr lang="en-US" b="0" dirty="0">
                <a:latin typeface="+mj-lt"/>
              </a:rPr>
              <a:t>step as the fluid is toxic.</a:t>
            </a:r>
            <a:endParaRPr lang="en-US" dirty="0">
              <a:latin typeface="+mj-lt"/>
            </a:endParaRPr>
          </a:p>
        </p:txBody>
      </p:sp>
      <p:pic>
        <p:nvPicPr>
          <p:cNvPr id="3" name="Picture 2" descr="A photo shows a technician pouring a cleaning fluid into the fuel injector cleaning caniste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34988" y="1781107"/>
            <a:ext cx="6274023" cy="4392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882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6. </a:t>
            </a:r>
            <a:r>
              <a:rPr lang="en-US" b="0" dirty="0">
                <a:latin typeface="+mj-lt"/>
              </a:rPr>
              <a:t>Replace the canister’s top (making sure it is tight) </a:t>
            </a:r>
            <a:r>
              <a:rPr lang="en-US" b="0" dirty="0" smtClean="0">
                <a:latin typeface="+mj-lt"/>
              </a:rPr>
              <a:t>and connect </a:t>
            </a:r>
            <a:r>
              <a:rPr lang="en-US" b="0" dirty="0">
                <a:latin typeface="+mj-lt"/>
              </a:rPr>
              <a:t>its hose to the fuel rail adapter. Be sure that </a:t>
            </a:r>
            <a:r>
              <a:rPr lang="en-US" b="0" dirty="0" smtClean="0">
                <a:latin typeface="+mj-lt"/>
              </a:rPr>
              <a:t>the hose </a:t>
            </a:r>
            <a:r>
              <a:rPr lang="en-US" b="0" dirty="0">
                <a:latin typeface="+mj-lt"/>
              </a:rPr>
              <a:t>is routed away from exhaust manifolds and </a:t>
            </a:r>
            <a:r>
              <a:rPr lang="en-US" b="0" dirty="0" smtClean="0">
                <a:latin typeface="+mj-lt"/>
              </a:rPr>
              <a:t>other hazards</a:t>
            </a:r>
            <a:r>
              <a:rPr lang="en-US" b="0" dirty="0">
                <a:latin typeface="+mj-lt"/>
              </a:rPr>
              <a:t>.</a:t>
            </a:r>
            <a:endParaRPr lang="en-US" dirty="0">
              <a:latin typeface="+mj-lt"/>
            </a:endParaRPr>
          </a:p>
        </p:txBody>
      </p:sp>
      <p:pic>
        <p:nvPicPr>
          <p:cNvPr id="3" name="Picture 2" descr="A photo shows a technician replacing the fuel injector cleaning canister’s top and connecting its hose to the rail adapte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03618" y="1774111"/>
            <a:ext cx="6336763" cy="4436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507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7. </a:t>
            </a:r>
            <a:r>
              <a:rPr lang="en-US" b="0" dirty="0">
                <a:latin typeface="+mj-lt"/>
              </a:rPr>
              <a:t>Hang the canister from the vehicle’s hood and adjust </a:t>
            </a:r>
            <a:r>
              <a:rPr lang="en-US" b="0" dirty="0" smtClean="0">
                <a:latin typeface="+mj-lt"/>
              </a:rPr>
              <a:t>the  </a:t>
            </a:r>
            <a:r>
              <a:rPr lang="en-US" b="0" dirty="0">
                <a:latin typeface="+mj-lt"/>
              </a:rPr>
              <a:t>air pressure regulator to full OPEN position (CCW).</a:t>
            </a:r>
            <a:endParaRPr lang="en-US" dirty="0">
              <a:latin typeface="+mj-lt"/>
            </a:endParaRPr>
          </a:p>
        </p:txBody>
      </p:sp>
      <p:pic>
        <p:nvPicPr>
          <p:cNvPr id="3" name="Picture 2" descr="A photo shows a technician hanging the fuel injection canister from the hood of a vehicle hood."/>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03618" y="1765947"/>
            <a:ext cx="6336763" cy="4436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078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8. </a:t>
            </a:r>
            <a:r>
              <a:rPr lang="en-US" b="0" dirty="0">
                <a:latin typeface="+mj-lt"/>
              </a:rPr>
              <a:t>Connect shop air to the canister and adjust the air </a:t>
            </a:r>
            <a:r>
              <a:rPr lang="en-US" b="0" dirty="0" smtClean="0">
                <a:latin typeface="+mj-lt"/>
              </a:rPr>
              <a:t>pressure regulator </a:t>
            </a:r>
            <a:r>
              <a:rPr lang="en-US" b="0" dirty="0">
                <a:latin typeface="+mj-lt"/>
              </a:rPr>
              <a:t>to the desired setting. Canister </a:t>
            </a:r>
            <a:r>
              <a:rPr lang="en-US" b="0" dirty="0" smtClean="0">
                <a:latin typeface="+mj-lt"/>
              </a:rPr>
              <a:t>pressure can </a:t>
            </a:r>
            <a:r>
              <a:rPr lang="en-US" b="0" dirty="0">
                <a:latin typeface="+mj-lt"/>
              </a:rPr>
              <a:t>be read directly from the gauge.</a:t>
            </a:r>
            <a:endParaRPr lang="en-US" dirty="0">
              <a:latin typeface="+mj-lt"/>
            </a:endParaRPr>
          </a:p>
        </p:txBody>
      </p:sp>
      <p:pic>
        <p:nvPicPr>
          <p:cNvPr id="3" name="Picture 2" descr="A photo shows a technician adjusting the air pressure regulato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16446" y="1774929"/>
            <a:ext cx="6311107" cy="4418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151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9. </a:t>
            </a:r>
            <a:r>
              <a:rPr lang="en-US" b="0" dirty="0">
                <a:latin typeface="+mj-lt"/>
              </a:rPr>
              <a:t>Canister pressure should be adjusted to 5 PSI </a:t>
            </a:r>
            <a:r>
              <a:rPr lang="en-US" b="0" dirty="0" smtClean="0">
                <a:latin typeface="+mj-lt"/>
              </a:rPr>
              <a:t>below system </a:t>
            </a:r>
            <a:r>
              <a:rPr lang="en-US" b="0" dirty="0">
                <a:latin typeface="+mj-lt"/>
              </a:rPr>
              <a:t>fuel pressure. An alternative for </a:t>
            </a:r>
            <a:r>
              <a:rPr lang="en-US" b="0" dirty="0" smtClean="0">
                <a:latin typeface="+mj-lt"/>
              </a:rPr>
              <a:t>return-type systems is </a:t>
            </a:r>
            <a:r>
              <a:rPr lang="en-US" b="0" dirty="0">
                <a:latin typeface="+mj-lt"/>
              </a:rPr>
              <a:t>to block the fuel return line to the tank.</a:t>
            </a:r>
            <a:endParaRPr lang="en-US" dirty="0">
              <a:latin typeface="+mj-lt"/>
            </a:endParaRPr>
          </a:p>
        </p:txBody>
      </p:sp>
      <p:pic>
        <p:nvPicPr>
          <p:cNvPr id="3" name="Picture 2" descr="A photo shows the pressure gauge of a fuel injector cleaning canister that reads 46 PSI. &#10;&#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22287" y="1779019"/>
            <a:ext cx="6299424" cy="4410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229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10.</a:t>
            </a:r>
            <a:r>
              <a:rPr lang="en-US" b="0" dirty="0">
                <a:latin typeface="+mj-lt"/>
              </a:rPr>
              <a:t> Open the outlet valve on the canister.</a:t>
            </a:r>
            <a:r>
              <a:rPr lang="en-US" dirty="0" smtClean="0">
                <a:latin typeface="+mj-lt"/>
              </a:rPr>
              <a:t> </a:t>
            </a:r>
            <a:endParaRPr lang="en-US" dirty="0">
              <a:latin typeface="+mj-lt"/>
            </a:endParaRPr>
          </a:p>
        </p:txBody>
      </p:sp>
      <p:pic>
        <p:nvPicPr>
          <p:cNvPr id="3" name="Picture 2" descr="A photo shows a technician opening the outlet of a fuel injector cleaning caniste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53475" y="1809016"/>
            <a:ext cx="6237049" cy="4366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628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j-lt"/>
              </a:rPr>
              <a:t>DIAGNOSING ELECTRONIC FUEL INJECTION PROBLEMS USING VISUAL INSPECTION</a:t>
            </a:r>
            <a:endParaRPr lang="en-US" sz="2800" dirty="0">
              <a:latin typeface="+mj-lt"/>
            </a:endParaRPr>
          </a:p>
        </p:txBody>
      </p:sp>
      <p:sp>
        <p:nvSpPr>
          <p:cNvPr id="3" name="Content Placeholder 2"/>
          <p:cNvSpPr>
            <a:spLocks noGrp="1"/>
          </p:cNvSpPr>
          <p:nvPr>
            <p:ph idx="1"/>
          </p:nvPr>
        </p:nvSpPr>
        <p:spPr/>
        <p:txBody>
          <a:bodyPr/>
          <a:lstStyle/>
          <a:p>
            <a:r>
              <a:rPr lang="en-US" sz="2400" dirty="0"/>
              <a:t>Check the air filter and replace as needed</a:t>
            </a:r>
            <a:r>
              <a:rPr lang="en-US" sz="2400" dirty="0" smtClean="0"/>
              <a:t>.</a:t>
            </a:r>
          </a:p>
          <a:p>
            <a:r>
              <a:rPr lang="en-US" sz="2400" dirty="0"/>
              <a:t>Check the air induction system for obstructions</a:t>
            </a:r>
            <a:r>
              <a:rPr lang="en-US" sz="2400" dirty="0" smtClean="0"/>
              <a:t>.</a:t>
            </a:r>
          </a:p>
          <a:p>
            <a:r>
              <a:rPr lang="en-US" sz="2400" dirty="0"/>
              <a:t>Check the conditions of all vacuum hoses</a:t>
            </a:r>
            <a:r>
              <a:rPr lang="en-US" sz="2400" dirty="0" smtClean="0"/>
              <a:t>.</a:t>
            </a:r>
          </a:p>
          <a:p>
            <a:r>
              <a:rPr lang="en-US" sz="2400" dirty="0"/>
              <a:t>Check the positive crankcase ventilation (PCV) </a:t>
            </a:r>
            <a:r>
              <a:rPr lang="en-US" sz="2400" dirty="0" smtClean="0"/>
              <a:t>valve for proper operation.</a:t>
            </a:r>
          </a:p>
          <a:p>
            <a:r>
              <a:rPr lang="en-US" sz="2400" dirty="0"/>
              <a:t>Check all fuel-injection electrical </a:t>
            </a:r>
            <a:r>
              <a:rPr lang="en-US" sz="2400" dirty="0" smtClean="0"/>
              <a:t>connections.</a:t>
            </a:r>
          </a:p>
          <a:p>
            <a:r>
              <a:rPr lang="en-US" sz="2400" dirty="0"/>
              <a:t>Check for gasoline at the vacuum port of the </a:t>
            </a:r>
            <a:r>
              <a:rPr lang="en-US" sz="2400" dirty="0" smtClean="0"/>
              <a:t>fuel-pressure regulator.</a:t>
            </a:r>
          </a:p>
          <a:p>
            <a:endParaRPr lang="en-US" sz="2400" dirty="0"/>
          </a:p>
        </p:txBody>
      </p:sp>
    </p:spTree>
    <p:extLst>
      <p:ext uri="{BB962C8B-B14F-4D97-AF65-F5344CB8AC3E}">
        <p14:creationId xmlns:p14="http://schemas.microsoft.com/office/powerpoint/2010/main" val="2693697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11. </a:t>
            </a:r>
            <a:r>
              <a:rPr lang="en-US" b="0" dirty="0">
                <a:latin typeface="+mj-lt"/>
              </a:rPr>
              <a:t>Start the vehicle’s engine and let run at </a:t>
            </a:r>
            <a:r>
              <a:rPr lang="en-US" b="0" dirty="0" smtClean="0">
                <a:latin typeface="+mj-lt"/>
              </a:rPr>
              <a:t>1,000–1,500 RPM</a:t>
            </a:r>
            <a:r>
              <a:rPr lang="en-US" b="0" dirty="0">
                <a:latin typeface="+mj-lt"/>
              </a:rPr>
              <a:t>. The engine is now running on fuel </a:t>
            </a:r>
            <a:r>
              <a:rPr lang="en-US" b="0" dirty="0" smtClean="0">
                <a:latin typeface="+mj-lt"/>
              </a:rPr>
              <a:t>injector cleaning </a:t>
            </a:r>
            <a:r>
              <a:rPr lang="en-US" b="0" dirty="0">
                <a:latin typeface="+mj-lt"/>
              </a:rPr>
              <a:t>fluid provided by the canister.</a:t>
            </a:r>
            <a:endParaRPr lang="en-US" dirty="0">
              <a:latin typeface="+mj-lt"/>
            </a:endParaRPr>
          </a:p>
        </p:txBody>
      </p:sp>
      <p:pic>
        <p:nvPicPr>
          <p:cNvPr id="3" name="Picture 2" descr="A photo shows a technician starting a vehicl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78624" y="1818460"/>
            <a:ext cx="6186750" cy="4331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933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12. </a:t>
            </a:r>
            <a:r>
              <a:rPr lang="en-US" b="0" dirty="0">
                <a:latin typeface="+mj-lt"/>
              </a:rPr>
              <a:t>Continue the process until the canister is </a:t>
            </a:r>
            <a:r>
              <a:rPr lang="en-US" b="0" dirty="0" smtClean="0">
                <a:latin typeface="+mj-lt"/>
              </a:rPr>
              <a:t>empty and </a:t>
            </a:r>
            <a:r>
              <a:rPr lang="en-US" b="0" dirty="0">
                <a:latin typeface="+mj-lt"/>
              </a:rPr>
              <a:t>the engine stalls. Remove the </a:t>
            </a:r>
            <a:r>
              <a:rPr lang="en-US" b="0" dirty="0" smtClean="0">
                <a:latin typeface="+mj-lt"/>
              </a:rPr>
              <a:t>cleaning equipment, enable </a:t>
            </a:r>
            <a:r>
              <a:rPr lang="en-US" b="0" dirty="0">
                <a:latin typeface="+mj-lt"/>
              </a:rPr>
              <a:t>the vehicle’s fuel </a:t>
            </a:r>
            <a:r>
              <a:rPr lang="en-US" b="0" dirty="0" smtClean="0">
                <a:latin typeface="+mj-lt"/>
              </a:rPr>
              <a:t>pump, and </a:t>
            </a:r>
            <a:r>
              <a:rPr lang="en-US" b="0" dirty="0">
                <a:latin typeface="+mj-lt"/>
              </a:rPr>
              <a:t>run the engine to check for leaks.</a:t>
            </a:r>
            <a:endParaRPr lang="en-US" dirty="0">
              <a:latin typeface="+mj-lt"/>
            </a:endParaRPr>
          </a:p>
        </p:txBody>
      </p:sp>
      <p:pic>
        <p:nvPicPr>
          <p:cNvPr id="3" name="Picture 2" descr="A photo shows a technician holding the fuel injector cleaning canister to remove the cleaning equipment."/>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66049" y="1825983"/>
            <a:ext cx="6211900" cy="4349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707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1561</TotalTime>
  <Words>2647</Words>
  <Application>Microsoft Office PowerPoint</Application>
  <PresentationFormat>On-screen Show (4:3)</PresentationFormat>
  <Paragraphs>148</Paragraphs>
  <Slides>92</Slides>
  <Notes>0</Notes>
  <HiddenSlides>0</HiddenSlides>
  <MMClips>0</MMClips>
  <ScaleCrop>false</ScaleCrop>
  <HeadingPairs>
    <vt:vector size="4" baseType="variant">
      <vt:variant>
        <vt:lpstr>Theme</vt:lpstr>
      </vt:variant>
      <vt:variant>
        <vt:i4>6</vt:i4>
      </vt:variant>
      <vt:variant>
        <vt:lpstr>Slide Titles</vt:lpstr>
      </vt:variant>
      <vt:variant>
        <vt:i4>92</vt:i4>
      </vt:variant>
    </vt:vector>
  </HeadingPairs>
  <TitlesOfParts>
    <vt:vector size="98"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PORT FUEL INJECTION PRESSURE REGULATOR DIAGNOSIS</vt:lpstr>
      <vt:lpstr>Figure 83.1 If the vacuum hose is removed from the fuel-pressure regulator when the engine is running, the fuel pressure should increase. If it does not increase, then the fuel pump is not capable of supplying adequate pressure or the fuel-pressure regulator is defective. If gasoline is visible in the vacuum hose, the regulator is leaking and should be replaced.</vt:lpstr>
      <vt:lpstr>Tech Tip </vt:lpstr>
      <vt:lpstr>Figure 83.2 (a) A fuel-pressure graph after key on, engine off (KOEO) on a TBI system.</vt:lpstr>
      <vt:lpstr>Figure 83.2 (b) Pressure drop after 10 minutes on a normal port fuel-injection system.</vt:lpstr>
      <vt:lpstr>DIAGNOSING ELECTRONIC FUEL INJECTION PROBLEMS USING VISUAL INSPECTION</vt:lpstr>
      <vt:lpstr>Figure 83.3 A clogged PCV system caused the engine oil fumes to be drawn into the air cleaner assembly. This is what the technician discovered during a visual inspection.</vt:lpstr>
      <vt:lpstr>TECH TIP</vt:lpstr>
      <vt:lpstr>Figure 83.4 All fuel injectors should make the same sound with the engine running at idle speed. A lack of sound indicates a possible electrically open injector or a break in the wiring. A defective computer could also be the cause of a lack of clicking (pulsing) of the injectors.</vt:lpstr>
      <vt:lpstr>Figure 83.5 Fuel should be heard returning to the fuel tank at the fuel return line if the fuel-pump and fuel-pressure regulator are functioning correctly.</vt:lpstr>
      <vt:lpstr>PORT FUEL INJECTION SYSTEM DAIGNOSIS</vt:lpstr>
      <vt:lpstr>Figure 83.6 Checking the fuel pressure using a fuel-pressure gauge connected to the Schrader valve.</vt:lpstr>
      <vt:lpstr>Figure 83.7 Shutoff valves must be used on vehicles equipped with plastic fuel lines to isolate the cause of a pressure drop in the fuel system.</vt:lpstr>
      <vt:lpstr>TESTING FOR AN INJECTOR PULSE</vt:lpstr>
      <vt:lpstr>Figure 83.8 (a) Noid lights are usually purchased as an assortment so that one is available for any type or size of injector wiring connector.</vt:lpstr>
      <vt:lpstr>Figure 83.8 (b) The connector is unplugged from the injector and a noid light is plugged into the injector connector. The noid light should flash when the engine is being cranked if the power circuit and the pulsing to ground by the computer are functioning okay.</vt:lpstr>
      <vt:lpstr>Figure 83.9 Use a DMM set to read DC volts to check the voltage drop of the positive circuit to the fuel injector. A reading of 0.5 volt or less is generally considered to be acceptable.</vt:lpstr>
      <vt:lpstr>QUESTION 1: ?</vt:lpstr>
      <vt:lpstr>ANSWER 1:</vt:lpstr>
      <vt:lpstr>CHECKING FUEL INJECTOR RESISTANCE</vt:lpstr>
      <vt:lpstr>Figure 83.10 Connections and settings necessary to measure fuel-injector resistance.</vt:lpstr>
      <vt:lpstr>Figure 83.11 To measure fuel-injector resistance, a technician constructed a short wiring harness with a double banana plug that fits into the V and COM terminals of the meter and an injector connector at the other end. This setup makes checking resistance of fuel injectors quick and easy.</vt:lpstr>
      <vt:lpstr>TECH TIP</vt:lpstr>
      <vt:lpstr>Figure 83.12 The fuel injectors at the end of the fuel rail or located at bends ion the fuel rail tend to become clogged. This is because the fuel tends to slow down at these points and any dirt or varnish in the fuel tends to fall and partially clog the injector filter basket.</vt:lpstr>
      <vt:lpstr>TECH TIP</vt:lpstr>
      <vt:lpstr>Figure 83.13 If an injector has the specified resistance, this does not mean that it is okay. This injector had the specified resistance yet it did not deliver the correct amount of fuel because it was clogged.</vt:lpstr>
      <vt:lpstr>PRESSURE DROP BALANCE TEST</vt:lpstr>
      <vt:lpstr>Figure 83.14 Connect a fuel-pressure gauge to the fuel rail at the Schrader valve.</vt:lpstr>
      <vt:lpstr>INJECTOR VOLTAGE DROP TESTS</vt:lpstr>
      <vt:lpstr>Figure 83.15 An injector tester being used to check the voltage drop through the injector while the tester is sending current through the injectors. This test is used to check the coil inside the injector. </vt:lpstr>
      <vt:lpstr>SCOPE TESTING FUEL INJECTORS</vt:lpstr>
      <vt:lpstr>Figure 83.16 A digital storage oscilloscope can be easily connected to an injector by carefully back-probing the electrical connector.</vt:lpstr>
      <vt:lpstr>Figure 83.17 The injector on-time is called the pulse width.</vt:lpstr>
      <vt:lpstr>Figure 83.18 A typical peak-and-hold fuel-injector waveform. Most fuel injectors that measure less than 6 ohms usually display a similar waveform.</vt:lpstr>
      <vt:lpstr>FREQUENTLY ASKED QUESTION</vt:lpstr>
      <vt:lpstr>Figure 83.19 A set of reconditioned injectors. </vt:lpstr>
      <vt:lpstr>QUESTION 2: ?</vt:lpstr>
      <vt:lpstr>ANSWER 2:</vt:lpstr>
      <vt:lpstr>IDLE AIR SPEED CONTROL DIAGNOSIS</vt:lpstr>
      <vt:lpstr>Figure 83.20 An IAC controls idle speed by controlling the amount of air that passes around the throttle plate. More airflow results in a higher idle speed.</vt:lpstr>
      <vt:lpstr>Figure 83.21 A typical IAC</vt:lpstr>
      <vt:lpstr>Figure 83.22 Some IAC units are purchased with the housing, as shown. Carbon buildup in these passages can cause a rough or unstable idling or stalling.</vt:lpstr>
      <vt:lpstr>CASE STUDY</vt:lpstr>
      <vt:lpstr>Figure 83.23 When the cover is removed from the top of the engine, a mouse or some other animal nest is visible. The animal had already eaten through a couple of injector wires. </vt:lpstr>
      <vt:lpstr>FUEL INJECTION SERVICE</vt:lpstr>
      <vt:lpstr>Figure 83.24 Checking fuel-pump volume using a hose from the outlet of the fuel-pressure regulator into a calibrated container.</vt:lpstr>
      <vt:lpstr>Figure 83.25 Testing fuel-pump volume using a fuel-pressure gauge with a bleed hose inserted into a suitable container. The engine is running during this test.</vt:lpstr>
      <vt:lpstr>Figure 83.26 A typical two-line cleaning machine hookup, showing an extension hose that can be used to squirt a cleaning solution into the throttle body while the engine is running on the cleaning solution and gasoline mixture.</vt:lpstr>
      <vt:lpstr>Figure 83.27 To thoroughly clean a throttle body, it is sometimes best to remove it from the vehicle.</vt:lpstr>
      <vt:lpstr>QUESTION 3: ?</vt:lpstr>
      <vt:lpstr>ANSWER 3:</vt:lpstr>
      <vt:lpstr>TECH TIP</vt:lpstr>
      <vt:lpstr>Figure 83.28 The amount each injector is able to flow is displayed in glass cylinders for each injector for a quick visual check.</vt:lpstr>
      <vt:lpstr>WARNING</vt:lpstr>
      <vt:lpstr>Figure 83.29 The line that has the yellow tag is a high-pressure line and this line must be replaced with a new part if removed, even for a few minutes, to gain access to another part.</vt:lpstr>
      <vt:lpstr>FUEL SYSTEM SCAN TOOL DIAGNOSTICS</vt:lpstr>
      <vt:lpstr>FUEL-PUMP RELAY CIRCUIT DIAGNOSIS</vt:lpstr>
      <vt:lpstr>1. The tools needed to diagnose a circuit containing a relay include a digital multimeter (DMM), a fused jumper wire, and an assortment of wiring terminals.</vt:lpstr>
      <vt:lpstr>2. Start the diagnosis by locating the relay center. It is under the hood on this General Motors vehicle, so access is easy. Not all vehicles are this easy.</vt:lpstr>
      <vt:lpstr>3. The chart under the cover for the relay center indicates the location of the relay that controls the electric fuel pump.</vt:lpstr>
      <vt:lpstr>4. Locate the fuel-pump relay and remove by using a puller, if necessary. Try to avoid rocking or twisting the relay to prevent causing damage to the relay terminals or the relay itself.</vt:lpstr>
      <vt:lpstr>5. Terminals 85 and 86 represent the coil inside the relay. Terminal 30 is the power terminal, 87a is the normally closed contact, and 87 is the normally open contact.</vt:lpstr>
      <vt:lpstr>6. The terminals are also labeled on most relays.</vt:lpstr>
      <vt:lpstr>7. To help make good electrical contact with the terminals without doing any harm, select the proper-size terminal from the terminal assortment.</vt:lpstr>
      <vt:lpstr>8. Insert the terminals into the relay socket in 30 and 87.</vt:lpstr>
      <vt:lpstr>9. To check for voltage at terminal 30, use a test light or a voltmeter. Start by connecting the alligator clip of the test light to the positive (1) terminal of the battery.</vt:lpstr>
      <vt:lpstr>10. Touch the test light to the negative (2) terminal of the battery or a good engine ground to check the test light.</vt:lpstr>
      <vt:lpstr>11. Use the test light to check for voltage at terminal 30 of the relay. The ignition may have to be in the on (run) position.</vt:lpstr>
      <vt:lpstr>12. To check to see if the electric fuel pump can be operated from the relay contacts, use a fused jumper wire and touch the relay contacts that correspond to terminals 30 and 87 of the relay.</vt:lpstr>
      <vt:lpstr>13. Connect the leads of the meter to contacts 30 and 87 of the relay socket. The reading of 4.7 amperes is okay because the specification is 4 to 8 amperes.</vt:lpstr>
      <vt:lpstr>14. Set the meter to read ohms (V) and measure the resistance of the relay coil. The usual reading for most relays is between 60 and 100 ohms.</vt:lpstr>
      <vt:lpstr>15. Measure between terminal 30 and 87a. Terminal 87a is the normally closed contact, and there should be little, if any, resistance between these two terminals, as shown.</vt:lpstr>
      <vt:lpstr>16. To test the normally open contacts, connect one meter lead to terminal 30 and the other lead to terminal 87. The ohmmeter should show an open circuit by displaying OL.</vt:lpstr>
      <vt:lpstr>17. Connect a fused jumper wire to supply 12 volts to terminal 86 and a ground to terminal 85 of the relay. If the relay clicks, then the relay coil is able to move the armature (movable arm) of the relay.</vt:lpstr>
      <vt:lpstr>18. After testing, be sure to reinstall the relay and the relay cover.</vt:lpstr>
      <vt:lpstr>FUEL INJECTOR CLEANING</vt:lpstr>
      <vt:lpstr>1. Start the fuel injector cleaning process by bringing the vehicle’s engine up to operating temperature. Shut off the engine, remove the cap from the fuel rail test port, and install the appropriate adapter.</vt:lpstr>
      <vt:lpstr>2. The vehicle’s fuel pump is disabled by removing its relay or fuse. In some cases, it may be necessary to disconnect the fuel pump at the tank if the relay or fuse powers more than just the pump.</vt:lpstr>
      <vt:lpstr>3. Turn the outlet valve of the canister to the OFF or CLOSED position.</vt:lpstr>
      <vt:lpstr>4. Remove the fuel injector cleaning canister’s top and regulator assembly. Note that there is an O-ring seal located here that must be in place for the canister’s top to seal properly.</vt:lpstr>
      <vt:lpstr>5. Pour the injection system cleaning fluid into the open canister. Rubber gloves are highly recommended for this step as the fluid is toxic.</vt:lpstr>
      <vt:lpstr>6. Replace the canister’s top (making sure it is tight) and connect its hose to the fuel rail adapter. Be sure that the hose is routed away from exhaust manifolds and other hazards.</vt:lpstr>
      <vt:lpstr>7. Hang the canister from the vehicle’s hood and adjust the  air pressure regulator to full OPEN position (CCW).</vt:lpstr>
      <vt:lpstr>8. Connect shop air to the canister and adjust the air pressure regulator to the desired setting. Canister pressure can be read directly from the gauge.</vt:lpstr>
      <vt:lpstr>9. Canister pressure should be adjusted to 5 PSI below system fuel pressure. An alternative for return-type systems is to block the fuel return line to the tank.</vt:lpstr>
      <vt:lpstr>10. Open the outlet valve on the canister. </vt:lpstr>
      <vt:lpstr>11. Start the vehicle’s engine and let run at 1,000–1,500 RPM. The engine is now running on fuel injector cleaning fluid provided by the canister.</vt:lpstr>
      <vt:lpstr>12. Continue the process until the canister is empty and the engine stalls. Remove the cleaning equipment, enable the vehicle’s fuel pump, and run the engine to check for leaks.</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83</dc:title>
  <dc:creator>Curt &amp; Tammy</dc:creator>
  <cp:lastModifiedBy>Curt &amp; Tammy</cp:lastModifiedBy>
  <cp:revision>55</cp:revision>
  <dcterms:created xsi:type="dcterms:W3CDTF">2018-09-25T19:30:15Z</dcterms:created>
  <dcterms:modified xsi:type="dcterms:W3CDTF">2019-06-23T15:43:00Z</dcterms:modified>
</cp:coreProperties>
</file>