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7" r:id="rId12"/>
    <p:sldId id="268" r:id="rId13"/>
    <p:sldId id="336" r:id="rId14"/>
    <p:sldId id="316" r:id="rId15"/>
    <p:sldId id="337" r:id="rId16"/>
    <p:sldId id="317" r:id="rId17"/>
    <p:sldId id="338" r:id="rId18"/>
    <p:sldId id="270" r:id="rId19"/>
    <p:sldId id="318" r:id="rId20"/>
    <p:sldId id="326" r:id="rId21"/>
    <p:sldId id="339" r:id="rId22"/>
    <p:sldId id="327" r:id="rId23"/>
    <p:sldId id="286" r:id="rId24"/>
    <p:sldId id="287" r:id="rId25"/>
    <p:sldId id="340" r:id="rId26"/>
    <p:sldId id="341" r:id="rId27"/>
    <p:sldId id="342" r:id="rId28"/>
    <p:sldId id="328" r:id="rId29"/>
    <p:sldId id="329" r:id="rId30"/>
    <p:sldId id="330" r:id="rId31"/>
    <p:sldId id="331" r:id="rId32"/>
    <p:sldId id="332" r:id="rId33"/>
    <p:sldId id="333" r:id="rId34"/>
    <p:sldId id="343" r:id="rId35"/>
    <p:sldId id="334" r:id="rId36"/>
    <p:sldId id="335" r:id="rId37"/>
    <p:sldId id="344" r:id="rId38"/>
    <p:sldId id="345" r:id="rId39"/>
    <p:sldId id="346" r:id="rId40"/>
    <p:sldId id="299" r:id="rId41"/>
    <p:sldId id="300"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Electronic Throttle Control System</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ACCELERATOR PEDAL POSITION SENSOR</a:t>
            </a:r>
            <a:endParaRPr lang="en-US" dirty="0">
              <a:latin typeface="+mj-lt"/>
            </a:endParaRPr>
          </a:p>
        </p:txBody>
      </p:sp>
      <p:sp>
        <p:nvSpPr>
          <p:cNvPr id="3" name="Content Placeholder 2"/>
          <p:cNvSpPr>
            <a:spLocks noGrp="1"/>
          </p:cNvSpPr>
          <p:nvPr>
            <p:ph idx="1"/>
          </p:nvPr>
        </p:nvSpPr>
        <p:spPr/>
        <p:txBody>
          <a:bodyPr/>
          <a:lstStyle/>
          <a:p>
            <a:r>
              <a:rPr lang="en-US" dirty="0" smtClean="0"/>
              <a:t>Cable Operated System</a:t>
            </a:r>
          </a:p>
          <a:p>
            <a:pPr lvl="1"/>
            <a:r>
              <a:rPr lang="en-US" dirty="0" smtClean="0"/>
              <a:t>Uses a </a:t>
            </a:r>
            <a:r>
              <a:rPr lang="en-US" dirty="0"/>
              <a:t>cable attached to the accelerator </a:t>
            </a:r>
            <a:r>
              <a:rPr lang="en-US" dirty="0" smtClean="0"/>
              <a:t>pedal to </a:t>
            </a:r>
            <a:r>
              <a:rPr lang="en-US" dirty="0"/>
              <a:t>operate the APP sensor located under the hood</a:t>
            </a:r>
            <a:r>
              <a:rPr lang="en-US" dirty="0" smtClean="0"/>
              <a:t>.</a:t>
            </a:r>
          </a:p>
          <a:p>
            <a:r>
              <a:rPr lang="en-US" dirty="0" smtClean="0"/>
              <a:t>Two Sensors</a:t>
            </a:r>
          </a:p>
          <a:p>
            <a:pPr lvl="1"/>
            <a:r>
              <a:rPr lang="it-IT" dirty="0"/>
              <a:t>The accelerator pedal position </a:t>
            </a:r>
            <a:r>
              <a:rPr lang="it-IT" dirty="0" smtClean="0"/>
              <a:t>sensor (mounted on the pedal assembly) </a:t>
            </a:r>
            <a:r>
              <a:rPr lang="en-US" dirty="0" smtClean="0"/>
              <a:t>uses </a:t>
            </a:r>
            <a:r>
              <a:rPr lang="en-US" dirty="0"/>
              <a:t>two, and sometimes three, separate sensors, which </a:t>
            </a:r>
            <a:r>
              <a:rPr lang="en-US" dirty="0" smtClean="0"/>
              <a:t>act together </a:t>
            </a:r>
            <a:r>
              <a:rPr lang="en-US" dirty="0"/>
              <a:t>to give accurate accelerator pedal position </a:t>
            </a:r>
            <a:r>
              <a:rPr lang="en-US" dirty="0" smtClean="0"/>
              <a:t>information to the </a:t>
            </a:r>
            <a:r>
              <a:rPr lang="en-US" dirty="0"/>
              <a:t>controller, but also are used to check that the sensor is </a:t>
            </a:r>
            <a:r>
              <a:rPr lang="en-US" dirty="0" smtClean="0"/>
              <a:t>working properly</a:t>
            </a:r>
            <a:r>
              <a:rPr lang="en-US" dirty="0"/>
              <a:t>.</a:t>
            </a:r>
            <a:endParaRPr lang="en-US" dirty="0"/>
          </a:p>
        </p:txBody>
      </p:sp>
    </p:spTree>
    <p:extLst>
      <p:ext uri="{BB962C8B-B14F-4D97-AF65-F5344CB8AC3E}">
        <p14:creationId xmlns:p14="http://schemas.microsoft.com/office/powerpoint/2010/main" val="41379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82.3 A typical accelerator pedal position (APP) sensor, showing two different output voltage signals that are used by the PCM to determine accelerator pedal position. Two (or three in some applications) are used as a double check because this is a safety-related </a:t>
            </a:r>
            <a:r>
              <a:rPr lang="en-US" sz="1800" dirty="0" smtClean="0">
                <a:latin typeface="+mj-lt"/>
              </a:rPr>
              <a:t>sensor.</a:t>
            </a:r>
            <a:endParaRPr lang="en-US" sz="1800" dirty="0">
              <a:latin typeface="+mj-lt"/>
            </a:endParaRPr>
          </a:p>
        </p:txBody>
      </p:sp>
      <p:pic>
        <p:nvPicPr>
          <p:cNvPr id="4" name="Picture 2" descr="The graph shows voltage on the vertical axis from 0 to 5 V and degrees of opening on the horizontal axis.&#10;• The curve for one of the output signal follows an upward-sloping line from 0 to 5 V.&#10;• The curve for the second output signal follows an upward-sloping line from 0 to 2 V.&#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057400"/>
            <a:ext cx="436534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THROTTLE BODY ASSEMBLY</a:t>
            </a:r>
            <a:endParaRPr lang="en-US" dirty="0">
              <a:latin typeface="+mj-lt"/>
            </a:endParaRPr>
          </a:p>
        </p:txBody>
      </p:sp>
      <p:sp>
        <p:nvSpPr>
          <p:cNvPr id="3" name="Content Placeholder 2"/>
          <p:cNvSpPr>
            <a:spLocks noGrp="1"/>
          </p:cNvSpPr>
          <p:nvPr>
            <p:ph idx="1"/>
          </p:nvPr>
        </p:nvSpPr>
        <p:spPr/>
        <p:txBody>
          <a:bodyPr/>
          <a:lstStyle/>
          <a:p>
            <a:r>
              <a:rPr lang="en-US" dirty="0" smtClean="0"/>
              <a:t>Throttle Plate and Spring</a:t>
            </a:r>
          </a:p>
          <a:p>
            <a:pPr lvl="1"/>
            <a:r>
              <a:rPr lang="en-US" dirty="0"/>
              <a:t>The throttle plate is </a:t>
            </a:r>
            <a:r>
              <a:rPr lang="en-US" dirty="0" smtClean="0"/>
              <a:t>held slightly </a:t>
            </a:r>
            <a:r>
              <a:rPr lang="en-US" dirty="0"/>
              <a:t>open by a concentric clock spring</a:t>
            </a:r>
            <a:r>
              <a:rPr lang="en-US" dirty="0" smtClean="0"/>
              <a:t>.</a:t>
            </a:r>
          </a:p>
          <a:p>
            <a:r>
              <a:rPr lang="en-US" dirty="0" smtClean="0"/>
              <a:t>Electronic Throttle Body Motor</a:t>
            </a:r>
          </a:p>
          <a:p>
            <a:pPr lvl="1"/>
            <a:r>
              <a:rPr lang="en-US" dirty="0"/>
              <a:t>The throttle plate is </a:t>
            </a:r>
            <a:r>
              <a:rPr lang="en-US" dirty="0" smtClean="0"/>
              <a:t>held slightly </a:t>
            </a:r>
            <a:r>
              <a:rPr lang="en-US" dirty="0"/>
              <a:t>open by a concentric clock spring</a:t>
            </a:r>
            <a:r>
              <a:rPr lang="en-US" dirty="0" smtClean="0"/>
              <a:t>.</a:t>
            </a:r>
          </a:p>
          <a:p>
            <a:pPr lvl="1"/>
            <a:r>
              <a:rPr lang="en-US" dirty="0"/>
              <a:t>The throttle plate motor is driven by a bidirectional </a:t>
            </a:r>
            <a:r>
              <a:rPr lang="en-US" dirty="0" smtClean="0"/>
              <a:t>pulse-width modulated </a:t>
            </a:r>
            <a:r>
              <a:rPr lang="en-US" dirty="0"/>
              <a:t>(PWM) signal from the PCM or electronic throttle </a:t>
            </a:r>
            <a:r>
              <a:rPr lang="en-US" dirty="0" smtClean="0"/>
              <a:t>control module </a:t>
            </a:r>
            <a:r>
              <a:rPr lang="en-US" dirty="0"/>
              <a:t>using an H-bridge circuit.</a:t>
            </a:r>
            <a:endParaRPr lang="en-US" dirty="0"/>
          </a:p>
        </p:txBody>
      </p:sp>
    </p:spTree>
    <p:extLst>
      <p:ext uri="{BB962C8B-B14F-4D97-AF65-F5344CB8AC3E}">
        <p14:creationId xmlns:p14="http://schemas.microsoft.com/office/powerpoint/2010/main" val="365216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82.4 The default position for the throttle plate is in slightly open position. The servomotor then is used to close it for idle and open it during </a:t>
            </a:r>
            <a:r>
              <a:rPr lang="en-US" sz="2400" dirty="0" smtClean="0">
                <a:latin typeface="+mj-lt"/>
              </a:rPr>
              <a:t>acceleration.</a:t>
            </a:r>
            <a:endParaRPr lang="en-US" sz="2400" dirty="0">
              <a:latin typeface="+mj-lt"/>
            </a:endParaRPr>
          </a:p>
        </p:txBody>
      </p:sp>
      <p:pic>
        <p:nvPicPr>
          <p:cNvPr id="4" name="Picture 3" descr="The figure shows the following positons:&#10;• Default position: The spring-loaded position is in the default position.&#10;• Idle position: Throttle shaft is closed from the default position.&#10;• Acceleration: Throttle shaft is open from the default position and rotates in clockwise direction.&#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29927" y="1526854"/>
            <a:ext cx="2284147" cy="479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82.5 (a) An H-bridge circuit is used to control the direction of the DC electric motor of the electronic throttle control </a:t>
            </a:r>
            <a:r>
              <a:rPr lang="en-US" sz="2400" dirty="0" smtClean="0">
                <a:latin typeface="+mj-lt"/>
              </a:rPr>
              <a:t>unit.</a:t>
            </a:r>
            <a:endParaRPr lang="en-US" dirty="0">
              <a:latin typeface="+mj-lt"/>
            </a:endParaRPr>
          </a:p>
        </p:txBody>
      </p:sp>
      <p:pic>
        <p:nvPicPr>
          <p:cNvPr id="6" name="Picture 2" descr="The circuit shows four transistors connected to a DC motor with 12 V power on one end and ground on the other end. To control the direction of the DC electric motor of the electronic throttle control unit, 12 V current flows through the top left transistor, DC motor, the bottom right transistor, and then to th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7594" y="2054016"/>
            <a:ext cx="5668812" cy="425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82.5 (b) To reverse the direction of operation, the polarity of the current through the motor is </a:t>
            </a:r>
            <a:r>
              <a:rPr lang="en-US" sz="2400" dirty="0" smtClean="0">
                <a:latin typeface="+mj-lt"/>
              </a:rPr>
              <a:t>reversed.</a:t>
            </a:r>
            <a:endParaRPr lang="en-US" dirty="0">
              <a:latin typeface="+mj-lt"/>
            </a:endParaRPr>
          </a:p>
        </p:txBody>
      </p:sp>
      <p:pic>
        <p:nvPicPr>
          <p:cNvPr id="3" name="Picture 2" descr="The circuit shows four transistors connected to a DC motor with 12 V power on one end and ground on the other end. To reverse the current flow, 12 V current flows through the bottom left transistor, DC motor, the top right transistor, and then to th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6993" y="1734616"/>
            <a:ext cx="6090014" cy="457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3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THROTTLE POSITION (TP) SENSOR</a:t>
            </a:r>
            <a:endParaRPr lang="en-US" dirty="0">
              <a:latin typeface="+mj-lt"/>
            </a:endParaRPr>
          </a:p>
        </p:txBody>
      </p:sp>
      <p:sp>
        <p:nvSpPr>
          <p:cNvPr id="3" name="Content Placeholder 2"/>
          <p:cNvSpPr>
            <a:spLocks noGrp="1"/>
          </p:cNvSpPr>
          <p:nvPr>
            <p:ph idx="1"/>
          </p:nvPr>
        </p:nvSpPr>
        <p:spPr/>
        <p:txBody>
          <a:bodyPr/>
          <a:lstStyle/>
          <a:p>
            <a:r>
              <a:rPr lang="en-US" dirty="0"/>
              <a:t>Two TP sensors are used in the throttle body </a:t>
            </a:r>
            <a:r>
              <a:rPr lang="en-US" dirty="0" smtClean="0"/>
              <a:t>assembly to provide TP </a:t>
            </a:r>
            <a:r>
              <a:rPr lang="en-US" dirty="0"/>
              <a:t>signals to the PCM</a:t>
            </a:r>
            <a:r>
              <a:rPr lang="en-US" dirty="0" smtClean="0"/>
              <a:t>.</a:t>
            </a:r>
          </a:p>
          <a:p>
            <a:r>
              <a:rPr lang="en-US" dirty="0"/>
              <a:t>Two sensors are used as a fail-safe </a:t>
            </a:r>
            <a:r>
              <a:rPr lang="en-US" dirty="0" smtClean="0"/>
              <a:t>measure and </a:t>
            </a:r>
            <a:r>
              <a:rPr lang="en-US" dirty="0"/>
              <a:t>for diagnosis</a:t>
            </a:r>
            <a:r>
              <a:rPr lang="en-US" dirty="0" smtClean="0"/>
              <a:t>.</a:t>
            </a:r>
          </a:p>
          <a:p>
            <a:r>
              <a:rPr lang="en-US" dirty="0"/>
              <a:t>There are two types of TP sensors used </a:t>
            </a:r>
            <a:r>
              <a:rPr lang="en-US" dirty="0" smtClean="0"/>
              <a:t>in electronic </a:t>
            </a:r>
            <a:r>
              <a:rPr lang="en-US" dirty="0"/>
              <a:t>throttle control systems</a:t>
            </a:r>
            <a:r>
              <a:rPr lang="en-US" dirty="0" smtClean="0"/>
              <a:t>:</a:t>
            </a:r>
          </a:p>
          <a:p>
            <a:pPr lvl="1"/>
            <a:r>
              <a:rPr lang="en-US" dirty="0" smtClean="0"/>
              <a:t>Potentiometers</a:t>
            </a:r>
          </a:p>
          <a:p>
            <a:pPr lvl="1"/>
            <a:r>
              <a:rPr lang="en-US" dirty="0" smtClean="0"/>
              <a:t>Hall-effect</a:t>
            </a:r>
            <a:endParaRPr lang="en-US" dirty="0"/>
          </a:p>
        </p:txBody>
      </p:sp>
    </p:spTree>
    <p:extLst>
      <p:ext uri="{BB962C8B-B14F-4D97-AF65-F5344CB8AC3E}">
        <p14:creationId xmlns:p14="http://schemas.microsoft.com/office/powerpoint/2010/main" val="349649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82.6 Schematic of a typical electronic throttle control (ETC) system. Note that terminal #5 is always pulse-width modulated and that terminal #3 is always constant, but both power and ground are switched to change the direction of the </a:t>
            </a:r>
            <a:r>
              <a:rPr lang="en-US" sz="2000" dirty="0" smtClean="0">
                <a:latin typeface="+mj-lt"/>
              </a:rPr>
              <a:t>motor.</a:t>
            </a:r>
            <a:endParaRPr lang="en-US" dirty="0">
              <a:latin typeface="+mj-lt"/>
            </a:endParaRPr>
          </a:p>
        </p:txBody>
      </p:sp>
      <p:pic>
        <p:nvPicPr>
          <p:cNvPr id="3" name="Picture 2" descr="The following terminals of the PCM are connected to the electronic throttle control:&#10;• Terminal 1 is signal for throttle position 1&#10;• Terminal 2 is a voltage source&#10;• Terminal 3 is constant or ground&#10;• Terminal 4 is signal for throttle position 1&#10;• Terminal 5 is pulse width modulated&#10;• Terminal 6 is groun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9017" y="2173934"/>
            <a:ext cx="4685967" cy="40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two types of throttle position sensors are used?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Potentiometer and Hall-effect.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82.1</a:t>
            </a:r>
            <a:r>
              <a:rPr lang="en-US" dirty="0" smtClean="0"/>
              <a:t> </a:t>
            </a:r>
            <a:r>
              <a:rPr lang="en-US" dirty="0"/>
              <a:t>Explain how an electronic throttle-control </a:t>
            </a:r>
            <a:r>
              <a:rPr lang="en-US" dirty="0" smtClean="0"/>
              <a:t>system works.</a:t>
            </a:r>
          </a:p>
          <a:p>
            <a:pPr marL="0" indent="0">
              <a:buNone/>
            </a:pPr>
            <a:r>
              <a:rPr lang="en-US" b="1" dirty="0" smtClean="0">
                <a:solidFill>
                  <a:srgbClr val="005A70"/>
                </a:solidFill>
              </a:rPr>
              <a:t>82.2 </a:t>
            </a:r>
            <a:r>
              <a:rPr lang="en-US" dirty="0"/>
              <a:t>Explain how the position of the accelerator pedal is </a:t>
            </a:r>
            <a:r>
              <a:rPr lang="en-US" dirty="0" smtClean="0"/>
              <a:t>detected in </a:t>
            </a:r>
            <a:r>
              <a:rPr lang="en-US" dirty="0"/>
              <a:t>an electronic throttle-control system</a:t>
            </a:r>
            <a:r>
              <a:rPr lang="en-US" dirty="0" smtClean="0"/>
              <a:t>.</a:t>
            </a:r>
          </a:p>
          <a:p>
            <a:pPr marL="0" indent="0">
              <a:buNone/>
            </a:pPr>
            <a:r>
              <a:rPr lang="en-US" b="1" dirty="0" smtClean="0">
                <a:solidFill>
                  <a:srgbClr val="005A70"/>
                </a:solidFill>
              </a:rPr>
              <a:t>82.3 </a:t>
            </a:r>
            <a:r>
              <a:rPr lang="en-US" dirty="0"/>
              <a:t>List the parts of a typical electronic throttle </a:t>
            </a:r>
            <a:r>
              <a:rPr lang="en-US" dirty="0" smtClean="0"/>
              <a:t>control system</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DAIGNOSIS OF ELECTRONIC THROTTLE CONTROL SYSTEMS </a:t>
            </a:r>
            <a:r>
              <a:rPr lang="en-US" sz="2800" dirty="0" smtClean="0">
                <a:latin typeface="+mj-lt"/>
              </a:rPr>
              <a:t>(1 OF 3)</a:t>
            </a:r>
            <a:endParaRPr lang="en-US" sz="2800" dirty="0">
              <a:latin typeface="+mj-lt"/>
            </a:endParaRPr>
          </a:p>
        </p:txBody>
      </p:sp>
      <p:sp>
        <p:nvSpPr>
          <p:cNvPr id="3" name="Content Placeholder 2"/>
          <p:cNvSpPr>
            <a:spLocks noGrp="1"/>
          </p:cNvSpPr>
          <p:nvPr>
            <p:ph idx="1"/>
          </p:nvPr>
        </p:nvSpPr>
        <p:spPr/>
        <p:txBody>
          <a:bodyPr/>
          <a:lstStyle/>
          <a:p>
            <a:r>
              <a:rPr lang="en-US" dirty="0" smtClean="0"/>
              <a:t>Fault Mode</a:t>
            </a:r>
          </a:p>
          <a:p>
            <a:pPr lvl="1"/>
            <a:r>
              <a:rPr lang="en-US" dirty="0" smtClean="0"/>
              <a:t>The limp home </a:t>
            </a:r>
            <a:r>
              <a:rPr lang="en-US" dirty="0"/>
              <a:t>mode is also called the “fail-safe mode” and indicates </a:t>
            </a:r>
            <a:r>
              <a:rPr lang="en-US" dirty="0" smtClean="0"/>
              <a:t>the following </a:t>
            </a:r>
            <a:r>
              <a:rPr lang="en-US" dirty="0"/>
              <a:t>actions performed by the PCM</a:t>
            </a:r>
            <a:r>
              <a:rPr lang="en-US" dirty="0" smtClean="0"/>
              <a:t>:</a:t>
            </a:r>
          </a:p>
          <a:p>
            <a:pPr lvl="1"/>
            <a:r>
              <a:rPr lang="en-US" dirty="0"/>
              <a:t>Engine speed is limited to the default speed (about 1,200 </a:t>
            </a:r>
            <a:r>
              <a:rPr lang="en-US" dirty="0" smtClean="0"/>
              <a:t>to 1,600 </a:t>
            </a:r>
            <a:r>
              <a:rPr lang="en-US" dirty="0"/>
              <a:t>RPM</a:t>
            </a:r>
            <a:r>
              <a:rPr lang="en-US" dirty="0" smtClean="0"/>
              <a:t>).</a:t>
            </a:r>
          </a:p>
          <a:p>
            <a:pPr lvl="1"/>
            <a:r>
              <a:rPr lang="en-US" dirty="0"/>
              <a:t>There is slow or no response when the accelerator pedal </a:t>
            </a:r>
            <a:r>
              <a:rPr lang="en-US" dirty="0" smtClean="0"/>
              <a:t>is depressed.</a:t>
            </a:r>
          </a:p>
          <a:p>
            <a:pPr lvl="1"/>
            <a:r>
              <a:rPr lang="en-US" dirty="0"/>
              <a:t>The cruise control system is disabled</a:t>
            </a:r>
            <a:r>
              <a:rPr lang="en-US" dirty="0" smtClean="0"/>
              <a:t>.</a:t>
            </a:r>
          </a:p>
          <a:p>
            <a:pPr lvl="1"/>
            <a:r>
              <a:rPr lang="en-US" dirty="0"/>
              <a:t>A diagnostic trouble code (DTC) is set</a:t>
            </a:r>
            <a:r>
              <a:rPr lang="en-US" dirty="0" smtClean="0"/>
              <a:t>.</a:t>
            </a:r>
          </a:p>
          <a:p>
            <a:pPr lvl="1"/>
            <a:r>
              <a:rPr lang="en-US" dirty="0"/>
              <a:t>An ETC warning lamp on the dash lights.</a:t>
            </a:r>
            <a:endParaRPr lang="en-US" dirty="0"/>
          </a:p>
        </p:txBody>
      </p:sp>
    </p:spTree>
    <p:extLst>
      <p:ext uri="{BB962C8B-B14F-4D97-AF65-F5344CB8AC3E}">
        <p14:creationId xmlns:p14="http://schemas.microsoft.com/office/powerpoint/2010/main" val="23937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DAIGNOSIS OF ELECTRONIC THROTTLE CONTROL </a:t>
            </a:r>
            <a:r>
              <a:rPr lang="en-US" dirty="0" smtClean="0">
                <a:latin typeface="+mj-lt"/>
              </a:rPr>
              <a:t>SYSTEMS </a:t>
            </a:r>
            <a:r>
              <a:rPr lang="en-US" sz="2800" dirty="0" smtClean="0">
                <a:latin typeface="+mj-lt"/>
              </a:rPr>
              <a:t>(2 OF 3)</a:t>
            </a:r>
            <a:endParaRPr lang="en-US" sz="2800" dirty="0">
              <a:latin typeface="+mj-lt"/>
            </a:endParaRPr>
          </a:p>
        </p:txBody>
      </p:sp>
      <p:sp>
        <p:nvSpPr>
          <p:cNvPr id="3" name="Content Placeholder 2"/>
          <p:cNvSpPr>
            <a:spLocks noGrp="1"/>
          </p:cNvSpPr>
          <p:nvPr>
            <p:ph idx="1"/>
          </p:nvPr>
        </p:nvSpPr>
        <p:spPr/>
        <p:txBody>
          <a:bodyPr/>
          <a:lstStyle/>
          <a:p>
            <a:r>
              <a:rPr lang="en-US" dirty="0" smtClean="0"/>
              <a:t>Vacuum Leaks</a:t>
            </a:r>
          </a:p>
          <a:p>
            <a:pPr lvl="1"/>
            <a:r>
              <a:rPr lang="en-US" dirty="0"/>
              <a:t>The ETC system simply moves the throttle, </a:t>
            </a:r>
            <a:r>
              <a:rPr lang="en-US" dirty="0" smtClean="0"/>
              <a:t>as needed</a:t>
            </a:r>
            <a:r>
              <a:rPr lang="en-US" dirty="0"/>
              <a:t>, to achieve the proper idle speed to compensate for the leak</a:t>
            </a:r>
            <a:r>
              <a:rPr lang="en-US" dirty="0" smtClean="0"/>
              <a:t>.</a:t>
            </a:r>
          </a:p>
          <a:p>
            <a:r>
              <a:rPr lang="en-US" dirty="0" smtClean="0"/>
              <a:t>Diagnostic Procedure</a:t>
            </a:r>
          </a:p>
          <a:p>
            <a:pPr lvl="1"/>
            <a:r>
              <a:rPr lang="en-US" dirty="0"/>
              <a:t>If a fault occurs in the ETC </a:t>
            </a:r>
            <a:r>
              <a:rPr lang="en-US" dirty="0" smtClean="0"/>
              <a:t>system, check </a:t>
            </a:r>
            <a:r>
              <a:rPr lang="en-US" dirty="0"/>
              <a:t>service information for the specified procedure to </a:t>
            </a:r>
            <a:r>
              <a:rPr lang="en-US" dirty="0" smtClean="0"/>
              <a:t>follow for </a:t>
            </a:r>
            <a:r>
              <a:rPr lang="en-US" dirty="0"/>
              <a:t>the vehicle being checked.</a:t>
            </a:r>
            <a:endParaRPr lang="en-US" dirty="0"/>
          </a:p>
        </p:txBody>
      </p:sp>
    </p:spTree>
    <p:extLst>
      <p:ext uri="{BB962C8B-B14F-4D97-AF65-F5344CB8AC3E}">
        <p14:creationId xmlns:p14="http://schemas.microsoft.com/office/powerpoint/2010/main" val="156958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DAIGNOSIS OF ELECTRONIC THROTTLE CONTROL SYSTEMS </a:t>
            </a:r>
            <a:r>
              <a:rPr lang="en-US" sz="2800" dirty="0" smtClean="0">
                <a:latin typeface="+mj-lt"/>
              </a:rPr>
              <a:t>(3 OF 3)</a:t>
            </a:r>
            <a:endParaRPr lang="en-US" dirty="0">
              <a:latin typeface="+mj-lt"/>
            </a:endParaRPr>
          </a:p>
        </p:txBody>
      </p:sp>
      <p:sp>
        <p:nvSpPr>
          <p:cNvPr id="3" name="Content Placeholder 2"/>
          <p:cNvSpPr>
            <a:spLocks noGrp="1"/>
          </p:cNvSpPr>
          <p:nvPr>
            <p:ph idx="1"/>
          </p:nvPr>
        </p:nvSpPr>
        <p:spPr/>
        <p:txBody>
          <a:bodyPr/>
          <a:lstStyle/>
          <a:p>
            <a:r>
              <a:rPr lang="en-US" dirty="0" smtClean="0"/>
              <a:t>Scan Tool Data</a:t>
            </a:r>
          </a:p>
          <a:p>
            <a:pPr lvl="1"/>
            <a:r>
              <a:rPr lang="en-US" dirty="0"/>
              <a:t>APP-indicated angle</a:t>
            </a:r>
            <a:r>
              <a:rPr lang="en-US" dirty="0" smtClean="0"/>
              <a:t>.</a:t>
            </a:r>
          </a:p>
          <a:p>
            <a:pPr lvl="1"/>
            <a:r>
              <a:rPr lang="en-US" dirty="0"/>
              <a:t>TP-desired angle</a:t>
            </a:r>
            <a:r>
              <a:rPr lang="en-US" dirty="0" smtClean="0"/>
              <a:t>.</a:t>
            </a:r>
          </a:p>
          <a:p>
            <a:pPr lvl="1"/>
            <a:r>
              <a:rPr lang="en-US" dirty="0"/>
              <a:t>TP-indicated angle</a:t>
            </a:r>
            <a:r>
              <a:rPr lang="en-US" dirty="0" smtClean="0"/>
              <a:t>.</a:t>
            </a:r>
          </a:p>
          <a:p>
            <a:pPr lvl="1"/>
            <a:r>
              <a:rPr lang="en-US" dirty="0"/>
              <a:t>TP sensors 1 and 2.</a:t>
            </a:r>
            <a:endParaRPr lang="en-US" dirty="0"/>
          </a:p>
        </p:txBody>
      </p:sp>
    </p:spTree>
    <p:extLst>
      <p:ext uri="{BB962C8B-B14F-4D97-AF65-F5344CB8AC3E}">
        <p14:creationId xmlns:p14="http://schemas.microsoft.com/office/powerpoint/2010/main" val="88893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82.7 The two TP sensors used on the throttle body of an electronic throttle body assembly produce opposite voltage signals as the throttle is opened. The total voltage of both combined at any throttle plate position is 5 </a:t>
            </a:r>
            <a:r>
              <a:rPr lang="en-US" sz="2000" dirty="0" smtClean="0">
                <a:latin typeface="+mj-lt"/>
              </a:rPr>
              <a:t>volts.</a:t>
            </a:r>
            <a:endParaRPr lang="en-US" dirty="0">
              <a:latin typeface="+mj-lt"/>
            </a:endParaRPr>
          </a:p>
        </p:txBody>
      </p:sp>
      <p:pic>
        <p:nvPicPr>
          <p:cNvPr id="3" name="Picture 2" descr="The graph shows percentage on the x axis from 0 to 100 in the increments of 25 percent and TP signal voltage on the y axis from 0 to 5 in the increments of 1.&#10;• The curve for sensor 1 follows an upward-sloping curve from (0, 0.5) to (100, 4.5).&#10;• The curve for sensor 2 follows a downward-sloping curve from (0, 4.5) to (100, 0.5).&#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0457" y="2132409"/>
            <a:ext cx="4703087" cy="41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82.8 (a) A “reduced power” warning light indicates a fault with the electronic throttle control system on some General Motors </a:t>
            </a:r>
            <a:r>
              <a:rPr lang="en-US" sz="2400" dirty="0" smtClean="0">
                <a:latin typeface="+mj-lt"/>
              </a:rPr>
              <a:t>vehicles.</a:t>
            </a:r>
            <a:endParaRPr lang="en-US" dirty="0">
              <a:latin typeface="+mj-lt"/>
            </a:endParaRPr>
          </a:p>
        </p:txBody>
      </p:sp>
      <p:pic>
        <p:nvPicPr>
          <p:cNvPr id="3" name="Picture 2" descr="A photo shows a reduced power warning light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0388" y="1980837"/>
            <a:ext cx="5363225" cy="43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7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82.8 (b) A symbol showing an engine with an arrow pointing down is used on some General Motors vehicles to indicate a fault with the electronic throttle control </a:t>
            </a:r>
            <a:r>
              <a:rPr lang="en-US" dirty="0" smtClean="0">
                <a:latin typeface="+mj-lt"/>
              </a:rPr>
              <a:t>system.</a:t>
            </a:r>
            <a:endParaRPr lang="en-US" dirty="0">
              <a:latin typeface="+mj-lt"/>
            </a:endParaRPr>
          </a:p>
        </p:txBody>
      </p:sp>
      <p:pic>
        <p:nvPicPr>
          <p:cNvPr id="3" name="Picture 2" descr="A photo shows a reduced power warning light with the symbol showing an engine with an arrow pointing down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225" y="2098480"/>
            <a:ext cx="5257550" cy="42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8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82.9 A wrench symbol warning lamp on a Ford vehicle. The symbol can also be </a:t>
            </a:r>
            <a:r>
              <a:rPr lang="en-US" sz="2400" dirty="0" smtClean="0">
                <a:latin typeface="+mj-lt"/>
              </a:rPr>
              <a:t>green.</a:t>
            </a:r>
            <a:endParaRPr lang="en-US" dirty="0">
              <a:latin typeface="+mj-lt"/>
            </a:endParaRPr>
          </a:p>
        </p:txBody>
      </p:sp>
      <p:pic>
        <p:nvPicPr>
          <p:cNvPr id="3" name="Picture 2" descr="A photo shows a wrench symbol warning light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8003" y="1632661"/>
            <a:ext cx="6227994" cy="467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2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82.10 A symbol used on a Chrysler vehicle indicating a fault with the electronic throttle </a:t>
            </a:r>
            <a:r>
              <a:rPr lang="en-US" sz="2400" dirty="0" smtClean="0">
                <a:latin typeface="+mj-lt"/>
              </a:rPr>
              <a:t>control.</a:t>
            </a:r>
            <a:endParaRPr lang="en-US" dirty="0">
              <a:latin typeface="+mj-lt"/>
            </a:endParaRPr>
          </a:p>
        </p:txBody>
      </p:sp>
      <p:pic>
        <p:nvPicPr>
          <p:cNvPr id="3" name="Picture 2" descr="A photo shows a warning light for faulty electronic throttle control illuminated on the dashboar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8003" y="1640522"/>
            <a:ext cx="6227994" cy="467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84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82.11 The throttle plate stayed where it was moved, which indicates that there is a problem with the electronic throttle body control </a:t>
            </a:r>
            <a:r>
              <a:rPr lang="en-US" sz="2400" dirty="0" smtClean="0">
                <a:latin typeface="+mj-lt"/>
              </a:rPr>
              <a:t>assembly.</a:t>
            </a:r>
            <a:endParaRPr lang="en-US" dirty="0">
              <a:latin typeface="+mj-lt"/>
            </a:endParaRPr>
          </a:p>
        </p:txBody>
      </p:sp>
      <p:pic>
        <p:nvPicPr>
          <p:cNvPr id="3" name="Picture 2" descr="A photo shows a throttle plate in idle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6873" y="2131431"/>
            <a:ext cx="5550254"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9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CASE STUDY</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489578"/>
            <a:ext cx="2971799" cy="487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03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82.4</a:t>
            </a:r>
            <a:r>
              <a:rPr lang="en-US" dirty="0" smtClean="0"/>
              <a:t> </a:t>
            </a:r>
            <a:r>
              <a:rPr lang="en-US" dirty="0"/>
              <a:t>Describe how to diagnose faults in an electronic throttle </a:t>
            </a:r>
            <a:r>
              <a:rPr lang="en-US" dirty="0" smtClean="0"/>
              <a:t>control system.</a:t>
            </a:r>
          </a:p>
          <a:p>
            <a:pPr marL="0" indent="0">
              <a:buNone/>
            </a:pPr>
            <a:r>
              <a:rPr lang="en-US" b="1" dirty="0" smtClean="0">
                <a:solidFill>
                  <a:srgbClr val="005A70"/>
                </a:solidFill>
              </a:rPr>
              <a:t>82.5</a:t>
            </a:r>
            <a:r>
              <a:rPr lang="en-US" dirty="0" smtClean="0"/>
              <a:t> </a:t>
            </a:r>
            <a:r>
              <a:rPr lang="en-US" dirty="0"/>
              <a:t>Explain how to service an electronic throttle system</a:t>
            </a:r>
            <a:r>
              <a:rPr lang="en-US" dirty="0" smtClean="0"/>
              <a:t>.</a:t>
            </a:r>
          </a:p>
          <a:p>
            <a:pPr marL="0" indent="0">
              <a:buNone/>
            </a:pPr>
            <a:r>
              <a:rPr lang="en-US" b="1" dirty="0" smtClean="0">
                <a:solidFill>
                  <a:schemeClr val="accent2"/>
                </a:solidFill>
              </a:rPr>
              <a:t>82.6 </a:t>
            </a:r>
            <a:r>
              <a:rPr lang="en-US" dirty="0" smtClean="0"/>
              <a:t> </a:t>
            </a:r>
            <a:r>
              <a:rPr lang="en-US" dirty="0"/>
              <a:t>This chapter will help prepare for ASE content area “E</a:t>
            </a:r>
            <a:r>
              <a:rPr lang="en-US" dirty="0" smtClean="0"/>
              <a:t>” (</a:t>
            </a:r>
            <a:r>
              <a:rPr lang="en-US" dirty="0"/>
              <a:t>Computerized Engine Controls 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82.12 A corroded electronic throttle control assembly shown with the cover </a:t>
            </a:r>
            <a:r>
              <a:rPr lang="en-US" sz="2400" dirty="0" smtClean="0">
                <a:latin typeface="+mj-lt"/>
              </a:rPr>
              <a:t>removed.</a:t>
            </a:r>
            <a:endParaRPr lang="en-US" dirty="0">
              <a:latin typeface="+mj-lt"/>
            </a:endParaRPr>
          </a:p>
        </p:txBody>
      </p:sp>
      <p:pic>
        <p:nvPicPr>
          <p:cNvPr id="3" name="Picture 2" descr="A photo shows a corroded electronic throttle control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0261" y="1637859"/>
            <a:ext cx="6583478" cy="469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3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82.13 Notice the small motor gear on the left drives a larger plastic gear (black), which then drives the small gear in mesh with the section of a gear attached to the throttle plate. This results in a huge torque increase from the small motor and helps explain why it could be dangerous to insert a finger into the throttle body </a:t>
            </a:r>
            <a:r>
              <a:rPr lang="en-US" sz="1800" dirty="0" smtClean="0">
                <a:latin typeface="+mj-lt"/>
              </a:rPr>
              <a:t>assembly.</a:t>
            </a:r>
            <a:endParaRPr lang="en-US" sz="1800" dirty="0">
              <a:latin typeface="+mj-lt"/>
            </a:endParaRPr>
          </a:p>
        </p:txBody>
      </p:sp>
      <p:pic>
        <p:nvPicPr>
          <p:cNvPr id="3" name="Picture 2" descr="A photo shows a corroded gear assembly in the throttl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9760" y="2417347"/>
            <a:ext cx="5364480" cy="392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4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ECT THROTTLE FOLLOWER TEST</a:t>
            </a:r>
            <a:endParaRPr lang="en-US" dirty="0">
              <a:latin typeface="+mj-lt"/>
            </a:endParaRPr>
          </a:p>
        </p:txBody>
      </p:sp>
      <p:sp>
        <p:nvSpPr>
          <p:cNvPr id="3" name="Content Placeholder 2"/>
          <p:cNvSpPr>
            <a:spLocks noGrp="1"/>
          </p:cNvSpPr>
          <p:nvPr>
            <p:ph idx="1"/>
          </p:nvPr>
        </p:nvSpPr>
        <p:spPr/>
        <p:txBody>
          <a:bodyPr/>
          <a:lstStyle/>
          <a:p>
            <a:r>
              <a:rPr lang="en-US" dirty="0" smtClean="0"/>
              <a:t>Test can be performed on some Chrysler vehicles.</a:t>
            </a:r>
          </a:p>
          <a:p>
            <a:r>
              <a:rPr lang="en-US" dirty="0" smtClean="0"/>
              <a:t>To </a:t>
            </a:r>
            <a:r>
              <a:rPr lang="en-US" dirty="0"/>
              <a:t>perform this test, use the “throttle </a:t>
            </a:r>
            <a:r>
              <a:rPr lang="en-US" dirty="0" smtClean="0"/>
              <a:t>follower test</a:t>
            </a:r>
            <a:r>
              <a:rPr lang="en-US" dirty="0"/>
              <a:t>” procedure as shown on the scan tool. An assistant </a:t>
            </a:r>
            <a:r>
              <a:rPr lang="en-US" dirty="0" smtClean="0"/>
              <a:t>is needed </a:t>
            </a:r>
            <a:r>
              <a:rPr lang="en-US" dirty="0"/>
              <a:t>to check that the throttle plate is moving as the </a:t>
            </a:r>
            <a:r>
              <a:rPr lang="en-US" dirty="0" smtClean="0"/>
              <a:t>accelerator pedal </a:t>
            </a:r>
            <a:r>
              <a:rPr lang="en-US" dirty="0"/>
              <a:t>is depressed.</a:t>
            </a:r>
            <a:endParaRPr lang="en-US" dirty="0"/>
          </a:p>
        </p:txBody>
      </p:sp>
    </p:spTree>
    <p:extLst>
      <p:ext uri="{BB962C8B-B14F-4D97-AF65-F5344CB8AC3E}">
        <p14:creationId xmlns:p14="http://schemas.microsoft.com/office/powerpoint/2010/main" val="221155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SERVICING ELECTRONIC THROTTLE SYSTEMS (1 OF 2)</a:t>
            </a:r>
            <a:endParaRPr lang="en-US" dirty="0">
              <a:latin typeface="+mj-lt"/>
            </a:endParaRPr>
          </a:p>
        </p:txBody>
      </p:sp>
      <p:sp>
        <p:nvSpPr>
          <p:cNvPr id="3" name="Content Placeholder 2"/>
          <p:cNvSpPr>
            <a:spLocks noGrp="1"/>
          </p:cNvSpPr>
          <p:nvPr>
            <p:ph idx="1"/>
          </p:nvPr>
        </p:nvSpPr>
        <p:spPr/>
        <p:txBody>
          <a:bodyPr/>
          <a:lstStyle/>
          <a:p>
            <a:r>
              <a:rPr lang="en-US" dirty="0" smtClean="0"/>
              <a:t>ETC-Related Performance Issues</a:t>
            </a:r>
          </a:p>
          <a:p>
            <a:pPr lvl="1"/>
            <a:r>
              <a:rPr lang="en-US" dirty="0"/>
              <a:t>Lower than normal idle </a:t>
            </a:r>
            <a:r>
              <a:rPr lang="en-US" dirty="0" smtClean="0"/>
              <a:t>speed</a:t>
            </a:r>
          </a:p>
          <a:p>
            <a:pPr lvl="1"/>
            <a:r>
              <a:rPr lang="en-US" dirty="0"/>
              <a:t>Rough </a:t>
            </a:r>
            <a:r>
              <a:rPr lang="en-US" dirty="0" smtClean="0"/>
              <a:t>idle</a:t>
            </a:r>
          </a:p>
          <a:p>
            <a:pPr lvl="1"/>
            <a:r>
              <a:rPr lang="en-US" dirty="0"/>
              <a:t>Engine stalls when coming to a stop (called a </a:t>
            </a:r>
            <a:r>
              <a:rPr lang="en-US" dirty="0" smtClean="0"/>
              <a:t>coast-down stall)</a:t>
            </a:r>
          </a:p>
          <a:p>
            <a:r>
              <a:rPr lang="en-US" dirty="0" smtClean="0"/>
              <a:t>Throttle Body Cleaning Procedure</a:t>
            </a:r>
          </a:p>
          <a:p>
            <a:pPr lvl="1"/>
            <a:r>
              <a:rPr lang="en-US" dirty="0" smtClean="0"/>
              <a:t>Remove </a:t>
            </a:r>
            <a:r>
              <a:rPr lang="en-US" dirty="0"/>
              <a:t>the air inlet hose from the throttle </a:t>
            </a:r>
            <a:r>
              <a:rPr lang="en-US" dirty="0" smtClean="0"/>
              <a:t>body</a:t>
            </a:r>
          </a:p>
          <a:p>
            <a:pPr lvl="1"/>
            <a:r>
              <a:rPr lang="en-US" dirty="0"/>
              <a:t>Spray throttle body cleaner onto a shop cloth</a:t>
            </a:r>
            <a:r>
              <a:rPr lang="en-US" dirty="0" smtClean="0"/>
              <a:t>.</a:t>
            </a:r>
          </a:p>
          <a:p>
            <a:pPr lvl="1"/>
            <a:r>
              <a:rPr lang="en-US" dirty="0" smtClean="0"/>
              <a:t>Use </a:t>
            </a:r>
            <a:r>
              <a:rPr lang="en-US" dirty="0"/>
              <a:t>the shop cloth to </a:t>
            </a:r>
            <a:r>
              <a:rPr lang="en-US" dirty="0" smtClean="0"/>
              <a:t>remove the </a:t>
            </a:r>
            <a:r>
              <a:rPr lang="en-US" dirty="0"/>
              <a:t>varnish and carbon deposits from the throttle </a:t>
            </a:r>
            <a:r>
              <a:rPr lang="en-US" dirty="0" smtClean="0"/>
              <a:t>body housing </a:t>
            </a:r>
            <a:r>
              <a:rPr lang="en-US" dirty="0"/>
              <a:t>and throttle plate.</a:t>
            </a:r>
            <a:endParaRPr lang="en-US" dirty="0"/>
          </a:p>
        </p:txBody>
      </p:sp>
    </p:spTree>
    <p:extLst>
      <p:ext uri="{BB962C8B-B14F-4D97-AF65-F5344CB8AC3E}">
        <p14:creationId xmlns:p14="http://schemas.microsoft.com/office/powerpoint/2010/main" val="124551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SERVICING ELECTRONIC THROTTLE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Throttle Body Relearn Procedure</a:t>
            </a:r>
          </a:p>
          <a:p>
            <a:pPr lvl="1"/>
            <a:r>
              <a:rPr lang="en-US" dirty="0" smtClean="0"/>
              <a:t>A </a:t>
            </a:r>
            <a:r>
              <a:rPr lang="en-US" dirty="0"/>
              <a:t>typical throttle body relearn </a:t>
            </a:r>
            <a:r>
              <a:rPr lang="en-US" dirty="0" smtClean="0"/>
              <a:t>procedure includes:</a:t>
            </a:r>
          </a:p>
          <a:p>
            <a:pPr lvl="2"/>
            <a:r>
              <a:rPr lang="en-US" dirty="0"/>
              <a:t>Turn the ignition on (engine off) for 30 seconds</a:t>
            </a:r>
            <a:r>
              <a:rPr lang="en-US" dirty="0" smtClean="0"/>
              <a:t>.</a:t>
            </a:r>
          </a:p>
          <a:p>
            <a:pPr lvl="2"/>
            <a:r>
              <a:rPr lang="en-US" dirty="0"/>
              <a:t>Turn the ignition off and wait 30 seconds</a:t>
            </a:r>
            <a:r>
              <a:rPr lang="en-US" dirty="0" smtClean="0"/>
              <a:t>.</a:t>
            </a:r>
          </a:p>
          <a:p>
            <a:pPr lvl="2"/>
            <a:r>
              <a:rPr lang="en-US" dirty="0"/>
              <a:t>Start the engine and the idle learn procedure should cause </a:t>
            </a:r>
            <a:r>
              <a:rPr lang="en-US" dirty="0" smtClean="0"/>
              <a:t>the engine </a:t>
            </a:r>
            <a:r>
              <a:rPr lang="en-US" dirty="0"/>
              <a:t>to idle at the correct speed</a:t>
            </a:r>
            <a:r>
              <a:rPr lang="en-US" dirty="0" smtClean="0"/>
              <a:t>.</a:t>
            </a:r>
          </a:p>
          <a:p>
            <a:pPr lvl="1"/>
            <a:r>
              <a:rPr lang="en-US" dirty="0" smtClean="0"/>
              <a:t>Other vehicles may require the use of a scan tool.</a:t>
            </a:r>
          </a:p>
          <a:p>
            <a:pPr lvl="1"/>
            <a:endParaRPr lang="en-US" dirty="0"/>
          </a:p>
        </p:txBody>
      </p:sp>
    </p:spTree>
    <p:extLst>
      <p:ext uri="{BB962C8B-B14F-4D97-AF65-F5344CB8AC3E}">
        <p14:creationId xmlns:p14="http://schemas.microsoft.com/office/powerpoint/2010/main" val="410912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three ECT performance related conditions might indicate a need for throttle body cleaning?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Rough idle, lower than normal idle speed, and engine stalling.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CONTROL (ETC) SYSTEM</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Advantages of ETC</a:t>
            </a:r>
          </a:p>
          <a:p>
            <a:pPr lvl="1"/>
            <a:r>
              <a:rPr lang="en-US" dirty="0"/>
              <a:t>Eliminates the mechanical throttle </a:t>
            </a:r>
            <a:r>
              <a:rPr lang="en-US" dirty="0" smtClean="0"/>
              <a:t>cable</a:t>
            </a:r>
          </a:p>
          <a:p>
            <a:pPr lvl="1"/>
            <a:r>
              <a:rPr lang="en-US" dirty="0"/>
              <a:t>Eliminates the need for cruise control actuators </a:t>
            </a:r>
            <a:r>
              <a:rPr lang="en-US" dirty="0" smtClean="0"/>
              <a:t>and controllers.</a:t>
            </a:r>
          </a:p>
          <a:p>
            <a:pPr lvl="1"/>
            <a:r>
              <a:rPr lang="en-US" dirty="0"/>
              <a:t>Helps reduce engine power for traction control (TC) and </a:t>
            </a:r>
            <a:r>
              <a:rPr lang="en-US" dirty="0" smtClean="0"/>
              <a:t>electronic stability </a:t>
            </a:r>
            <a:r>
              <a:rPr lang="en-US" dirty="0"/>
              <a:t>control (ESC) systems</a:t>
            </a:r>
            <a:r>
              <a:rPr lang="en-US" dirty="0" smtClean="0"/>
              <a:t>.</a:t>
            </a:r>
          </a:p>
          <a:p>
            <a:pPr lvl="1"/>
            <a:r>
              <a:rPr lang="en-US" dirty="0"/>
              <a:t>Eliminates the need for an idle air control valve</a:t>
            </a:r>
            <a:r>
              <a:rPr lang="en-US" dirty="0" smtClean="0"/>
              <a:t>.</a:t>
            </a:r>
          </a:p>
          <a:p>
            <a:r>
              <a:rPr lang="en-US" dirty="0" smtClean="0"/>
              <a:t>Parts Involved</a:t>
            </a:r>
          </a:p>
          <a:p>
            <a:pPr lvl="1"/>
            <a:r>
              <a:rPr lang="en-US" dirty="0" smtClean="0"/>
              <a:t>Accelerator pedal position sensor (APPS), Throttle positon sensor (TPS), servo motor, and control unit.</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82.1 The throttle pedal is connected to the accelerator pedal position (APP) sensor. The electronic throttle body includes a throttle position sensor to provide throttle angle feedback to the vehicle computer. Some systems use a Throttle Actuator Control (TAC) module to operate the throttle blade (plate</a:t>
            </a:r>
            <a:r>
              <a:rPr lang="en-US" sz="1800" dirty="0" smtClean="0">
                <a:latin typeface="+mj-lt"/>
              </a:rPr>
              <a:t>).</a:t>
            </a:r>
            <a:endParaRPr lang="en-US" sz="1800" dirty="0">
              <a:latin typeface="+mj-lt"/>
            </a:endParaRPr>
          </a:p>
        </p:txBody>
      </p:sp>
      <p:pic>
        <p:nvPicPr>
          <p:cNvPr id="5" name="Picture 2" descr="The figure shows the following details:&#10;• The electronic throttle body consists of a throttle blade that runs by a motor and contains a throttle position sensor.&#10;• The throttle body is connected to the accelerating pedal position sensor and a pedal assembly through a TAC module, which is in turn connected to a PC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0195" y="1856115"/>
            <a:ext cx="4903611" cy="449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3785652"/>
          </a:xfrm>
          <a:prstGeom prst="rect">
            <a:avLst/>
          </a:prstGeom>
        </p:spPr>
        <p:txBody>
          <a:bodyPr wrap="square">
            <a:spAutoFit/>
          </a:bodyPr>
          <a:lstStyle/>
          <a:p>
            <a:r>
              <a:rPr lang="en-US" sz="4000" dirty="0"/>
              <a:t>What parts can be deleted if an engine uses an electronic throttle</a:t>
            </a:r>
          </a:p>
          <a:p>
            <a:r>
              <a:rPr lang="en-US" sz="4000" dirty="0"/>
              <a:t>control (ETC) system instead of a conventional accelerator</a:t>
            </a:r>
          </a:p>
          <a:p>
            <a:r>
              <a:rPr lang="en-US" sz="4000" dirty="0"/>
              <a:t>pedal and cable to operate the throttle valve?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Accelerator cable, cruise actuator, idle air control valve.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NORMAL OPERATION OF THE ETC SYSTEM</a:t>
            </a:r>
            <a:endParaRPr lang="en-US" dirty="0">
              <a:latin typeface="+mj-lt"/>
            </a:endParaRPr>
          </a:p>
        </p:txBody>
      </p:sp>
      <p:sp>
        <p:nvSpPr>
          <p:cNvPr id="3" name="Content Placeholder 2"/>
          <p:cNvSpPr>
            <a:spLocks noGrp="1"/>
          </p:cNvSpPr>
          <p:nvPr>
            <p:ph idx="1"/>
          </p:nvPr>
        </p:nvSpPr>
        <p:spPr/>
        <p:txBody>
          <a:bodyPr/>
          <a:lstStyle/>
          <a:p>
            <a:r>
              <a:rPr lang="en-US" dirty="0"/>
              <a:t>These </a:t>
            </a:r>
            <a:r>
              <a:rPr lang="en-US" dirty="0" smtClean="0"/>
              <a:t>normal conditions </a:t>
            </a:r>
            <a:r>
              <a:rPr lang="en-US" dirty="0"/>
              <a:t>include</a:t>
            </a:r>
            <a:r>
              <a:rPr lang="en-US" dirty="0" smtClean="0"/>
              <a:t>:</a:t>
            </a:r>
          </a:p>
          <a:p>
            <a:pPr lvl="1"/>
            <a:r>
              <a:rPr lang="en-US" dirty="0"/>
              <a:t>The engine may not increase above idle speed when </a:t>
            </a:r>
            <a:r>
              <a:rPr lang="en-US" dirty="0" smtClean="0"/>
              <a:t>depressing the </a:t>
            </a:r>
            <a:r>
              <a:rPr lang="en-US" dirty="0"/>
              <a:t>accelerator pedal when the gear selector is in </a:t>
            </a:r>
            <a:r>
              <a:rPr lang="en-US" dirty="0" smtClean="0"/>
              <a:t>PARK or Neutral.</a:t>
            </a:r>
          </a:p>
          <a:p>
            <a:pPr lvl="1"/>
            <a:r>
              <a:rPr lang="en-US" dirty="0"/>
              <a:t>While accelerating rapidly, there is often a slight delay </a:t>
            </a:r>
            <a:r>
              <a:rPr lang="en-US" dirty="0" smtClean="0"/>
              <a:t>before the </a:t>
            </a:r>
            <a:r>
              <a:rPr lang="en-US" dirty="0"/>
              <a:t>engine responds</a:t>
            </a:r>
            <a:r>
              <a:rPr lang="en-US" dirty="0" smtClean="0"/>
              <a:t>.</a:t>
            </a:r>
          </a:p>
          <a:p>
            <a:pPr lvl="1"/>
            <a:r>
              <a:rPr lang="en-US" dirty="0"/>
              <a:t>While at cruise speed, the accelerator pedal may or may </a:t>
            </a:r>
            <a:r>
              <a:rPr lang="en-US" dirty="0" smtClean="0"/>
              <a:t>not cause </a:t>
            </a:r>
            <a:r>
              <a:rPr lang="en-US" dirty="0"/>
              <a:t>the engine speed to increase if the accelerator pedal </a:t>
            </a:r>
            <a:r>
              <a:rPr lang="en-US" dirty="0" smtClean="0"/>
              <a:t>is moved </a:t>
            </a:r>
            <a:r>
              <a:rPr lang="en-US" dirty="0"/>
              <a:t>slightly.</a:t>
            </a:r>
            <a:endParaRPr lang="en-US" dirty="0"/>
          </a:p>
        </p:txBody>
      </p:sp>
    </p:spTree>
    <p:extLst>
      <p:ext uri="{BB962C8B-B14F-4D97-AF65-F5344CB8AC3E}">
        <p14:creationId xmlns:p14="http://schemas.microsoft.com/office/powerpoint/2010/main" val="297006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82.2 The opening of the throttle plate can be delayed as long as 30 milliseconds (0.030 sec) to allow time for the amount of fuel needed to catch up to the opening of the throttle </a:t>
            </a:r>
            <a:r>
              <a:rPr lang="en-US" dirty="0" smtClean="0">
                <a:latin typeface="+mj-lt"/>
              </a:rPr>
              <a:t>plate.</a:t>
            </a:r>
            <a:endParaRPr lang="en-US" dirty="0">
              <a:latin typeface="+mj-lt"/>
            </a:endParaRPr>
          </a:p>
        </p:txBody>
      </p:sp>
      <p:pic>
        <p:nvPicPr>
          <p:cNvPr id="6" name="Picture 2" descr="The curves for accelerator pedal position and throttle actuator positon follow and upward sloping curve. The curve for throttle actuator positon lies below the curve accelerator pedal position cur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0151" y="2076952"/>
            <a:ext cx="5103699" cy="427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468</TotalTime>
  <Words>1475</Words>
  <Application>Microsoft Office PowerPoint</Application>
  <PresentationFormat>On-screen Show (4:3)</PresentationFormat>
  <Paragraphs>112</Paragraphs>
  <Slides>37</Slides>
  <Notes>0</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ELECTRONIC CONTROL (ETC) SYSTEM</vt:lpstr>
      <vt:lpstr>Figure 82.1 The throttle pedal is connected to the accelerator pedal position (APP) sensor. The electronic throttle body includes a throttle position sensor to provide throttle angle feedback to the vehicle computer. Some systems use a Throttle Actuator Control (TAC) module to operate the throttle blade (plate).</vt:lpstr>
      <vt:lpstr>QUESTION 1: ?</vt:lpstr>
      <vt:lpstr>ANSWER 1:</vt:lpstr>
      <vt:lpstr>NORMAL OPERATION OF THE ETC SYSTEM</vt:lpstr>
      <vt:lpstr>Figure 82.2 The opening of the throttle plate can be delayed as long as 30 milliseconds (0.030 sec) to allow time for the amount of fuel needed to catch up to the opening of the throttle plate.</vt:lpstr>
      <vt:lpstr>ACCELERATOR PEDAL POSITION SENSOR</vt:lpstr>
      <vt:lpstr>Figure 82.3 A typical accelerator pedal position (APP) sensor, showing two different output voltage signals that are used by the PCM to determine accelerator pedal position. Two (or three in some applications) are used as a double check because this is a safety-related sensor.</vt:lpstr>
      <vt:lpstr>THROTTLE BODY ASSEMBLY</vt:lpstr>
      <vt:lpstr>Figure 82.4 The default position for the throttle plate is in slightly open position. The servomotor then is used to close it for idle and open it during acceleration.</vt:lpstr>
      <vt:lpstr>Figure 82.5 (a) An H-bridge circuit is used to control the direction of the DC electric motor of the electronic throttle control unit.</vt:lpstr>
      <vt:lpstr>Figure 82.5 (b) To reverse the direction of operation, the polarity of the current through the motor is reversed.</vt:lpstr>
      <vt:lpstr>THROTTLE POSITION (TP) SENSOR</vt:lpstr>
      <vt:lpstr>Figure 82.6 Schematic of a typical electronic throttle control (ETC) system. Note that terminal #5 is always pulse-width modulated and that terminal #3 is always constant, but both power and ground are switched to change the direction of the motor.</vt:lpstr>
      <vt:lpstr>QUESTION 2: ?</vt:lpstr>
      <vt:lpstr>ANSWER 2:</vt:lpstr>
      <vt:lpstr>DAIGNOSIS OF ELECTRONIC THROTTLE CONTROL SYSTEMS (1 OF 3)</vt:lpstr>
      <vt:lpstr>DAIGNOSIS OF ELECTRONIC THROTTLE CONTROL SYSTEMS (2 OF 3)</vt:lpstr>
      <vt:lpstr>DAIGNOSIS OF ELECTRONIC THROTTLE CONTROL SYSTEMS (3 OF 3)</vt:lpstr>
      <vt:lpstr>Figure 82.7 The two TP sensors used on the throttle body of an electronic throttle body assembly produce opposite voltage signals as the throttle is opened. The total voltage of both combined at any throttle plate position is 5 volts.</vt:lpstr>
      <vt:lpstr>Figure 82.8 (a) A “reduced power” warning light indicates a fault with the electronic throttle control system on some General Motors vehicles.</vt:lpstr>
      <vt:lpstr>Figure 82.8 (b) A symbol showing an engine with an arrow pointing down is used on some General Motors vehicles to indicate a fault with the electronic throttle control system.</vt:lpstr>
      <vt:lpstr>Figure 82.9 A wrench symbol warning lamp on a Ford vehicle. The symbol can also be green.</vt:lpstr>
      <vt:lpstr>Figure 82.10 A symbol used on a Chrysler vehicle indicating a fault with the electronic throttle control.</vt:lpstr>
      <vt:lpstr>Figure 82.11 The throttle plate stayed where it was moved, which indicates that there is a problem with the electronic throttle body control assembly.</vt:lpstr>
      <vt:lpstr>CASE STUDY</vt:lpstr>
      <vt:lpstr>Figure 82.12 A corroded electronic throttle control assembly shown with the cover removed.</vt:lpstr>
      <vt:lpstr>Figure 82.13 Notice the small motor gear on the left drives a larger plastic gear (black), which then drives the small gear in mesh with the section of a gear attached to the throttle plate. This results in a huge torque increase from the small motor and helps explain why it could be dangerous to insert a finger into the throttle body assembly.</vt:lpstr>
      <vt:lpstr>ECT THROTTLE FOLLOWER TEST</vt:lpstr>
      <vt:lpstr>SERVICING ELECTRONIC THROTTLE SYSTEMS (1 OF 2)</vt:lpstr>
      <vt:lpstr>SERVICING ELECTRONIC THROTTLE SYSTEMS (2 OF 2)</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82</dc:title>
  <dc:creator>Curt &amp; Tammy</dc:creator>
  <cp:lastModifiedBy>Curt &amp; Tammy</cp:lastModifiedBy>
  <cp:revision>52</cp:revision>
  <dcterms:created xsi:type="dcterms:W3CDTF">2018-09-25T19:30:15Z</dcterms:created>
  <dcterms:modified xsi:type="dcterms:W3CDTF">2019-06-22T18:51:09Z</dcterms:modified>
</cp:coreProperties>
</file>