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35" r:id="rId11"/>
    <p:sldId id="315" r:id="rId12"/>
    <p:sldId id="316" r:id="rId13"/>
    <p:sldId id="267" r:id="rId14"/>
    <p:sldId id="268" r:id="rId15"/>
    <p:sldId id="336" r:id="rId16"/>
    <p:sldId id="337" r:id="rId17"/>
    <p:sldId id="317" r:id="rId18"/>
    <p:sldId id="270" r:id="rId19"/>
    <p:sldId id="318" r:id="rId20"/>
    <p:sldId id="326" r:id="rId21"/>
    <p:sldId id="327" r:id="rId22"/>
    <p:sldId id="338" r:id="rId23"/>
    <p:sldId id="339" r:id="rId24"/>
    <p:sldId id="340" r:id="rId25"/>
    <p:sldId id="341" r:id="rId26"/>
    <p:sldId id="328" r:id="rId27"/>
    <p:sldId id="329" r:id="rId28"/>
    <p:sldId id="330" r:id="rId29"/>
    <p:sldId id="286" r:id="rId30"/>
    <p:sldId id="287" r:id="rId31"/>
    <p:sldId id="342" r:id="rId32"/>
    <p:sldId id="331" r:id="rId33"/>
    <p:sldId id="343" r:id="rId34"/>
    <p:sldId id="332" r:id="rId35"/>
    <p:sldId id="344" r:id="rId36"/>
    <p:sldId id="333" r:id="rId37"/>
    <p:sldId id="334" r:id="rId38"/>
    <p:sldId id="299" r:id="rId39"/>
    <p:sldId id="300" r:id="rId40"/>
    <p:sldId id="32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6/22/2019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6/22/2019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81</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Gasoline Direct-Injection Systems</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DIRECT INJECTION FUEL DELIVERY SYSTEM (1 OF 2)</a:t>
            </a:r>
            <a:endParaRPr lang="en-US" dirty="0">
              <a:latin typeface="+mj-lt"/>
            </a:endParaRPr>
          </a:p>
        </p:txBody>
      </p:sp>
      <p:sp>
        <p:nvSpPr>
          <p:cNvPr id="3" name="Content Placeholder 2"/>
          <p:cNvSpPr>
            <a:spLocks noGrp="1"/>
          </p:cNvSpPr>
          <p:nvPr>
            <p:ph idx="1"/>
          </p:nvPr>
        </p:nvSpPr>
        <p:spPr/>
        <p:txBody>
          <a:bodyPr/>
          <a:lstStyle/>
          <a:p>
            <a:r>
              <a:rPr lang="en-US" dirty="0" smtClean="0"/>
              <a:t>Low Pressure Supply Pump</a:t>
            </a:r>
          </a:p>
          <a:p>
            <a:pPr lvl="1"/>
            <a:r>
              <a:rPr lang="en-US" dirty="0" smtClean="0"/>
              <a:t>The </a:t>
            </a:r>
            <a:r>
              <a:rPr lang="en-US" dirty="0"/>
              <a:t>fuel pump in the </a:t>
            </a:r>
            <a:r>
              <a:rPr lang="en-US" dirty="0" smtClean="0"/>
              <a:t>fuel tank </a:t>
            </a:r>
            <a:r>
              <a:rPr lang="en-US" dirty="0"/>
              <a:t>supplies fuel to the high-pressure fuel pump at a </a:t>
            </a:r>
            <a:r>
              <a:rPr lang="en-US" dirty="0" smtClean="0"/>
              <a:t>pressure of approximately </a:t>
            </a:r>
            <a:r>
              <a:rPr lang="en-US" dirty="0"/>
              <a:t>60 PSI</a:t>
            </a:r>
            <a:r>
              <a:rPr lang="en-US" dirty="0" smtClean="0"/>
              <a:t>.</a:t>
            </a:r>
          </a:p>
          <a:p>
            <a:r>
              <a:rPr lang="en-US" dirty="0" smtClean="0"/>
              <a:t>High Pressure Pump</a:t>
            </a:r>
          </a:p>
          <a:p>
            <a:pPr lvl="1"/>
            <a:r>
              <a:rPr lang="en-US" dirty="0" smtClean="0"/>
              <a:t>A typical GDI high-pressure pump has a range of between </a:t>
            </a:r>
            <a:r>
              <a:rPr lang="en-US" dirty="0"/>
              <a:t>500 PSI (3,440 </a:t>
            </a:r>
            <a:r>
              <a:rPr lang="en-US" dirty="0" err="1"/>
              <a:t>kPa</a:t>
            </a:r>
            <a:r>
              <a:rPr lang="en-US" dirty="0"/>
              <a:t>) and 2,900 PSI (15,200 </a:t>
            </a:r>
            <a:r>
              <a:rPr lang="en-US" dirty="0" err="1"/>
              <a:t>kPa</a:t>
            </a:r>
            <a:r>
              <a:rPr lang="en-US" dirty="0"/>
              <a:t>) </a:t>
            </a:r>
            <a:r>
              <a:rPr lang="en-US" dirty="0" smtClean="0"/>
              <a:t>during engine </a:t>
            </a:r>
            <a:r>
              <a:rPr lang="en-US" dirty="0"/>
              <a:t>operation</a:t>
            </a:r>
            <a:r>
              <a:rPr lang="en-US" dirty="0" smtClean="0"/>
              <a:t>.</a:t>
            </a:r>
          </a:p>
          <a:p>
            <a:endParaRPr lang="en-US" dirty="0"/>
          </a:p>
        </p:txBody>
      </p:sp>
    </p:spTree>
    <p:extLst>
      <p:ext uri="{BB962C8B-B14F-4D97-AF65-F5344CB8AC3E}">
        <p14:creationId xmlns:p14="http://schemas.microsoft.com/office/powerpoint/2010/main" val="3759607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DIRECT INJECTION FUEL DELIVERY SYSTEM </a:t>
            </a:r>
            <a:r>
              <a:rPr lang="en-US" dirty="0" smtClean="0">
                <a:latin typeface="+mj-lt"/>
              </a:rPr>
              <a:t>(2 </a:t>
            </a:r>
            <a:r>
              <a:rPr lang="en-US" dirty="0">
                <a:latin typeface="+mj-lt"/>
              </a:rPr>
              <a:t>OF 2)</a:t>
            </a:r>
          </a:p>
        </p:txBody>
      </p:sp>
      <p:sp>
        <p:nvSpPr>
          <p:cNvPr id="3" name="Content Placeholder 2"/>
          <p:cNvSpPr>
            <a:spLocks noGrp="1"/>
          </p:cNvSpPr>
          <p:nvPr>
            <p:ph idx="1"/>
          </p:nvPr>
        </p:nvSpPr>
        <p:spPr/>
        <p:txBody>
          <a:bodyPr/>
          <a:lstStyle/>
          <a:p>
            <a:r>
              <a:rPr lang="en-US" dirty="0" smtClean="0"/>
              <a:t>Fuel Rail</a:t>
            </a:r>
          </a:p>
          <a:p>
            <a:pPr lvl="1"/>
            <a:r>
              <a:rPr lang="en-US" dirty="0" smtClean="0"/>
              <a:t>The </a:t>
            </a:r>
            <a:r>
              <a:rPr lang="en-US" dirty="0"/>
              <a:t>fuel rail stores the fuel from the </a:t>
            </a:r>
            <a:r>
              <a:rPr lang="en-US" dirty="0" smtClean="0"/>
              <a:t>high-pressure pump </a:t>
            </a:r>
            <a:r>
              <a:rPr lang="en-US" dirty="0"/>
              <a:t>and stores high-pressure fuel for use to each injector</a:t>
            </a:r>
            <a:r>
              <a:rPr lang="en-US" dirty="0" smtClean="0"/>
              <a:t>.</a:t>
            </a:r>
          </a:p>
          <a:p>
            <a:r>
              <a:rPr lang="en-US" dirty="0" smtClean="0"/>
              <a:t>Fuel Pressure Regulator</a:t>
            </a:r>
          </a:p>
          <a:p>
            <a:pPr lvl="1"/>
            <a:r>
              <a:rPr lang="en-US" dirty="0" smtClean="0"/>
              <a:t>An </a:t>
            </a:r>
            <a:r>
              <a:rPr lang="en-US" dirty="0"/>
              <a:t>electric </a:t>
            </a:r>
            <a:r>
              <a:rPr lang="en-US" dirty="0" smtClean="0"/>
              <a:t>pressure-control valve </a:t>
            </a:r>
            <a:r>
              <a:rPr lang="en-US" dirty="0"/>
              <a:t>is installed between the pump inlet and outlet valves.</a:t>
            </a:r>
            <a:endParaRPr lang="en-US" dirty="0"/>
          </a:p>
        </p:txBody>
      </p:sp>
    </p:spTree>
    <p:extLst>
      <p:ext uri="{BB962C8B-B14F-4D97-AF65-F5344CB8AC3E}">
        <p14:creationId xmlns:p14="http://schemas.microsoft.com/office/powerpoint/2010/main" val="174770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81.3 A GDI system uses a low-pressure pump in the gas tank similar to other types of fuel-injection systems. The PCM controls the pressure of the </a:t>
            </a:r>
            <a:r>
              <a:rPr lang="en-US" sz="2000" dirty="0" smtClean="0">
                <a:latin typeface="+mj-lt"/>
              </a:rPr>
              <a:t>high-pressure </a:t>
            </a:r>
            <a:r>
              <a:rPr lang="en-US" sz="2000" dirty="0">
                <a:latin typeface="+mj-lt"/>
              </a:rPr>
              <a:t>pump using sensor </a:t>
            </a:r>
            <a:r>
              <a:rPr lang="en-US" sz="2000" dirty="0" smtClean="0">
                <a:latin typeface="+mj-lt"/>
              </a:rPr>
              <a:t>inputs.</a:t>
            </a:r>
            <a:endParaRPr lang="en-US" sz="2000" dirty="0">
              <a:latin typeface="+mj-lt"/>
            </a:endParaRPr>
          </a:p>
        </p:txBody>
      </p:sp>
      <p:pic>
        <p:nvPicPr>
          <p:cNvPr id="4" name="Picture 2" descr="The figure shows the following details:&#10;• A fuel pump sucks fuel from the fuel tank and a low-pressure is connected to the tank.&#10;• The fuel pump is controlled by a fuel pump speed module&#10;• A high-pressure pump is connected to a fuel rail, which in turn has four GDI injectors connected to it.&#10;• A PCM controls both the sensors and the speed modu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66429" y="1858300"/>
            <a:ext cx="6611142" cy="4487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229600" cy="855452"/>
          </a:xfrm>
        </p:spPr>
        <p:txBody>
          <a:bodyPr/>
          <a:lstStyle/>
          <a:p>
            <a:r>
              <a:rPr lang="en-US" sz="1800" dirty="0">
                <a:latin typeface="+mj-lt"/>
              </a:rPr>
              <a:t>Figure 81.4 A typical direct-injection system uses two pumps—one </a:t>
            </a:r>
            <a:br>
              <a:rPr lang="en-US" sz="1800" dirty="0">
                <a:latin typeface="+mj-lt"/>
              </a:rPr>
            </a:br>
            <a:r>
              <a:rPr lang="en-US" sz="1800" dirty="0">
                <a:latin typeface="+mj-lt"/>
              </a:rPr>
              <a:t>low-pressure </a:t>
            </a:r>
            <a:r>
              <a:rPr lang="en-US" sz="1800" dirty="0" smtClean="0">
                <a:latin typeface="+mj-lt"/>
              </a:rPr>
              <a:t>electric pump </a:t>
            </a:r>
            <a:r>
              <a:rPr lang="en-US" sz="1800" dirty="0">
                <a:latin typeface="+mj-lt"/>
              </a:rPr>
              <a:t>in the fuel tank and the other a high-pressure pump driven by the camshaft. The high pressure fuel system operates at a pressure as low as 500 PSI during light load conditions and as high as 2,900 PSI under heavy </a:t>
            </a:r>
            <a:r>
              <a:rPr lang="en-US" sz="1800" dirty="0" smtClean="0">
                <a:latin typeface="+mj-lt"/>
              </a:rPr>
              <a:t>loads.</a:t>
            </a:r>
            <a:endParaRPr lang="en-US" sz="1800" dirty="0">
              <a:latin typeface="+mj-lt"/>
            </a:endParaRPr>
          </a:p>
        </p:txBody>
      </p:sp>
      <p:pic>
        <p:nvPicPr>
          <p:cNvPr id="4" name="Picture 3" descr="The figure shows the following details:&#10;• A low-pressure fuel pump is installed inside a fuel tank and is connected to a pressure regulator.&#10;• The pressure regulator houses a high-pressure fuel pump and is connected to a common rail.&#10;• A high-pressure pump drive lobe is located on the engine camshaft and drives the high-pressure pump.&#10;• An injector is connected to the common rail.&#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8905" y="1774200"/>
            <a:ext cx="6186190" cy="4565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81.5 (a) A typical camshaft-driven high-pressure pump used to increase fuel pressure to 2,000 PSI or </a:t>
            </a:r>
            <a:r>
              <a:rPr lang="en-US" sz="2400" dirty="0" smtClean="0">
                <a:latin typeface="+mj-lt"/>
              </a:rPr>
              <a:t>higher. </a:t>
            </a:r>
            <a:endParaRPr lang="en-US" dirty="0">
              <a:latin typeface="+mj-lt"/>
            </a:endParaRPr>
          </a:p>
        </p:txBody>
      </p:sp>
      <p:pic>
        <p:nvPicPr>
          <p:cNvPr id="6" name="Picture 2" descr="A figure shows a high-pressure pump regulated by camshaft rotation. A spring pushes the piston forward and backward and a check ball controls the fuel flow rate. A pressure regulator is connected to the pist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58565" y="1767518"/>
            <a:ext cx="5226870" cy="4571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81.5 (b) The high pressure pump assembly removed from the engine. Many GDI engines use a roller where the high-pressure pump rides against the cam lobes to help reduce friction and </a:t>
            </a:r>
            <a:r>
              <a:rPr lang="en-US" dirty="0" smtClean="0">
                <a:latin typeface="+mj-lt"/>
              </a:rPr>
              <a:t>wear.</a:t>
            </a:r>
            <a:endParaRPr lang="en-US" dirty="0">
              <a:latin typeface="+mj-lt"/>
            </a:endParaRPr>
          </a:p>
        </p:txBody>
      </p:sp>
      <p:pic>
        <p:nvPicPr>
          <p:cNvPr id="3" name="Picture 2" descr="A photo shows a high-pressure pump assembly connected to a pressure regula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79296" y="2286000"/>
            <a:ext cx="4785408" cy="3859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958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81.6 A </a:t>
            </a:r>
            <a:r>
              <a:rPr lang="en-US" sz="2400" dirty="0" smtClean="0">
                <a:latin typeface="+mj-lt"/>
              </a:rPr>
              <a:t>gasoline direct-injection </a:t>
            </a:r>
            <a:r>
              <a:rPr lang="en-US" sz="2400" dirty="0">
                <a:latin typeface="+mj-lt"/>
              </a:rPr>
              <a:t>(GDI) fuel rail and pump assembly with the electric pressure control </a:t>
            </a:r>
            <a:r>
              <a:rPr lang="en-US" sz="2400" dirty="0" smtClean="0">
                <a:latin typeface="+mj-lt"/>
              </a:rPr>
              <a:t>valve.</a:t>
            </a:r>
            <a:endParaRPr lang="en-US" dirty="0">
              <a:latin typeface="+mj-lt"/>
            </a:endParaRPr>
          </a:p>
        </p:txBody>
      </p:sp>
      <p:pic>
        <p:nvPicPr>
          <p:cNvPr id="3" name="Picture 2" descr="A figure shows a fuel rail connected to a high-pressure fuel pump, fuel injectors, and electric pressure control valve. A fuel pressure sensor is also connected to the fuel rai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15152" y="2378946"/>
            <a:ext cx="5513697" cy="4000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998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GASOLINE DIRECT-INJECTION FUEL INJECTORS</a:t>
            </a:r>
            <a:endParaRPr lang="en-US" dirty="0">
              <a:latin typeface="+mj-lt"/>
            </a:endParaRPr>
          </a:p>
        </p:txBody>
      </p:sp>
      <p:sp>
        <p:nvSpPr>
          <p:cNvPr id="3" name="Content Placeholder 2"/>
          <p:cNvSpPr>
            <a:spLocks noGrp="1"/>
          </p:cNvSpPr>
          <p:nvPr>
            <p:ph idx="1"/>
          </p:nvPr>
        </p:nvSpPr>
        <p:spPr/>
        <p:txBody>
          <a:bodyPr/>
          <a:lstStyle/>
          <a:p>
            <a:r>
              <a:rPr lang="en-US" dirty="0"/>
              <a:t>Each high-pressure fuel injector assembly is an electrically </a:t>
            </a:r>
            <a:r>
              <a:rPr lang="en-US" dirty="0" smtClean="0"/>
              <a:t>magnetic injector </a:t>
            </a:r>
            <a:r>
              <a:rPr lang="en-US" dirty="0"/>
              <a:t>mounted in the cylinder head</a:t>
            </a:r>
            <a:r>
              <a:rPr lang="en-US" dirty="0" smtClean="0"/>
              <a:t>.</a:t>
            </a:r>
          </a:p>
          <a:p>
            <a:r>
              <a:rPr lang="en-US" dirty="0" smtClean="0"/>
              <a:t>The PCM controls </a:t>
            </a:r>
            <a:r>
              <a:rPr lang="en-US" dirty="0"/>
              <a:t>each fuel injector with 50 to 90 volts (usually 60 to 70 volts</a:t>
            </a:r>
            <a:r>
              <a:rPr lang="en-US" dirty="0" smtClean="0"/>
              <a:t>), depending </a:t>
            </a:r>
            <a:r>
              <a:rPr lang="en-US" dirty="0"/>
              <a:t>on the system, which is created by a boost </a:t>
            </a:r>
            <a:r>
              <a:rPr lang="en-US" dirty="0" smtClean="0"/>
              <a:t>capacitor in </a:t>
            </a:r>
            <a:r>
              <a:rPr lang="en-US" dirty="0"/>
              <a:t>the PCM.</a:t>
            </a:r>
            <a:endParaRPr lang="en-US" dirty="0"/>
          </a:p>
        </p:txBody>
      </p:sp>
    </p:spTree>
    <p:extLst>
      <p:ext uri="{BB962C8B-B14F-4D97-AF65-F5344CB8AC3E}">
        <p14:creationId xmlns:p14="http://schemas.microsoft.com/office/powerpoint/2010/main" val="2284253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MODES OF OPERATION (1 OF 2)</a:t>
            </a:r>
            <a:endParaRPr lang="en-US" dirty="0">
              <a:latin typeface="+mj-lt"/>
            </a:endParaRPr>
          </a:p>
        </p:txBody>
      </p:sp>
      <p:sp>
        <p:nvSpPr>
          <p:cNvPr id="3" name="Content Placeholder 2"/>
          <p:cNvSpPr>
            <a:spLocks noGrp="1"/>
          </p:cNvSpPr>
          <p:nvPr>
            <p:ph idx="1"/>
          </p:nvPr>
        </p:nvSpPr>
        <p:spPr/>
        <p:txBody>
          <a:bodyPr/>
          <a:lstStyle/>
          <a:p>
            <a:r>
              <a:rPr lang="en-US" dirty="0"/>
              <a:t>Stratified </a:t>
            </a:r>
            <a:r>
              <a:rPr lang="en-US" dirty="0" smtClean="0"/>
              <a:t>Mode</a:t>
            </a:r>
          </a:p>
          <a:p>
            <a:pPr lvl="1"/>
            <a:r>
              <a:rPr lang="en-US" dirty="0"/>
              <a:t>In this mode of operation, the air–fuel </a:t>
            </a:r>
            <a:r>
              <a:rPr lang="en-US" dirty="0" smtClean="0"/>
              <a:t>mixture is </a:t>
            </a:r>
            <a:r>
              <a:rPr lang="en-US" dirty="0"/>
              <a:t>richer around the spark plug than it is in the rest of the cylinder</a:t>
            </a:r>
            <a:r>
              <a:rPr lang="en-US" dirty="0" smtClean="0"/>
              <a:t>.</a:t>
            </a:r>
          </a:p>
          <a:p>
            <a:r>
              <a:rPr lang="en-US" dirty="0"/>
              <a:t>Homogeneous </a:t>
            </a:r>
            <a:r>
              <a:rPr lang="en-US" dirty="0" smtClean="0"/>
              <a:t>Mode</a:t>
            </a:r>
            <a:endParaRPr lang="en-US" dirty="0"/>
          </a:p>
          <a:p>
            <a:pPr lvl="1"/>
            <a:r>
              <a:rPr lang="en-US" dirty="0"/>
              <a:t>In this mode of operation, the </a:t>
            </a:r>
            <a:r>
              <a:rPr lang="en-US" dirty="0" smtClean="0"/>
              <a:t>air–fuel mixture </a:t>
            </a:r>
            <a:r>
              <a:rPr lang="en-US" dirty="0"/>
              <a:t>is the same throughout the cylinder.</a:t>
            </a:r>
            <a:endParaRPr lang="en-US" dirty="0"/>
          </a:p>
        </p:txBody>
      </p:sp>
    </p:spTree>
    <p:extLst>
      <p:ext uri="{BB962C8B-B14F-4D97-AF65-F5344CB8AC3E}">
        <p14:creationId xmlns:p14="http://schemas.microsoft.com/office/powerpoint/2010/main" val="2563899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MODES OF OPERATION </a:t>
            </a:r>
            <a:r>
              <a:rPr lang="en-US" dirty="0" smtClean="0">
                <a:latin typeface="+mj-lt"/>
              </a:rPr>
              <a:t>(2 </a:t>
            </a:r>
            <a:r>
              <a:rPr lang="en-US" dirty="0">
                <a:latin typeface="+mj-lt"/>
              </a:rPr>
              <a:t>OF 2)</a:t>
            </a:r>
          </a:p>
        </p:txBody>
      </p:sp>
      <p:sp>
        <p:nvSpPr>
          <p:cNvPr id="3" name="Content Placeholder 2"/>
          <p:cNvSpPr>
            <a:spLocks noGrp="1"/>
          </p:cNvSpPr>
          <p:nvPr>
            <p:ph idx="1"/>
          </p:nvPr>
        </p:nvSpPr>
        <p:spPr/>
        <p:txBody>
          <a:bodyPr/>
          <a:lstStyle/>
          <a:p>
            <a:r>
              <a:rPr lang="en-US" dirty="0"/>
              <a:t>There are variations of these modes that can be used to </a:t>
            </a:r>
            <a:r>
              <a:rPr lang="en-US" dirty="0" smtClean="0"/>
              <a:t>fine-tune the </a:t>
            </a:r>
            <a:r>
              <a:rPr lang="en-US" dirty="0"/>
              <a:t>air–fuel mixture inside the cylinder</a:t>
            </a:r>
            <a:r>
              <a:rPr lang="en-US" dirty="0" smtClean="0"/>
              <a:t>.</a:t>
            </a:r>
          </a:p>
          <a:p>
            <a:pPr lvl="1"/>
            <a:r>
              <a:rPr lang="en-US" dirty="0"/>
              <a:t>Homogeneous lean mode</a:t>
            </a:r>
            <a:r>
              <a:rPr lang="en-US" dirty="0" smtClean="0"/>
              <a:t>.</a:t>
            </a:r>
          </a:p>
          <a:p>
            <a:pPr lvl="1"/>
            <a:r>
              <a:rPr lang="en-US" dirty="0"/>
              <a:t>Homogeneous stratified mode</a:t>
            </a:r>
            <a:r>
              <a:rPr lang="en-US" dirty="0" smtClean="0"/>
              <a:t>.</a:t>
            </a:r>
          </a:p>
          <a:p>
            <a:pPr lvl="1"/>
            <a:r>
              <a:rPr lang="en-US" dirty="0"/>
              <a:t>Homogeneous knock-protection mode</a:t>
            </a:r>
            <a:r>
              <a:rPr lang="en-US" dirty="0" smtClean="0"/>
              <a:t>.</a:t>
            </a:r>
          </a:p>
          <a:p>
            <a:pPr lvl="1"/>
            <a:r>
              <a:rPr lang="en-US" dirty="0"/>
              <a:t>Stratified catalyst heating mode.</a:t>
            </a:r>
            <a:endParaRPr lang="en-US" dirty="0"/>
          </a:p>
        </p:txBody>
      </p:sp>
    </p:spTree>
    <p:extLst>
      <p:ext uri="{BB962C8B-B14F-4D97-AF65-F5344CB8AC3E}">
        <p14:creationId xmlns:p14="http://schemas.microsoft.com/office/powerpoint/2010/main" val="3216681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81.1</a:t>
            </a:r>
            <a:r>
              <a:rPr lang="en-US" dirty="0" smtClean="0"/>
              <a:t> </a:t>
            </a:r>
            <a:r>
              <a:rPr lang="en-US" dirty="0"/>
              <a:t>List the advantages and disadvantages of direct </a:t>
            </a:r>
            <a:r>
              <a:rPr lang="en-US" dirty="0" smtClean="0"/>
              <a:t>fuel injection.</a:t>
            </a:r>
          </a:p>
          <a:p>
            <a:pPr marL="0" indent="0">
              <a:buNone/>
            </a:pPr>
            <a:r>
              <a:rPr lang="en-US" b="1" dirty="0" smtClean="0">
                <a:solidFill>
                  <a:srgbClr val="005A70"/>
                </a:solidFill>
              </a:rPr>
              <a:t>81.2 </a:t>
            </a:r>
            <a:r>
              <a:rPr lang="en-US" dirty="0"/>
              <a:t>Explain how a gasoline direct-injection system works</a:t>
            </a:r>
            <a:r>
              <a:rPr lang="en-US" dirty="0" smtClean="0"/>
              <a:t>.</a:t>
            </a:r>
          </a:p>
          <a:p>
            <a:pPr marL="0" indent="0">
              <a:buNone/>
            </a:pPr>
            <a:r>
              <a:rPr lang="en-US" b="1" dirty="0" smtClean="0">
                <a:solidFill>
                  <a:srgbClr val="005A70"/>
                </a:solidFill>
              </a:rPr>
              <a:t>81.3 </a:t>
            </a:r>
            <a:r>
              <a:rPr lang="en-US" dirty="0"/>
              <a:t>List the various modes of operation of a </a:t>
            </a:r>
            <a:r>
              <a:rPr lang="en-US" dirty="0" smtClean="0"/>
              <a:t>gasoline direct-injection system.</a:t>
            </a:r>
          </a:p>
          <a:p>
            <a:pPr marL="0" indent="0">
              <a:buNone/>
            </a:pPr>
            <a:r>
              <a:rPr lang="en-US" b="1" dirty="0" smtClean="0">
                <a:solidFill>
                  <a:schemeClr val="accent2"/>
                </a:solidFill>
              </a:rPr>
              <a:t>81.4</a:t>
            </a:r>
            <a:r>
              <a:rPr lang="en-US" dirty="0" smtClean="0"/>
              <a:t> </a:t>
            </a:r>
            <a:r>
              <a:rPr lang="en-US" dirty="0"/>
              <a:t>Describe common piston top designs.</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PISTON TOP DESIGNS</a:t>
            </a:r>
            <a:endParaRPr lang="en-US" dirty="0">
              <a:latin typeface="+mj-lt"/>
            </a:endParaRPr>
          </a:p>
        </p:txBody>
      </p:sp>
      <p:sp>
        <p:nvSpPr>
          <p:cNvPr id="3" name="Content Placeholder 2"/>
          <p:cNvSpPr>
            <a:spLocks noGrp="1"/>
          </p:cNvSpPr>
          <p:nvPr>
            <p:ph idx="1"/>
          </p:nvPr>
        </p:nvSpPr>
        <p:spPr/>
        <p:txBody>
          <a:bodyPr/>
          <a:lstStyle/>
          <a:p>
            <a:r>
              <a:rPr lang="en-US" dirty="0"/>
              <a:t>Three of the </a:t>
            </a:r>
            <a:r>
              <a:rPr lang="en-US" dirty="0" smtClean="0"/>
              <a:t>most commonly </a:t>
            </a:r>
            <a:r>
              <a:rPr lang="en-US" dirty="0"/>
              <a:t>used designs include</a:t>
            </a:r>
            <a:r>
              <a:rPr lang="en-US" dirty="0" smtClean="0"/>
              <a:t>:</a:t>
            </a:r>
          </a:p>
          <a:p>
            <a:pPr lvl="1"/>
            <a:r>
              <a:rPr lang="en-US" dirty="0"/>
              <a:t>Spray-guided combustion</a:t>
            </a:r>
            <a:r>
              <a:rPr lang="en-US" dirty="0" smtClean="0"/>
              <a:t>.</a:t>
            </a:r>
          </a:p>
          <a:p>
            <a:pPr lvl="1"/>
            <a:r>
              <a:rPr lang="en-US" dirty="0"/>
              <a:t>Swirl combustion</a:t>
            </a:r>
            <a:r>
              <a:rPr lang="en-US" dirty="0" smtClean="0"/>
              <a:t>.</a:t>
            </a:r>
          </a:p>
          <a:p>
            <a:pPr lvl="1"/>
            <a:r>
              <a:rPr lang="en-US" dirty="0"/>
              <a:t>Tumble combustion</a:t>
            </a:r>
            <a:r>
              <a:rPr lang="en-US" dirty="0" smtClean="0"/>
              <a:t>.</a:t>
            </a:r>
          </a:p>
          <a:p>
            <a:pPr lvl="1"/>
            <a:endParaRPr lang="en-US" dirty="0"/>
          </a:p>
        </p:txBody>
      </p:sp>
    </p:spTree>
    <p:extLst>
      <p:ext uri="{BB962C8B-B14F-4D97-AF65-F5344CB8AC3E}">
        <p14:creationId xmlns:p14="http://schemas.microsoft.com/office/powerpoint/2010/main" val="318286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81.7 In this design, the fuel injector is at the top of the cylinder and sprays fuel into the cavity of the </a:t>
            </a:r>
            <a:r>
              <a:rPr lang="en-US" sz="2400" dirty="0" smtClean="0">
                <a:latin typeface="+mj-lt"/>
              </a:rPr>
              <a:t>piston.</a:t>
            </a:r>
            <a:endParaRPr lang="en-US" dirty="0">
              <a:latin typeface="+mj-lt"/>
            </a:endParaRPr>
          </a:p>
        </p:txBody>
      </p:sp>
      <p:pic>
        <p:nvPicPr>
          <p:cNvPr id="3" name="Picture 2" descr="A figure shows an engine setup with fuel injector at the top of the cylinder spraying fuel into the piston cavit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55810" y="1849545"/>
            <a:ext cx="4032381" cy="4488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971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81.8 The side injector combines with the shape of the piston to create a swirl as the piston moves up on the compression </a:t>
            </a:r>
            <a:r>
              <a:rPr lang="en-US" sz="2400" dirty="0" smtClean="0">
                <a:latin typeface="+mj-lt"/>
              </a:rPr>
              <a:t>stroke.</a:t>
            </a:r>
            <a:endParaRPr lang="en-US" dirty="0">
              <a:latin typeface="+mj-lt"/>
            </a:endParaRPr>
          </a:p>
        </p:txBody>
      </p:sp>
      <p:pic>
        <p:nvPicPr>
          <p:cNvPr id="3" name="Picture 2" descr="A figure shows a fuel injection mounted on the side of a cylinder head. The crown shape of the piston combines to create a swirl in the piston during upward strok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61365" y="2203797"/>
            <a:ext cx="4221268" cy="4145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5272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81.9 The piston creates a tumbling force as it moves </a:t>
            </a:r>
            <a:r>
              <a:rPr lang="en-US" sz="2400" dirty="0" smtClean="0">
                <a:latin typeface="+mj-lt"/>
              </a:rPr>
              <a:t>upward.</a:t>
            </a:r>
            <a:endParaRPr lang="en-US" dirty="0">
              <a:latin typeface="+mj-lt"/>
            </a:endParaRPr>
          </a:p>
        </p:txBody>
      </p:sp>
      <p:pic>
        <p:nvPicPr>
          <p:cNvPr id="3" name="Picture 2" descr="A figure shows a piston with a crown that acts as a tumbling force in upward direction along with a side injec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86000" y="1517696"/>
            <a:ext cx="4564568" cy="4813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63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are the two primary modes of operation?</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solidFill>
                  <a:srgbClr val="000000"/>
                </a:solidFill>
              </a:rPr>
              <a:t>Stratified and homogeneous mode.</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PORT AND DIRECT-INJECTION SYSTEMS</a:t>
            </a:r>
            <a:endParaRPr lang="en-US" dirty="0">
              <a:latin typeface="+mj-lt"/>
            </a:endParaRPr>
          </a:p>
        </p:txBody>
      </p:sp>
      <p:sp>
        <p:nvSpPr>
          <p:cNvPr id="3" name="Content Placeholder 2"/>
          <p:cNvSpPr>
            <a:spLocks noGrp="1"/>
          </p:cNvSpPr>
          <p:nvPr>
            <p:ph idx="1"/>
          </p:nvPr>
        </p:nvSpPr>
        <p:spPr/>
        <p:txBody>
          <a:bodyPr/>
          <a:lstStyle/>
          <a:p>
            <a:r>
              <a:rPr lang="en-US" dirty="0" smtClean="0"/>
              <a:t>Overview</a:t>
            </a:r>
          </a:p>
          <a:p>
            <a:pPr lvl="1"/>
            <a:r>
              <a:rPr lang="en-US" dirty="0" smtClean="0"/>
              <a:t>This system </a:t>
            </a:r>
            <a:r>
              <a:rPr lang="en-US" dirty="0"/>
              <a:t>combines direct-injection injectors located in the </a:t>
            </a:r>
            <a:r>
              <a:rPr lang="en-US" dirty="0" smtClean="0"/>
              <a:t>combustion chamber </a:t>
            </a:r>
            <a:r>
              <a:rPr lang="en-US" dirty="0"/>
              <a:t>with port fuel-injectors in the intake manifold near the </a:t>
            </a:r>
            <a:r>
              <a:rPr lang="en-US" dirty="0" smtClean="0"/>
              <a:t>intake valve.</a:t>
            </a:r>
          </a:p>
          <a:p>
            <a:r>
              <a:rPr lang="en-US" dirty="0" smtClean="0"/>
              <a:t>Cold-Start Warm-Up</a:t>
            </a:r>
          </a:p>
          <a:p>
            <a:pPr lvl="1"/>
            <a:r>
              <a:rPr lang="en-US" dirty="0" smtClean="0"/>
              <a:t>To </a:t>
            </a:r>
            <a:r>
              <a:rPr lang="en-US" dirty="0"/>
              <a:t>help reduce exhaust </a:t>
            </a:r>
            <a:r>
              <a:rPr lang="en-US" dirty="0" smtClean="0"/>
              <a:t>emissions after a </a:t>
            </a:r>
            <a:r>
              <a:rPr lang="en-US" dirty="0"/>
              <a:t>cold start, the fuel system uses a stratified change mode</a:t>
            </a:r>
            <a:r>
              <a:rPr lang="en-US" dirty="0" smtClean="0"/>
              <a:t>.</a:t>
            </a:r>
          </a:p>
          <a:p>
            <a:pPr lvl="1"/>
            <a:r>
              <a:rPr lang="en-US" dirty="0" smtClean="0"/>
              <a:t>The </a:t>
            </a:r>
            <a:r>
              <a:rPr lang="en-US" dirty="0"/>
              <a:t>catalytic converter </a:t>
            </a:r>
            <a:r>
              <a:rPr lang="en-US" dirty="0" smtClean="0"/>
              <a:t>rapidly reaches </a:t>
            </a:r>
            <a:r>
              <a:rPr lang="en-US" dirty="0"/>
              <a:t>operating temperature, which reduces exhaust emissions.</a:t>
            </a:r>
            <a:endParaRPr lang="en-US" dirty="0"/>
          </a:p>
        </p:txBody>
      </p:sp>
    </p:spTree>
    <p:extLst>
      <p:ext uri="{BB962C8B-B14F-4D97-AF65-F5344CB8AC3E}">
        <p14:creationId xmlns:p14="http://schemas.microsoft.com/office/powerpoint/2010/main" val="4224735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81.10 Notice that there are conditions when the port fuel-injector, located in the intake manifold, and the gasoline direct injector, located in the cylinder, both operate to provide the proper air-fuel </a:t>
            </a:r>
            <a:r>
              <a:rPr lang="en-US" dirty="0" smtClean="0">
                <a:latin typeface="+mj-lt"/>
              </a:rPr>
              <a:t>mixture.</a:t>
            </a:r>
            <a:endParaRPr lang="en-US" dirty="0">
              <a:latin typeface="+mj-lt"/>
            </a:endParaRPr>
          </a:p>
        </p:txBody>
      </p:sp>
      <p:pic>
        <p:nvPicPr>
          <p:cNvPr id="3" name="Picture 2" descr="A figure shows a graph between engine speed and torque in x-axis and y-axis, respectively. The combined operation of direct injection and port injection gives the best air-fuel mixture than direct injection alo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23549" y="2362200"/>
            <a:ext cx="5480304"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525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GASOLINE DIRECT-INJECTION ISSUES</a:t>
            </a:r>
            <a:endParaRPr lang="en-US" dirty="0">
              <a:latin typeface="+mj-lt"/>
            </a:endParaRPr>
          </a:p>
        </p:txBody>
      </p:sp>
      <p:sp>
        <p:nvSpPr>
          <p:cNvPr id="3" name="Content Placeholder 2"/>
          <p:cNvSpPr>
            <a:spLocks noGrp="1"/>
          </p:cNvSpPr>
          <p:nvPr>
            <p:ph idx="1"/>
          </p:nvPr>
        </p:nvSpPr>
        <p:spPr/>
        <p:txBody>
          <a:bodyPr/>
          <a:lstStyle/>
          <a:p>
            <a:r>
              <a:rPr lang="en-US" dirty="0" smtClean="0"/>
              <a:t>Noise Issues</a:t>
            </a:r>
          </a:p>
          <a:p>
            <a:pPr lvl="1"/>
            <a:r>
              <a:rPr lang="en-US" dirty="0" smtClean="0"/>
              <a:t>Injectors </a:t>
            </a:r>
            <a:r>
              <a:rPr lang="en-US" dirty="0"/>
              <a:t>can often be heard with the engine running and the </a:t>
            </a:r>
            <a:r>
              <a:rPr lang="en-US" dirty="0" smtClean="0"/>
              <a:t>hood open. (Likely a normal condition)</a:t>
            </a:r>
          </a:p>
          <a:p>
            <a:r>
              <a:rPr lang="en-US" dirty="0" smtClean="0"/>
              <a:t>Carbon Issues</a:t>
            </a:r>
          </a:p>
          <a:p>
            <a:pPr lvl="1"/>
            <a:r>
              <a:rPr lang="en-US" dirty="0" smtClean="0"/>
              <a:t>Carbon can accumulate on the tip of the injector.</a:t>
            </a:r>
          </a:p>
          <a:p>
            <a:pPr lvl="1"/>
            <a:r>
              <a:rPr lang="en-US" dirty="0" smtClean="0"/>
              <a:t>Carbon can accumulate on the back side of the intake valve.</a:t>
            </a:r>
            <a:endParaRPr lang="en-US" dirty="0"/>
          </a:p>
        </p:txBody>
      </p:sp>
    </p:spTree>
    <p:extLst>
      <p:ext uri="{BB962C8B-B14F-4D97-AF65-F5344CB8AC3E}">
        <p14:creationId xmlns:p14="http://schemas.microsoft.com/office/powerpoint/2010/main" val="4036090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81.11 This may become a </a:t>
            </a:r>
            <a:r>
              <a:rPr lang="en-US" sz="2400" dirty="0" err="1">
                <a:latin typeface="+mj-lt"/>
              </a:rPr>
              <a:t>driveability</a:t>
            </a:r>
            <a:r>
              <a:rPr lang="en-US" sz="2400" dirty="0">
                <a:latin typeface="+mj-lt"/>
              </a:rPr>
              <a:t> issue because the gasoline direct-injection injector is exposed to combustion carbon and fuel </a:t>
            </a:r>
            <a:r>
              <a:rPr lang="en-US" sz="2400" dirty="0" smtClean="0">
                <a:latin typeface="+mj-lt"/>
              </a:rPr>
              <a:t>residue.</a:t>
            </a:r>
            <a:endParaRPr lang="en-US" dirty="0">
              <a:latin typeface="+mj-lt"/>
            </a:endParaRPr>
          </a:p>
        </p:txBody>
      </p:sp>
      <p:pic>
        <p:nvPicPr>
          <p:cNvPr id="3" name="Picture 2" descr="A photo shows combustion carbon and fuel residue on the fuel injector, intake, and exhaust valves of an engin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09800" y="2057400"/>
            <a:ext cx="4534953" cy="3960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9831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81.5</a:t>
            </a:r>
            <a:r>
              <a:rPr lang="en-US" dirty="0" smtClean="0"/>
              <a:t> </a:t>
            </a:r>
            <a:r>
              <a:rPr lang="en-US" dirty="0"/>
              <a:t>Describe the differences between port fuel-injection and </a:t>
            </a:r>
            <a:r>
              <a:rPr lang="en-US" dirty="0" smtClean="0"/>
              <a:t>gasoline direct-injection </a:t>
            </a:r>
            <a:r>
              <a:rPr lang="en-US" dirty="0"/>
              <a:t>systems</a:t>
            </a:r>
            <a:r>
              <a:rPr lang="en-US" dirty="0" smtClean="0"/>
              <a:t>.</a:t>
            </a:r>
          </a:p>
          <a:p>
            <a:pPr marL="0" indent="0">
              <a:buNone/>
            </a:pPr>
            <a:r>
              <a:rPr lang="en-US" b="1" dirty="0" smtClean="0">
                <a:solidFill>
                  <a:srgbClr val="005A70"/>
                </a:solidFill>
              </a:rPr>
              <a:t>81.6</a:t>
            </a:r>
            <a:r>
              <a:rPr lang="en-US" dirty="0" smtClean="0"/>
              <a:t> </a:t>
            </a:r>
            <a:r>
              <a:rPr lang="en-US" dirty="0"/>
              <a:t>Discuss how to troubleshoot a gasoline direct-injection system</a:t>
            </a:r>
            <a:r>
              <a:rPr lang="en-US" dirty="0" smtClean="0"/>
              <a:t>.</a:t>
            </a:r>
          </a:p>
          <a:p>
            <a:pPr marL="0" indent="0">
              <a:buNone/>
            </a:pPr>
            <a:r>
              <a:rPr lang="en-US" b="1" dirty="0" smtClean="0">
                <a:solidFill>
                  <a:schemeClr val="accent2"/>
                </a:solidFill>
              </a:rPr>
              <a:t>81.7</a:t>
            </a:r>
            <a:r>
              <a:rPr lang="en-US" dirty="0" smtClean="0"/>
              <a:t>  </a:t>
            </a:r>
            <a:r>
              <a:rPr lang="en-US" dirty="0"/>
              <a:t>This chapter will help prepare for Engine Repair (A8) ASE </a:t>
            </a:r>
            <a:r>
              <a:rPr lang="en-US" dirty="0" smtClean="0"/>
              <a:t>certification test </a:t>
            </a:r>
            <a:r>
              <a:rPr lang="en-US" dirty="0"/>
              <a:t>content area “C” (Fuel, Air Induction, and </a:t>
            </a:r>
            <a:r>
              <a:rPr lang="en-US" dirty="0" smtClean="0"/>
              <a:t>Exhaust Systems </a:t>
            </a:r>
            <a:r>
              <a:rPr lang="en-US" dirty="0"/>
              <a:t>Diagnosis and Repair).</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GDI SERVICE</a:t>
            </a:r>
            <a:endParaRPr lang="en-US" dirty="0">
              <a:latin typeface="+mj-lt"/>
            </a:endParaRPr>
          </a:p>
        </p:txBody>
      </p:sp>
      <p:sp>
        <p:nvSpPr>
          <p:cNvPr id="3" name="Content Placeholder 2"/>
          <p:cNvSpPr>
            <a:spLocks noGrp="1"/>
          </p:cNvSpPr>
          <p:nvPr>
            <p:ph idx="1"/>
          </p:nvPr>
        </p:nvSpPr>
        <p:spPr/>
        <p:txBody>
          <a:bodyPr/>
          <a:lstStyle/>
          <a:p>
            <a:r>
              <a:rPr lang="en-US" dirty="0" smtClean="0"/>
              <a:t>Carbon Prevention</a:t>
            </a:r>
          </a:p>
          <a:p>
            <a:pPr lvl="1"/>
            <a:r>
              <a:rPr lang="en-US" dirty="0" smtClean="0"/>
              <a:t>The use of a dispersant every six months or every 6,000 miles has proven to help prevent injector and intake valve deposits.</a:t>
            </a:r>
          </a:p>
          <a:p>
            <a:r>
              <a:rPr lang="en-US" dirty="0" smtClean="0"/>
              <a:t>Service Precautions</a:t>
            </a:r>
          </a:p>
          <a:p>
            <a:pPr lvl="1"/>
            <a:r>
              <a:rPr lang="en-US" sz="2000" dirty="0" smtClean="0"/>
              <a:t>Don’t reuse high-pressure lines.</a:t>
            </a:r>
          </a:p>
          <a:p>
            <a:pPr lvl="1"/>
            <a:r>
              <a:rPr lang="en-US" sz="2000" dirty="0" smtClean="0"/>
              <a:t>Always use a torque wrench when tightening fuel line fittings.</a:t>
            </a:r>
          </a:p>
          <a:p>
            <a:pPr lvl="1"/>
            <a:r>
              <a:rPr lang="en-US" sz="2000" dirty="0" smtClean="0"/>
              <a:t>Do not loosen any fuel fittings with the engine cranking or running.</a:t>
            </a:r>
          </a:p>
          <a:p>
            <a:pPr lvl="1"/>
            <a:r>
              <a:rPr lang="en-US" sz="2000" dirty="0"/>
              <a:t>Always replace the Teflon seal whenever replacing </a:t>
            </a:r>
            <a:r>
              <a:rPr lang="en-US" sz="2000" dirty="0" smtClean="0"/>
              <a:t>or reinstalling </a:t>
            </a:r>
            <a:r>
              <a:rPr lang="en-US" sz="2000" dirty="0"/>
              <a:t>an GDI injector.</a:t>
            </a:r>
            <a:endParaRPr lang="en-US" sz="2000" dirty="0" smtClean="0"/>
          </a:p>
          <a:p>
            <a:pPr lvl="1"/>
            <a:endParaRPr lang="en-US" dirty="0" smtClean="0"/>
          </a:p>
          <a:p>
            <a:pPr lvl="1"/>
            <a:endParaRPr lang="en-US" dirty="0"/>
          </a:p>
        </p:txBody>
      </p:sp>
    </p:spTree>
    <p:extLst>
      <p:ext uri="{BB962C8B-B14F-4D97-AF65-F5344CB8AC3E}">
        <p14:creationId xmlns:p14="http://schemas.microsoft.com/office/powerpoint/2010/main" val="2179354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81.12 The high-pressure lines use a ball and socket connection. The ball end deforms when the line is tightened and must be replaced with a new part whenever it is </a:t>
            </a:r>
            <a:r>
              <a:rPr lang="en-US" dirty="0" smtClean="0">
                <a:latin typeface="+mj-lt"/>
              </a:rPr>
              <a:t>removed.</a:t>
            </a:r>
            <a:endParaRPr lang="en-US" dirty="0">
              <a:latin typeface="+mj-lt"/>
            </a:endParaRPr>
          </a:p>
        </p:txBody>
      </p:sp>
      <p:pic>
        <p:nvPicPr>
          <p:cNvPr id="3" name="Picture 2" descr="A photo shows ball and socket connections used in high-pressure lin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43584" y="2362200"/>
            <a:ext cx="665683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501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81.13 Whenever a GDI fuel injector is removed, a new Teflon seal must be installed to ensure a leak-free connection in the combustion </a:t>
            </a:r>
            <a:r>
              <a:rPr lang="en-US" sz="2400" dirty="0" smtClean="0">
                <a:latin typeface="+mj-lt"/>
              </a:rPr>
              <a:t>chamber.</a:t>
            </a:r>
            <a:endParaRPr lang="en-US" dirty="0">
              <a:latin typeface="+mj-lt"/>
            </a:endParaRPr>
          </a:p>
        </p:txBody>
      </p:sp>
      <p:pic>
        <p:nvPicPr>
          <p:cNvPr id="3" name="Picture 2" descr="A photo shows a gasoline direct injection fuel injector removed from the engine. A worn out Teflon seal is connected to GDI injec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28198" y="2133600"/>
            <a:ext cx="7340417" cy="3960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should be replaced any time a high pressure injector is serviced?</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solidFill>
                  <a:srgbClr val="000000"/>
                </a:solidFill>
              </a:rPr>
              <a:t>The Teflon seal.</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DIRECT FUEL INJECTION (1 OF 2)</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Port Injection Vs. Direct Injection</a:t>
            </a:r>
          </a:p>
          <a:p>
            <a:pPr lvl="1"/>
            <a:r>
              <a:rPr lang="en-US" dirty="0"/>
              <a:t>In a gasoline direct injection (GDI) system the fuel is </a:t>
            </a:r>
            <a:r>
              <a:rPr lang="en-US" dirty="0" smtClean="0"/>
              <a:t>squirted directly </a:t>
            </a:r>
            <a:r>
              <a:rPr lang="en-US" dirty="0"/>
              <a:t>into the combustion chamber</a:t>
            </a:r>
            <a:r>
              <a:rPr lang="en-US" dirty="0" smtClean="0"/>
              <a:t>.</a:t>
            </a:r>
          </a:p>
          <a:p>
            <a:pPr lvl="1"/>
            <a:r>
              <a:rPr lang="fr-FR" dirty="0"/>
              <a:t>Port Fuel Injection–constant fuel pressure but variable </a:t>
            </a:r>
            <a:r>
              <a:rPr lang="fr-FR" dirty="0" smtClean="0"/>
              <a:t>injector </a:t>
            </a:r>
            <a:r>
              <a:rPr lang="en-US" dirty="0" smtClean="0"/>
              <a:t>pulse-width.</a:t>
            </a:r>
          </a:p>
          <a:p>
            <a:pPr lvl="1"/>
            <a:r>
              <a:rPr lang="en-US" dirty="0"/>
              <a:t>GDI–almost constant injector pulse-width with varying </a:t>
            </a:r>
            <a:r>
              <a:rPr lang="en-US" dirty="0" smtClean="0"/>
              <a:t>fuel pressure.</a:t>
            </a:r>
          </a:p>
          <a:p>
            <a:r>
              <a:rPr lang="en-US" dirty="0" smtClean="0"/>
              <a:t>Parts and Operation</a:t>
            </a:r>
          </a:p>
          <a:p>
            <a:pPr lvl="1"/>
            <a:r>
              <a:rPr lang="en-US" dirty="0"/>
              <a:t>A direct-injection system </a:t>
            </a:r>
            <a:r>
              <a:rPr lang="en-US" dirty="0" smtClean="0"/>
              <a:t>sprays high-pressure </a:t>
            </a:r>
            <a:r>
              <a:rPr lang="en-US" dirty="0"/>
              <a:t>fuel, up to 2,900 PSI, into the combustion </a:t>
            </a:r>
            <a:r>
              <a:rPr lang="en-US" dirty="0" smtClean="0"/>
              <a:t>chamber.</a:t>
            </a:r>
            <a:endParaRPr lang="en-US" dirty="0"/>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DIRECT FUEL INJECTION </a:t>
            </a:r>
            <a:r>
              <a:rPr lang="en-US" dirty="0" smtClean="0">
                <a:latin typeface="+mj-lt"/>
              </a:rPr>
              <a:t>(2 </a:t>
            </a:r>
            <a:r>
              <a:rPr lang="en-US" dirty="0">
                <a:latin typeface="+mj-lt"/>
              </a:rPr>
              <a:t>OF 2)</a:t>
            </a:r>
            <a:endParaRPr lang="en-US" dirty="0">
              <a:latin typeface="+mj-lt"/>
            </a:endParaRPr>
          </a:p>
        </p:txBody>
      </p:sp>
      <p:sp>
        <p:nvSpPr>
          <p:cNvPr id="3" name="Content Placeholder 2"/>
          <p:cNvSpPr>
            <a:spLocks noGrp="1"/>
          </p:cNvSpPr>
          <p:nvPr>
            <p:ph idx="1"/>
          </p:nvPr>
        </p:nvSpPr>
        <p:spPr/>
        <p:txBody>
          <a:bodyPr/>
          <a:lstStyle/>
          <a:p>
            <a:r>
              <a:rPr lang="en-US" dirty="0" smtClean="0"/>
              <a:t>Advantages of Gasoline Direct Injection</a:t>
            </a:r>
          </a:p>
          <a:p>
            <a:pPr lvl="1"/>
            <a:r>
              <a:rPr lang="en-US" dirty="0"/>
              <a:t>Improved fuel </a:t>
            </a:r>
            <a:r>
              <a:rPr lang="en-US" dirty="0" smtClean="0"/>
              <a:t>economy and lower emissions</a:t>
            </a:r>
          </a:p>
          <a:p>
            <a:pPr lvl="1"/>
            <a:r>
              <a:rPr lang="en-US" dirty="0"/>
              <a:t>Higher compression ratio for higher engine </a:t>
            </a:r>
            <a:r>
              <a:rPr lang="en-US" dirty="0" smtClean="0"/>
              <a:t>efficiency</a:t>
            </a:r>
          </a:p>
          <a:p>
            <a:pPr lvl="1"/>
            <a:r>
              <a:rPr lang="en-US" dirty="0"/>
              <a:t>Use of lower-octane </a:t>
            </a:r>
            <a:r>
              <a:rPr lang="en-US" dirty="0" smtClean="0"/>
              <a:t>gasoline</a:t>
            </a:r>
          </a:p>
          <a:p>
            <a:pPr lvl="1"/>
            <a:r>
              <a:rPr lang="en-US" dirty="0"/>
              <a:t>Higher volumetric </a:t>
            </a:r>
            <a:r>
              <a:rPr lang="en-US" dirty="0" smtClean="0"/>
              <a:t>efficiency</a:t>
            </a:r>
          </a:p>
          <a:p>
            <a:r>
              <a:rPr lang="en-US" dirty="0" smtClean="0"/>
              <a:t>Disadvantages of Gasoline Direct Injection</a:t>
            </a:r>
          </a:p>
          <a:p>
            <a:pPr lvl="1"/>
            <a:r>
              <a:rPr lang="en-US" dirty="0"/>
              <a:t>Higher cost due to high-pressure pump and </a:t>
            </a:r>
            <a:r>
              <a:rPr lang="en-US" dirty="0" smtClean="0"/>
              <a:t>injectors</a:t>
            </a:r>
          </a:p>
          <a:p>
            <a:pPr lvl="1"/>
            <a:r>
              <a:rPr lang="en-US" dirty="0"/>
              <a:t>More components compared with port fuel </a:t>
            </a:r>
            <a:r>
              <a:rPr lang="en-US" dirty="0" smtClean="0"/>
              <a:t>injection</a:t>
            </a:r>
          </a:p>
          <a:p>
            <a:pPr lvl="1"/>
            <a:r>
              <a:rPr lang="en-US" dirty="0" smtClean="0"/>
              <a:t>Higher NOx emissions</a:t>
            </a:r>
            <a:endParaRPr lang="en-US" dirty="0"/>
          </a:p>
        </p:txBody>
      </p:sp>
    </p:spTree>
    <p:extLst>
      <p:ext uri="{BB962C8B-B14F-4D97-AF65-F5344CB8AC3E}">
        <p14:creationId xmlns:p14="http://schemas.microsoft.com/office/powerpoint/2010/main" val="3721644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81.1 A comparison of a port fuel injection system (right) to a gasoline direct injection system on the </a:t>
            </a:r>
            <a:r>
              <a:rPr lang="en-US" sz="2400" dirty="0" smtClean="0">
                <a:latin typeface="+mj-lt"/>
              </a:rPr>
              <a:t>left.</a:t>
            </a:r>
            <a:endParaRPr lang="en-US" sz="2400" dirty="0">
              <a:latin typeface="+mj-lt"/>
            </a:endParaRPr>
          </a:p>
        </p:txBody>
      </p:sp>
      <p:pic>
        <p:nvPicPr>
          <p:cNvPr id="5" name="Picture 2" descr="The figure shows the following:&#10;• In a direct injection system, fuel is sprayed directly into the combustion chamber by an injector.&#10;• In a spray type fuel injection system, fuel is sprayed by a fuel injector upstream near the valve and air mixes with the fuel above the intake valve. The fuel injector is connected to a wiring connector and the fuel rail.&#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0361" y="2355663"/>
            <a:ext cx="7723279" cy="3960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81.2 A gasoline direct-injection system injects fuel under high pressure directly into the combustion </a:t>
            </a:r>
            <a:r>
              <a:rPr lang="en-US" sz="2400" dirty="0" smtClean="0">
                <a:latin typeface="+mj-lt"/>
              </a:rPr>
              <a:t>chamber.</a:t>
            </a:r>
            <a:endParaRPr lang="en-US" sz="2400" dirty="0">
              <a:latin typeface="+mj-lt"/>
            </a:endParaRPr>
          </a:p>
        </p:txBody>
      </p:sp>
      <p:pic>
        <p:nvPicPr>
          <p:cNvPr id="6" name="Picture 2" descr="The figure shows the following:&#10;• A high pressure injector injects fuel into the combustion chamber of an engine and is controlled by an electronic driver unit through an engine electronic control unit&#10;• A high-pressure fuel pump pumps fuel through a fuel feed line and is injected by the injector through a high-pressure fuel line.&#10;• A return line sends back fuel to the sump&#10;• A fuel pressure sensor, common rail, and a fuel pressure relief valve are housed before the fuel injector.&#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6800" y="1547143"/>
            <a:ext cx="6979949" cy="4813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938992"/>
          </a:xfrm>
          <a:prstGeom prst="rect">
            <a:avLst/>
          </a:prstGeom>
        </p:spPr>
        <p:txBody>
          <a:bodyPr wrap="square">
            <a:spAutoFit/>
          </a:bodyPr>
          <a:lstStyle/>
          <a:p>
            <a:r>
              <a:rPr lang="en-US" sz="4000" dirty="0"/>
              <a:t>What are two advantages of gasoline direct injection compared</a:t>
            </a:r>
          </a:p>
          <a:p>
            <a:r>
              <a:rPr lang="en-US" sz="4000" dirty="0"/>
              <a:t>with port fuel injection?</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smtClean="0">
                <a:solidFill>
                  <a:srgbClr val="000000"/>
                </a:solidFill>
              </a:rPr>
              <a:t>Better fuel economy and lower emissions.</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371</TotalTime>
  <Words>1156</Words>
  <Application>Microsoft Office PowerPoint</Application>
  <PresentationFormat>On-screen Show (4:3)</PresentationFormat>
  <Paragraphs>108</Paragraphs>
  <Slides>35</Slides>
  <Notes>0</Notes>
  <HiddenSlides>0</HiddenSlides>
  <MMClips>0</MMClips>
  <ScaleCrop>false</ScaleCrop>
  <HeadingPairs>
    <vt:vector size="4" baseType="variant">
      <vt:variant>
        <vt:lpstr>Theme</vt:lpstr>
      </vt:variant>
      <vt:variant>
        <vt:i4>6</vt:i4>
      </vt:variant>
      <vt:variant>
        <vt:lpstr>Slide Titles</vt:lpstr>
      </vt:variant>
      <vt:variant>
        <vt:i4>35</vt:i4>
      </vt:variant>
    </vt:vector>
  </HeadingPairs>
  <TitlesOfParts>
    <vt:vector size="41"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DIRECT FUEL INJECTION (1 OF 2)</vt:lpstr>
      <vt:lpstr>DIRECT FUEL INJECTION (2 OF 2)</vt:lpstr>
      <vt:lpstr>Figure 81.1 A comparison of a port fuel injection system (right) to a gasoline direct injection system on the left.</vt:lpstr>
      <vt:lpstr>Figure 81.2 A gasoline direct-injection system injects fuel under high pressure directly into the combustion chamber.</vt:lpstr>
      <vt:lpstr>QUESTION 1: ?</vt:lpstr>
      <vt:lpstr>ANSWER 1:</vt:lpstr>
      <vt:lpstr>DIRECT INJECTION FUEL DELIVERY SYSTEM (1 OF 2)</vt:lpstr>
      <vt:lpstr>DIRECT INJECTION FUEL DELIVERY SYSTEM (2 OF 2)</vt:lpstr>
      <vt:lpstr>Figure 81.3 A GDI system uses a low-pressure pump in the gas tank similar to other types of fuel-injection systems. The PCM controls the pressure of the high-pressure pump using sensor inputs.</vt:lpstr>
      <vt:lpstr>Figure 81.4 A typical direct-injection system uses two pumps—one  low-pressure electric pump in the fuel tank and the other a high-pressure pump driven by the camshaft. The high pressure fuel system operates at a pressure as low as 500 PSI during light load conditions and as high as 2,900 PSI under heavy loads.</vt:lpstr>
      <vt:lpstr>Figure 81.5 (a) A typical camshaft-driven high-pressure pump used to increase fuel pressure to 2,000 PSI or higher. </vt:lpstr>
      <vt:lpstr>Figure 81.5 (b) The high pressure pump assembly removed from the engine. Many GDI engines use a roller where the high-pressure pump rides against the cam lobes to help reduce friction and wear.</vt:lpstr>
      <vt:lpstr>Figure 81.6 A gasoline direct-injection (GDI) fuel rail and pump assembly with the electric pressure control valve.</vt:lpstr>
      <vt:lpstr>GASOLINE DIRECT-INJECTION FUEL INJECTORS</vt:lpstr>
      <vt:lpstr>MODES OF OPERATION (1 OF 2)</vt:lpstr>
      <vt:lpstr>MODES OF OPERATION (2 OF 2)</vt:lpstr>
      <vt:lpstr>PISTON TOP DESIGNS</vt:lpstr>
      <vt:lpstr>Figure 81.7 In this design, the fuel injector is at the top of the cylinder and sprays fuel into the cavity of the piston.</vt:lpstr>
      <vt:lpstr>Figure 81.8 The side injector combines with the shape of the piston to create a swirl as the piston moves up on the compression stroke.</vt:lpstr>
      <vt:lpstr>Figure 81.9 The piston creates a tumbling force as it moves upward.</vt:lpstr>
      <vt:lpstr>QUESTION 2: ?</vt:lpstr>
      <vt:lpstr>ANSWER 2:</vt:lpstr>
      <vt:lpstr>PORT AND DIRECT-INJECTION SYSTEMS</vt:lpstr>
      <vt:lpstr>Figure 81.10 Notice that there are conditions when the port fuel-injector, located in the intake manifold, and the gasoline direct injector, located in the cylinder, both operate to provide the proper air-fuel mixture.</vt:lpstr>
      <vt:lpstr>GASOLINE DIRECT-INJECTION ISSUES</vt:lpstr>
      <vt:lpstr>Figure 81.11 This may become a driveability issue because the gasoline direct-injection injector is exposed to combustion carbon and fuel residue.</vt:lpstr>
      <vt:lpstr>GDI SERVICE</vt:lpstr>
      <vt:lpstr>Figure 81.12 The high-pressure lines use a ball and socket connection. The ball end deforms when the line is tightened and must be replaced with a new part whenever it is removed.</vt:lpstr>
      <vt:lpstr>Figure 81.13 Whenever a GDI fuel injector is removed, a new Teflon seal must be installed to ensure a leak-free connection in the combustion chamber.</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81</dc:title>
  <dc:creator>Curt &amp; Tammy</dc:creator>
  <cp:lastModifiedBy>Curt &amp; Tammy</cp:lastModifiedBy>
  <cp:revision>50</cp:revision>
  <dcterms:created xsi:type="dcterms:W3CDTF">2018-09-25T19:30:15Z</dcterms:created>
  <dcterms:modified xsi:type="dcterms:W3CDTF">2019-06-22T16:12:45Z</dcterms:modified>
</cp:coreProperties>
</file>