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42" r:id="rId11"/>
    <p:sldId id="315" r:id="rId12"/>
    <p:sldId id="316" r:id="rId13"/>
    <p:sldId id="317" r:id="rId14"/>
    <p:sldId id="343" r:id="rId15"/>
    <p:sldId id="344" r:id="rId16"/>
    <p:sldId id="267" r:id="rId17"/>
    <p:sldId id="268" r:id="rId18"/>
    <p:sldId id="345" r:id="rId19"/>
    <p:sldId id="270" r:id="rId20"/>
    <p:sldId id="346" r:id="rId21"/>
    <p:sldId id="347" r:id="rId22"/>
    <p:sldId id="318" r:id="rId23"/>
    <p:sldId id="326" r:id="rId24"/>
    <p:sldId id="327" r:id="rId25"/>
    <p:sldId id="328" r:id="rId26"/>
    <p:sldId id="348" r:id="rId27"/>
    <p:sldId id="329" r:id="rId28"/>
    <p:sldId id="330" r:id="rId29"/>
    <p:sldId id="272" r:id="rId30"/>
    <p:sldId id="331" r:id="rId31"/>
    <p:sldId id="349" r:id="rId32"/>
    <p:sldId id="286" r:id="rId33"/>
    <p:sldId id="287" r:id="rId34"/>
    <p:sldId id="350" r:id="rId35"/>
    <p:sldId id="332" r:id="rId36"/>
    <p:sldId id="351" r:id="rId37"/>
    <p:sldId id="333" r:id="rId38"/>
    <p:sldId id="352" r:id="rId39"/>
    <p:sldId id="334" r:id="rId40"/>
    <p:sldId id="274" r:id="rId41"/>
    <p:sldId id="335" r:id="rId42"/>
    <p:sldId id="353" r:id="rId43"/>
    <p:sldId id="336" r:id="rId44"/>
    <p:sldId id="337" r:id="rId45"/>
    <p:sldId id="354" r:id="rId46"/>
    <p:sldId id="338" r:id="rId47"/>
    <p:sldId id="339" r:id="rId48"/>
    <p:sldId id="355" r:id="rId49"/>
    <p:sldId id="356" r:id="rId50"/>
    <p:sldId id="357" r:id="rId51"/>
    <p:sldId id="358" r:id="rId52"/>
    <p:sldId id="359" r:id="rId53"/>
    <p:sldId id="340" r:id="rId54"/>
    <p:sldId id="341" r:id="rId55"/>
    <p:sldId id="299" r:id="rId56"/>
    <p:sldId id="300" r:id="rId57"/>
    <p:sldId id="325"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80</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Fuel Injection Components and Operation</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MASS AIRFLOW FUEL INJECTION SYSTEMS</a:t>
            </a:r>
            <a:endParaRPr lang="en-US" dirty="0">
              <a:latin typeface="+mj-lt"/>
            </a:endParaRPr>
          </a:p>
        </p:txBody>
      </p:sp>
      <p:sp>
        <p:nvSpPr>
          <p:cNvPr id="3" name="Content Placeholder 2"/>
          <p:cNvSpPr>
            <a:spLocks noGrp="1"/>
          </p:cNvSpPr>
          <p:nvPr>
            <p:ph idx="1"/>
          </p:nvPr>
        </p:nvSpPr>
        <p:spPr/>
        <p:txBody>
          <a:bodyPr/>
          <a:lstStyle/>
          <a:p>
            <a:r>
              <a:rPr lang="en-US" dirty="0"/>
              <a:t>The formula used by fuel-injection systems that use a mass </a:t>
            </a:r>
            <a:r>
              <a:rPr lang="en-US" dirty="0" smtClean="0"/>
              <a:t>airflow (MAF</a:t>
            </a:r>
            <a:r>
              <a:rPr lang="en-US" dirty="0"/>
              <a:t>) sensor to calculate the injection base pulse width is</a:t>
            </a:r>
            <a:r>
              <a:rPr lang="en-US" dirty="0" smtClean="0"/>
              <a:t>:</a:t>
            </a:r>
          </a:p>
          <a:p>
            <a:pPr lvl="1"/>
            <a:r>
              <a:rPr lang="en-US" dirty="0"/>
              <a:t>Injector pulse width = </a:t>
            </a:r>
            <a:r>
              <a:rPr lang="en-US" dirty="0" smtClean="0"/>
              <a:t>airflow/RPM</a:t>
            </a:r>
          </a:p>
          <a:p>
            <a:r>
              <a:rPr lang="en-US" dirty="0"/>
              <a:t>The formula is modified by other sensor values, such as</a:t>
            </a:r>
            <a:r>
              <a:rPr lang="en-US" dirty="0" smtClean="0"/>
              <a:t>:</a:t>
            </a:r>
          </a:p>
          <a:p>
            <a:pPr lvl="1"/>
            <a:r>
              <a:rPr lang="en-US" dirty="0"/>
              <a:t>Throttle </a:t>
            </a:r>
            <a:r>
              <a:rPr lang="en-US" dirty="0" smtClean="0"/>
              <a:t>position</a:t>
            </a:r>
          </a:p>
          <a:p>
            <a:pPr lvl="1"/>
            <a:r>
              <a:rPr lang="en-US" dirty="0"/>
              <a:t>Engine coolant </a:t>
            </a:r>
            <a:r>
              <a:rPr lang="en-US" dirty="0" smtClean="0"/>
              <a:t>temperature</a:t>
            </a:r>
          </a:p>
          <a:p>
            <a:pPr lvl="1"/>
            <a:r>
              <a:rPr lang="en-US" dirty="0"/>
              <a:t>Barometric </a:t>
            </a:r>
            <a:r>
              <a:rPr lang="en-US" dirty="0" smtClean="0"/>
              <a:t>pressure</a:t>
            </a:r>
          </a:p>
          <a:p>
            <a:pPr lvl="1"/>
            <a:r>
              <a:rPr lang="en-US" dirty="0"/>
              <a:t>Adaptive memory</a:t>
            </a:r>
            <a:endParaRPr lang="en-US" dirty="0"/>
          </a:p>
        </p:txBody>
      </p:sp>
    </p:spTree>
    <p:extLst>
      <p:ext uri="{BB962C8B-B14F-4D97-AF65-F5344CB8AC3E}">
        <p14:creationId xmlns:p14="http://schemas.microsoft.com/office/powerpoint/2010/main" val="4151871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938992"/>
          </a:xfrm>
          <a:prstGeom prst="rect">
            <a:avLst/>
          </a:prstGeom>
        </p:spPr>
        <p:txBody>
          <a:bodyPr wrap="square">
            <a:spAutoFit/>
          </a:bodyPr>
          <a:lstStyle/>
          <a:p>
            <a:r>
              <a:rPr lang="en-US" sz="4000" dirty="0"/>
              <a:t>What are the two basic methods used for measuring </a:t>
            </a:r>
            <a:r>
              <a:rPr lang="en-US" sz="4000" dirty="0" smtClean="0"/>
              <a:t>the amount </a:t>
            </a:r>
            <a:r>
              <a:rPr lang="en-US" sz="4000" dirty="0"/>
              <a:t>of air the engine is breathing </a:t>
            </a:r>
            <a:r>
              <a:rPr lang="en-US" sz="4000" dirty="0" smtClean="0"/>
              <a:t>in?</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707886"/>
          </a:xfrm>
          <a:prstGeom prst="rect">
            <a:avLst/>
          </a:prstGeom>
        </p:spPr>
        <p:txBody>
          <a:bodyPr wrap="square">
            <a:spAutoFit/>
          </a:bodyPr>
          <a:lstStyle/>
          <a:p>
            <a:r>
              <a:rPr lang="en-US" sz="4000" dirty="0" smtClean="0">
                <a:solidFill>
                  <a:srgbClr val="000000"/>
                </a:solidFill>
              </a:rPr>
              <a:t>Mass airflow and speed density.</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THROTTLE BODY INJECTION</a:t>
            </a:r>
            <a:endParaRPr lang="en-US" dirty="0">
              <a:latin typeface="+mj-lt"/>
            </a:endParaRPr>
          </a:p>
        </p:txBody>
      </p:sp>
      <p:sp>
        <p:nvSpPr>
          <p:cNvPr id="3" name="Content Placeholder 2"/>
          <p:cNvSpPr>
            <a:spLocks noGrp="1"/>
          </p:cNvSpPr>
          <p:nvPr>
            <p:ph idx="1"/>
          </p:nvPr>
        </p:nvSpPr>
        <p:spPr/>
        <p:txBody>
          <a:bodyPr/>
          <a:lstStyle/>
          <a:p>
            <a:r>
              <a:rPr lang="en-US" dirty="0"/>
              <a:t>The computer controls injector pulses in one of two ways</a:t>
            </a:r>
            <a:r>
              <a:rPr lang="en-US" dirty="0" smtClean="0"/>
              <a:t>:</a:t>
            </a:r>
          </a:p>
          <a:p>
            <a:pPr lvl="1"/>
            <a:r>
              <a:rPr lang="en-US" dirty="0" smtClean="0"/>
              <a:t>Synchronized</a:t>
            </a:r>
          </a:p>
          <a:p>
            <a:pPr lvl="1"/>
            <a:r>
              <a:rPr lang="en-US" dirty="0" smtClean="0"/>
              <a:t>Non-synchronized</a:t>
            </a:r>
          </a:p>
          <a:p>
            <a:r>
              <a:rPr lang="en-US" sz="2400" dirty="0"/>
              <a:t>If the system uses a synchronized mode, the injector </a:t>
            </a:r>
            <a:r>
              <a:rPr lang="en-US" sz="2400" dirty="0" smtClean="0"/>
              <a:t>pulses once </a:t>
            </a:r>
            <a:r>
              <a:rPr lang="en-US" sz="2400" dirty="0"/>
              <a:t>for each distributor reference pulse</a:t>
            </a:r>
            <a:r>
              <a:rPr lang="en-US" sz="2400" dirty="0" smtClean="0"/>
              <a:t>.</a:t>
            </a:r>
          </a:p>
          <a:p>
            <a:r>
              <a:rPr lang="en-US" sz="2400" dirty="0"/>
              <a:t>In a </a:t>
            </a:r>
            <a:r>
              <a:rPr lang="en-US" sz="2400" dirty="0" smtClean="0"/>
              <a:t>non-synchronized </a:t>
            </a:r>
            <a:r>
              <a:rPr lang="en-US" sz="2400" dirty="0"/>
              <a:t>system, the injectors are pulsed </a:t>
            </a:r>
            <a:r>
              <a:rPr lang="en-US" sz="2400" dirty="0" smtClean="0"/>
              <a:t>once during </a:t>
            </a:r>
            <a:r>
              <a:rPr lang="en-US" sz="2400" dirty="0"/>
              <a:t>a given period (which varies according to calibration) </a:t>
            </a:r>
            <a:r>
              <a:rPr lang="en-US" sz="2400" dirty="0" smtClean="0"/>
              <a:t>completely independent </a:t>
            </a:r>
            <a:r>
              <a:rPr lang="en-US" sz="2400" dirty="0"/>
              <a:t>of distributor reference pulses.</a:t>
            </a:r>
            <a:endParaRPr lang="en-US" sz="2400" dirty="0"/>
          </a:p>
        </p:txBody>
      </p:sp>
    </p:spTree>
    <p:extLst>
      <p:ext uri="{BB962C8B-B14F-4D97-AF65-F5344CB8AC3E}">
        <p14:creationId xmlns:p14="http://schemas.microsoft.com/office/powerpoint/2010/main" val="145877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55452"/>
          </a:xfrm>
        </p:spPr>
        <p:txBody>
          <a:bodyPr/>
          <a:lstStyle/>
          <a:p>
            <a:r>
              <a:rPr lang="en-US" sz="2400" dirty="0">
                <a:latin typeface="+mj-lt"/>
              </a:rPr>
              <a:t>Figure 80.4 The tension of the spring in the fuel-pressure regulator determines the operating pressure on a throttle-body fuel-injection </a:t>
            </a:r>
            <a:r>
              <a:rPr lang="en-US" sz="2400" dirty="0" smtClean="0">
                <a:latin typeface="+mj-lt"/>
              </a:rPr>
              <a:t>unit.</a:t>
            </a:r>
            <a:endParaRPr lang="en-US" sz="2400" dirty="0">
              <a:latin typeface="+mj-lt"/>
            </a:endParaRPr>
          </a:p>
        </p:txBody>
      </p:sp>
      <p:pic>
        <p:nvPicPr>
          <p:cNvPr id="4" name="Picture 3" descr="The figure shows the bottom feed of the injector connected to the fuel in-line and the top portion of the fuel injector connected to a small reservoir in the throttle-injection body. The reservoir collects excess fuel and directs it to the pressure regulator. The pressure regulator has a spring inside it. The regulator has a fuel return line to send the fuel back to the tank.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9347" y="1836594"/>
            <a:ext cx="7545306" cy="4323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PORT FUEL INJECTION (1 OF 2)</a:t>
            </a:r>
            <a:endParaRPr lang="en-US" dirty="0">
              <a:latin typeface="+mj-lt"/>
            </a:endParaRPr>
          </a:p>
        </p:txBody>
      </p:sp>
      <p:sp>
        <p:nvSpPr>
          <p:cNvPr id="3" name="Content Placeholder 2"/>
          <p:cNvSpPr>
            <a:spLocks noGrp="1"/>
          </p:cNvSpPr>
          <p:nvPr>
            <p:ph idx="1"/>
          </p:nvPr>
        </p:nvSpPr>
        <p:spPr/>
        <p:txBody>
          <a:bodyPr/>
          <a:lstStyle/>
          <a:p>
            <a:r>
              <a:rPr lang="en-US" dirty="0"/>
              <a:t>The advantages of port fuel-injection design also are related </a:t>
            </a:r>
            <a:r>
              <a:rPr lang="en-US" dirty="0" smtClean="0"/>
              <a:t>to characteristics </a:t>
            </a:r>
            <a:r>
              <a:rPr lang="en-US" dirty="0"/>
              <a:t>of intake manifolds</a:t>
            </a:r>
            <a:r>
              <a:rPr lang="en-US" dirty="0" smtClean="0"/>
              <a:t>:</a:t>
            </a:r>
          </a:p>
          <a:p>
            <a:pPr lvl="1"/>
            <a:r>
              <a:rPr lang="en-US" dirty="0"/>
              <a:t>Fuel distribution is equal to all cylinders because each </a:t>
            </a:r>
            <a:r>
              <a:rPr lang="en-US" dirty="0" smtClean="0"/>
              <a:t>cylinder has </a:t>
            </a:r>
            <a:r>
              <a:rPr lang="en-US" dirty="0"/>
              <a:t>its own injector</a:t>
            </a:r>
            <a:r>
              <a:rPr lang="en-US" dirty="0" smtClean="0"/>
              <a:t>.</a:t>
            </a:r>
          </a:p>
          <a:p>
            <a:pPr lvl="1"/>
            <a:r>
              <a:rPr lang="en-US" dirty="0"/>
              <a:t>The fuel is injected almost directly into the combustion </a:t>
            </a:r>
            <a:r>
              <a:rPr lang="en-US" dirty="0" smtClean="0"/>
              <a:t>chamber.</a:t>
            </a:r>
          </a:p>
          <a:p>
            <a:pPr lvl="1"/>
            <a:r>
              <a:rPr lang="en-US" dirty="0" smtClean="0"/>
              <a:t>The </a:t>
            </a:r>
            <a:r>
              <a:rPr lang="en-US" dirty="0"/>
              <a:t>intake </a:t>
            </a:r>
            <a:r>
              <a:rPr lang="en-US" dirty="0" smtClean="0"/>
              <a:t>manifold can sized and shaped to </a:t>
            </a:r>
            <a:r>
              <a:rPr lang="en-US" dirty="0"/>
              <a:t>achieve specific engine </a:t>
            </a:r>
            <a:r>
              <a:rPr lang="en-US" dirty="0" smtClean="0"/>
              <a:t>performance characteristics</a:t>
            </a:r>
            <a:r>
              <a:rPr lang="en-US" dirty="0"/>
              <a:t>.</a:t>
            </a:r>
            <a:endParaRPr lang="en-US" dirty="0"/>
          </a:p>
        </p:txBody>
      </p:sp>
    </p:spTree>
    <p:extLst>
      <p:ext uri="{BB962C8B-B14F-4D97-AF65-F5344CB8AC3E}">
        <p14:creationId xmlns:p14="http://schemas.microsoft.com/office/powerpoint/2010/main" val="3943663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PORT FUEL </a:t>
            </a:r>
            <a:r>
              <a:rPr lang="en-US" dirty="0" smtClean="0">
                <a:latin typeface="+mj-lt"/>
              </a:rPr>
              <a:t>INJECTION (2 OF 2)</a:t>
            </a:r>
            <a:endParaRPr lang="en-US" dirty="0">
              <a:latin typeface="+mj-lt"/>
            </a:endParaRPr>
          </a:p>
        </p:txBody>
      </p:sp>
      <p:sp>
        <p:nvSpPr>
          <p:cNvPr id="3" name="Content Placeholder 2"/>
          <p:cNvSpPr>
            <a:spLocks noGrp="1"/>
          </p:cNvSpPr>
          <p:nvPr>
            <p:ph idx="1"/>
          </p:nvPr>
        </p:nvSpPr>
        <p:spPr/>
        <p:txBody>
          <a:bodyPr/>
          <a:lstStyle/>
          <a:p>
            <a:r>
              <a:rPr lang="en-US" dirty="0"/>
              <a:t>Domestic systems use </a:t>
            </a:r>
            <a:r>
              <a:rPr lang="en-US" dirty="0" smtClean="0"/>
              <a:t>one of </a:t>
            </a:r>
            <a:r>
              <a:rPr lang="en-US" dirty="0"/>
              <a:t>three ways to trigger the injectors:</a:t>
            </a:r>
            <a:endParaRPr lang="en-US" dirty="0" smtClean="0"/>
          </a:p>
          <a:p>
            <a:r>
              <a:rPr lang="en-US" dirty="0" smtClean="0"/>
              <a:t>Grouped Double Fire</a:t>
            </a:r>
          </a:p>
          <a:p>
            <a:pPr lvl="1"/>
            <a:r>
              <a:rPr lang="en-US" dirty="0" smtClean="0"/>
              <a:t>Two equalized groups of injectors.</a:t>
            </a:r>
          </a:p>
          <a:p>
            <a:r>
              <a:rPr lang="en-US" dirty="0" smtClean="0"/>
              <a:t>Simultaneous Double Fire</a:t>
            </a:r>
          </a:p>
          <a:p>
            <a:pPr lvl="1"/>
            <a:r>
              <a:rPr lang="en-US" dirty="0" smtClean="0"/>
              <a:t>All injectors are fired at the same time.</a:t>
            </a:r>
          </a:p>
          <a:p>
            <a:r>
              <a:rPr lang="en-US" dirty="0" smtClean="0"/>
              <a:t>Sequential</a:t>
            </a:r>
          </a:p>
          <a:p>
            <a:pPr lvl="1"/>
            <a:r>
              <a:rPr lang="en-US" dirty="0" smtClean="0"/>
              <a:t>The firing </a:t>
            </a:r>
            <a:r>
              <a:rPr lang="en-US" dirty="0"/>
              <a:t>of the injectors according </a:t>
            </a:r>
            <a:r>
              <a:rPr lang="en-US" dirty="0" smtClean="0"/>
              <a:t>to engine </a:t>
            </a:r>
            <a:r>
              <a:rPr lang="en-US" dirty="0"/>
              <a:t>firing </a:t>
            </a:r>
            <a:r>
              <a:rPr lang="en-US" dirty="0" smtClean="0"/>
              <a:t>order.</a:t>
            </a:r>
            <a:endParaRPr lang="en-US" dirty="0"/>
          </a:p>
        </p:txBody>
      </p:sp>
    </p:spTree>
    <p:extLst>
      <p:ext uri="{BB962C8B-B14F-4D97-AF65-F5344CB8AC3E}">
        <p14:creationId xmlns:p14="http://schemas.microsoft.com/office/powerpoint/2010/main" val="1226176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mj-lt"/>
              </a:rPr>
              <a:t>Figure 80.5 The injectors receive fuel and are supported by the fuel rail. A pulse damper is used to help reduce noise caused by the pressure changes in the fuel rail during injector pulsing </a:t>
            </a:r>
            <a:r>
              <a:rPr lang="en-US" dirty="0" smtClean="0">
                <a:latin typeface="+mj-lt"/>
              </a:rPr>
              <a:t>operation.</a:t>
            </a:r>
            <a:endParaRPr lang="en-US" dirty="0">
              <a:latin typeface="+mj-lt"/>
            </a:endParaRPr>
          </a:p>
        </p:txBody>
      </p:sp>
      <p:pic>
        <p:nvPicPr>
          <p:cNvPr id="6" name="Picture 5" descr="The figure shows a fuel line which connects the fuel feed line with the fuel injectors. Fuel from the feed line goes into the fuel inlet tube and then to the pulse dampener. After passing through these parts, the fuel enters the rail which has injectors connected to it. The fuel rail is in a U-shape and has 3 injectors connected in between the inlet and outlet. After three injectors, a fuel-pressure tap can be located. At the end of the fuel rail, a fuel-pressure regulator is connected. A fuel return line is connected to the fuel-pressure regula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81125" y="2030759"/>
            <a:ext cx="6381750" cy="4126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80.6 Cross section of a typical port fuel-injection nozzle assembly. These injectors are serviced as an assembly only; no part replacement or service is possible, except for replacement of external O-ring </a:t>
            </a:r>
            <a:r>
              <a:rPr lang="en-US" sz="2000" dirty="0" smtClean="0">
                <a:latin typeface="+mj-lt"/>
              </a:rPr>
              <a:t>seals.</a:t>
            </a:r>
            <a:endParaRPr lang="en-US" sz="2000" dirty="0">
              <a:latin typeface="+mj-lt"/>
            </a:endParaRPr>
          </a:p>
        </p:txBody>
      </p:sp>
      <p:pic>
        <p:nvPicPr>
          <p:cNvPr id="3" name="Picture 2" descr="The drawing of the port fuel-injection nozzle shows a cylindrical body with varying diameters from start to end of the injection nozzle. The injector has an inlet at the start with O-ring seal. After the inlet, a wiring terminal connects the body of the nozzle. The nozzle body has coiled windings inside it. The nozzle has a plunger spring arrangement between the coiled windings and a needle valve at the outle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7779" y="2209800"/>
            <a:ext cx="8128442" cy="3713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903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80.7 Port fuel injectors spray atomized fuel into the intake manifold about 3 inches (75 mm) from the intake </a:t>
            </a:r>
            <a:r>
              <a:rPr lang="en-US" sz="2400" dirty="0" smtClean="0">
                <a:latin typeface="+mj-lt"/>
              </a:rPr>
              <a:t>valve.</a:t>
            </a:r>
            <a:endParaRPr lang="en-US" dirty="0">
              <a:latin typeface="+mj-lt"/>
            </a:endParaRPr>
          </a:p>
        </p:txBody>
      </p:sp>
      <p:pic>
        <p:nvPicPr>
          <p:cNvPr id="3" name="Picture 2" descr="A figure shows a piston-cylinder with the intake and exhaust manifolds. The intake valve is opened and the port-fuel injector sprays fuel into the intake manifold. There is a spark plug between the two manifold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13657" y="1835808"/>
            <a:ext cx="4916687" cy="4325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776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80.1</a:t>
            </a:r>
            <a:r>
              <a:rPr lang="en-US" dirty="0" smtClean="0"/>
              <a:t> </a:t>
            </a:r>
            <a:r>
              <a:rPr lang="en-US" dirty="0"/>
              <a:t>List components of electronic fuel-injection systems</a:t>
            </a:r>
            <a:r>
              <a:rPr lang="en-US" dirty="0" smtClean="0"/>
              <a:t>.</a:t>
            </a:r>
          </a:p>
          <a:p>
            <a:pPr marL="0" indent="0">
              <a:buNone/>
            </a:pPr>
            <a:r>
              <a:rPr lang="en-US" b="1" dirty="0" smtClean="0">
                <a:solidFill>
                  <a:srgbClr val="005A70"/>
                </a:solidFill>
              </a:rPr>
              <a:t>80.2 </a:t>
            </a:r>
            <a:r>
              <a:rPr lang="en-US" dirty="0"/>
              <a:t>Explain how air intake is measured in fuel-injection systems</a:t>
            </a:r>
            <a:r>
              <a:rPr lang="en-US" dirty="0" smtClean="0"/>
              <a:t>.</a:t>
            </a:r>
          </a:p>
          <a:p>
            <a:pPr marL="0" indent="0">
              <a:buNone/>
            </a:pPr>
            <a:r>
              <a:rPr lang="en-US" b="1" dirty="0" smtClean="0">
                <a:solidFill>
                  <a:srgbClr val="005A70"/>
                </a:solidFill>
              </a:rPr>
              <a:t>80.3 </a:t>
            </a:r>
            <a:r>
              <a:rPr lang="en-US" dirty="0"/>
              <a:t>Describe how throttle-body injection and port </a:t>
            </a:r>
            <a:r>
              <a:rPr lang="en-US" dirty="0" smtClean="0"/>
              <a:t>fuel-injection systems work.</a:t>
            </a:r>
          </a:p>
          <a:p>
            <a:pPr marL="0" indent="0">
              <a:buNone/>
            </a:pPr>
            <a:r>
              <a:rPr lang="en-US" b="1" dirty="0" smtClean="0">
                <a:solidFill>
                  <a:schemeClr val="accent2"/>
                </a:solidFill>
              </a:rPr>
              <a:t>80.4</a:t>
            </a:r>
            <a:r>
              <a:rPr lang="en-US" dirty="0" smtClean="0"/>
              <a:t> </a:t>
            </a:r>
            <a:r>
              <a:rPr lang="en-US" dirty="0"/>
              <a:t>Discuss the function of the fuel-pressure regulator </a:t>
            </a:r>
            <a:r>
              <a:rPr lang="en-US" dirty="0" smtClean="0"/>
              <a:t>and describe a </a:t>
            </a:r>
            <a:r>
              <a:rPr lang="en-US" dirty="0"/>
              <a:t>vacuum-biased fuel-pressure regulator.</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80.8 A port fuel-injected engine that is equipped with long, tuned intake-manifold </a:t>
            </a:r>
            <a:r>
              <a:rPr lang="en-US" sz="2400" dirty="0" smtClean="0">
                <a:latin typeface="+mj-lt"/>
              </a:rPr>
              <a:t>runners.</a:t>
            </a:r>
            <a:endParaRPr lang="en-US" dirty="0">
              <a:latin typeface="+mj-lt"/>
            </a:endParaRPr>
          </a:p>
        </p:txBody>
      </p:sp>
      <p:pic>
        <p:nvPicPr>
          <p:cNvPr id="3" name="Picture 2" descr="A photo shows an engine with long, tuned intake-manifold runner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81150" y="1669711"/>
            <a:ext cx="5981700" cy="448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350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FUEL PRESSURE REGULATOR</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The </a:t>
            </a:r>
            <a:r>
              <a:rPr lang="en-US" dirty="0"/>
              <a:t>pressure regulator and </a:t>
            </a:r>
            <a:r>
              <a:rPr lang="en-US" dirty="0" smtClean="0"/>
              <a:t>fuel pump </a:t>
            </a:r>
            <a:r>
              <a:rPr lang="en-US" dirty="0"/>
              <a:t>work together to </a:t>
            </a:r>
            <a:r>
              <a:rPr lang="en-US" dirty="0" smtClean="0"/>
              <a:t>maintain the </a:t>
            </a:r>
            <a:r>
              <a:rPr lang="en-US" dirty="0"/>
              <a:t>required pressure drop at </a:t>
            </a:r>
            <a:r>
              <a:rPr lang="en-US" dirty="0" smtClean="0"/>
              <a:t>the injector </a:t>
            </a:r>
            <a:r>
              <a:rPr lang="en-US" dirty="0"/>
              <a:t>tips</a:t>
            </a:r>
            <a:r>
              <a:rPr lang="en-US" dirty="0" smtClean="0"/>
              <a:t>.</a:t>
            </a:r>
          </a:p>
          <a:p>
            <a:r>
              <a:rPr lang="en-US" dirty="0" smtClean="0"/>
              <a:t>Operation</a:t>
            </a:r>
          </a:p>
          <a:p>
            <a:pPr lvl="1"/>
            <a:r>
              <a:rPr lang="en-US" dirty="0" smtClean="0"/>
              <a:t>The </a:t>
            </a:r>
            <a:r>
              <a:rPr lang="en-US" dirty="0"/>
              <a:t>fuel pressure </a:t>
            </a:r>
            <a:r>
              <a:rPr lang="en-US" dirty="0" smtClean="0"/>
              <a:t>is </a:t>
            </a:r>
            <a:r>
              <a:rPr lang="en-US" dirty="0"/>
              <a:t>modulated by </a:t>
            </a:r>
            <a:r>
              <a:rPr lang="en-US" dirty="0" smtClean="0"/>
              <a:t>a combination </a:t>
            </a:r>
            <a:r>
              <a:rPr lang="en-US" dirty="0"/>
              <a:t>of spring pressure and manifold vacuum acting on </a:t>
            </a:r>
            <a:r>
              <a:rPr lang="en-US" dirty="0" smtClean="0"/>
              <a:t>the diaphragm</a:t>
            </a:r>
            <a:r>
              <a:rPr lang="en-US" dirty="0"/>
              <a:t>.</a:t>
            </a:r>
            <a:endParaRPr lang="en-US" dirty="0"/>
          </a:p>
        </p:txBody>
      </p:sp>
    </p:spTree>
    <p:extLst>
      <p:ext uri="{BB962C8B-B14F-4D97-AF65-F5344CB8AC3E}">
        <p14:creationId xmlns:p14="http://schemas.microsoft.com/office/powerpoint/2010/main" val="878595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80.9 A typical port fuel-injected system showing a vacuum-controlled fuel-pressure </a:t>
            </a:r>
            <a:r>
              <a:rPr lang="en-US" sz="2400" dirty="0" smtClean="0">
                <a:latin typeface="+mj-lt"/>
              </a:rPr>
              <a:t>regulator.</a:t>
            </a:r>
            <a:endParaRPr lang="en-US" dirty="0">
              <a:latin typeface="+mj-lt"/>
            </a:endParaRPr>
          </a:p>
        </p:txBody>
      </p:sp>
      <p:pic>
        <p:nvPicPr>
          <p:cNvPr id="3" name="Picture 2" descr="The figure shows a fuel tank connected to an injector rail through fuel lines. The fuel lines have a fuel filter before the fuel enters the fuel rail and a pressure regulator at the end of the fuel rail. A return line from the pressure regulator connects the pressure regulator to the fuel tank. Inside the fuel tank, there’s a fuel pump and an inlet strainer dipped inside fuel. The fuel is shown to travel along the above described fuel lines. A pressure gauge is connected to the injector rail and the pressure regulator is connected to manifold vacuum sourc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84211" y="1720496"/>
            <a:ext cx="3775578" cy="4441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200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80.10 A typical fuel-pressure regulator that has a spring that exerts 46 pounds of force against the fuel. </a:t>
            </a:r>
          </a:p>
        </p:txBody>
      </p:sp>
      <p:pic>
        <p:nvPicPr>
          <p:cNvPr id="3" name="Picture 2" descr="The fuel pressure regulator is made of a cylindrical chamber with a spring actuated valve seat in the top half and a fuel line from the injector rail connected to the bottom half. The bottom half also has the fuel return line. A vacuum line connects to the top half of the regulator. The first regulator with no vacuum applied shows a spring exerting 46 pounds of force on the fuel. The second regulator with vacuum applied shows a spring exerting 36 pounds of force on the fue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70867" y="2274178"/>
            <a:ext cx="4802266" cy="3878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879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281238"/>
            <a:ext cx="5905500"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97280"/>
          </a:xfrm>
        </p:spPr>
        <p:txBody>
          <a:bodyPr/>
          <a:lstStyle/>
          <a:p>
            <a:r>
              <a:rPr lang="en-US" dirty="0">
                <a:latin typeface="+mj-lt"/>
              </a:rPr>
              <a:t>Figure 80.11 A lack of fuel flow could be due to a restricted fuel-pressure regulator. Notice the fine screen filter. If this filter becomes clogged, higher than normal fuel pressure </a:t>
            </a:r>
            <a:r>
              <a:rPr lang="en-US" dirty="0" smtClean="0">
                <a:latin typeface="+mj-lt"/>
              </a:rPr>
              <a:t>occurs.</a:t>
            </a:r>
            <a:endParaRPr lang="en-US" dirty="0">
              <a:latin typeface="+mj-lt"/>
            </a:endParaRPr>
          </a:p>
        </p:txBody>
      </p:sp>
      <p:pic>
        <p:nvPicPr>
          <p:cNvPr id="3" name="Picture 2" descr="A photo shows a cut-section of a fuel-pressure regulator. Inside the cylindrical body of the regulator, there is a spring and a screen fil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18238" y="2021450"/>
            <a:ext cx="5507525" cy="4135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93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VACUUM-BIASED FUEL PRESSURE REGULATOR</a:t>
            </a:r>
            <a:endParaRPr lang="en-US" dirty="0">
              <a:latin typeface="+mj-lt"/>
            </a:endParaRPr>
          </a:p>
        </p:txBody>
      </p:sp>
      <p:sp>
        <p:nvSpPr>
          <p:cNvPr id="3" name="Content Placeholder 2"/>
          <p:cNvSpPr>
            <a:spLocks noGrp="1"/>
          </p:cNvSpPr>
          <p:nvPr>
            <p:ph idx="1"/>
          </p:nvPr>
        </p:nvSpPr>
        <p:spPr/>
        <p:txBody>
          <a:bodyPr/>
          <a:lstStyle/>
          <a:p>
            <a:r>
              <a:rPr lang="en-US" dirty="0"/>
              <a:t>The primary reason why many port fuel-injected systems use </a:t>
            </a:r>
            <a:r>
              <a:rPr lang="en-US" dirty="0" smtClean="0"/>
              <a:t>a vacuum-controlled </a:t>
            </a:r>
            <a:r>
              <a:rPr lang="en-US" dirty="0"/>
              <a:t>fuel-pressure regulator is to ensure that </a:t>
            </a:r>
            <a:r>
              <a:rPr lang="en-US" dirty="0" smtClean="0"/>
              <a:t>there is </a:t>
            </a:r>
            <a:r>
              <a:rPr lang="en-US" dirty="0"/>
              <a:t>a constant pressure drop across the injectors</a:t>
            </a:r>
            <a:r>
              <a:rPr lang="en-US" dirty="0" smtClean="0"/>
              <a:t>.</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733800"/>
            <a:ext cx="594360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3967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938992"/>
          </a:xfrm>
          <a:prstGeom prst="rect">
            <a:avLst/>
          </a:prstGeom>
        </p:spPr>
        <p:txBody>
          <a:bodyPr wrap="square">
            <a:spAutoFit/>
          </a:bodyPr>
          <a:lstStyle/>
          <a:p>
            <a:r>
              <a:rPr lang="en-US" sz="4000" dirty="0"/>
              <a:t>What is the purpose of the vacuum-controlled (biased) </a:t>
            </a:r>
            <a:r>
              <a:rPr lang="en-US" sz="4000" dirty="0" smtClean="0"/>
              <a:t>fuel pressure</a:t>
            </a:r>
            <a:endParaRPr lang="en-US" sz="4000" dirty="0"/>
          </a:p>
          <a:p>
            <a:r>
              <a:rPr lang="en-US" sz="4000" dirty="0"/>
              <a:t>regulator?</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smtClean="0">
                <a:solidFill>
                  <a:srgbClr val="000000"/>
                </a:solidFill>
              </a:rPr>
              <a:t>Adjust fuel pressure so there is a constant pressure drop across the injectors.</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ELECTRONIC RETURNLESS FUEL SYSTEM</a:t>
            </a:r>
            <a:endParaRPr lang="en-US" dirty="0">
              <a:latin typeface="+mj-lt"/>
            </a:endParaRPr>
          </a:p>
        </p:txBody>
      </p:sp>
      <p:sp>
        <p:nvSpPr>
          <p:cNvPr id="3" name="Content Placeholder 2"/>
          <p:cNvSpPr>
            <a:spLocks noGrp="1"/>
          </p:cNvSpPr>
          <p:nvPr>
            <p:ph idx="1"/>
          </p:nvPr>
        </p:nvSpPr>
        <p:spPr/>
        <p:txBody>
          <a:bodyPr/>
          <a:lstStyle/>
          <a:p>
            <a:r>
              <a:rPr lang="en-US" dirty="0"/>
              <a:t>The power driver contains a high-current </a:t>
            </a:r>
            <a:r>
              <a:rPr lang="en-US" dirty="0" smtClean="0"/>
              <a:t>transistor that </a:t>
            </a:r>
            <a:r>
              <a:rPr lang="en-US" dirty="0"/>
              <a:t>controls the pump speed using pulse width </a:t>
            </a:r>
            <a:r>
              <a:rPr lang="en-US" dirty="0" smtClean="0"/>
              <a:t>modulation (PWM).</a:t>
            </a:r>
          </a:p>
          <a:p>
            <a:r>
              <a:rPr lang="en-US" dirty="0"/>
              <a:t>Fuel pressure at the rail is sensed by </a:t>
            </a:r>
            <a:r>
              <a:rPr lang="en-US" dirty="0" smtClean="0"/>
              <a:t>a pressure transducer.</a:t>
            </a:r>
          </a:p>
          <a:p>
            <a:endParaRPr lang="en-US" dirty="0"/>
          </a:p>
        </p:txBody>
      </p:sp>
    </p:spTree>
    <p:extLst>
      <p:ext uri="{BB962C8B-B14F-4D97-AF65-F5344CB8AC3E}">
        <p14:creationId xmlns:p14="http://schemas.microsoft.com/office/powerpoint/2010/main" val="3461054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80.5</a:t>
            </a:r>
            <a:r>
              <a:rPr lang="en-US" dirty="0" smtClean="0"/>
              <a:t> </a:t>
            </a:r>
            <a:r>
              <a:rPr lang="en-US" dirty="0"/>
              <a:t>Describe </a:t>
            </a:r>
            <a:r>
              <a:rPr lang="en-US" dirty="0" err="1"/>
              <a:t>returnless</a:t>
            </a:r>
            <a:r>
              <a:rPr lang="en-US" dirty="0"/>
              <a:t> fuel systems</a:t>
            </a:r>
            <a:r>
              <a:rPr lang="en-US" dirty="0" smtClean="0"/>
              <a:t>.</a:t>
            </a:r>
          </a:p>
          <a:p>
            <a:pPr marL="0" indent="0">
              <a:buNone/>
            </a:pPr>
            <a:r>
              <a:rPr lang="en-US" b="1" dirty="0" smtClean="0">
                <a:solidFill>
                  <a:srgbClr val="005A70"/>
                </a:solidFill>
              </a:rPr>
              <a:t>80.6</a:t>
            </a:r>
            <a:r>
              <a:rPr lang="en-US" dirty="0" smtClean="0"/>
              <a:t> </a:t>
            </a:r>
            <a:r>
              <a:rPr lang="en-US" dirty="0"/>
              <a:t>Describe how fuel injectors function and describe central </a:t>
            </a:r>
            <a:r>
              <a:rPr lang="en-US" dirty="0" smtClean="0"/>
              <a:t>port injection.</a:t>
            </a:r>
          </a:p>
          <a:p>
            <a:pPr marL="0" indent="0">
              <a:buNone/>
            </a:pPr>
            <a:r>
              <a:rPr lang="en-US" b="1" dirty="0" smtClean="0">
                <a:solidFill>
                  <a:schemeClr val="accent2"/>
                </a:solidFill>
              </a:rPr>
              <a:t>80.7</a:t>
            </a:r>
            <a:r>
              <a:rPr lang="en-US" dirty="0" smtClean="0"/>
              <a:t> </a:t>
            </a:r>
            <a:r>
              <a:rPr lang="en-US" dirty="0"/>
              <a:t>Explain modes of fuel-injection system operation</a:t>
            </a:r>
            <a:r>
              <a:rPr lang="en-US" dirty="0" smtClean="0"/>
              <a:t>.</a:t>
            </a:r>
          </a:p>
          <a:p>
            <a:pPr marL="0" indent="0">
              <a:buNone/>
            </a:pPr>
            <a:r>
              <a:rPr lang="en-US" b="1" dirty="0" smtClean="0">
                <a:solidFill>
                  <a:schemeClr val="accent2"/>
                </a:solidFill>
              </a:rPr>
              <a:t>80.8</a:t>
            </a:r>
            <a:r>
              <a:rPr lang="en-US" dirty="0" smtClean="0"/>
              <a:t>  </a:t>
            </a:r>
            <a:r>
              <a:rPr lang="en-US" dirty="0"/>
              <a:t>Explain how idle speed is controlled</a:t>
            </a:r>
            <a:r>
              <a:rPr lang="en-US" dirty="0" smtClean="0"/>
              <a:t>.</a:t>
            </a:r>
          </a:p>
          <a:p>
            <a:pPr marL="0" indent="0">
              <a:buNone/>
            </a:pPr>
            <a:r>
              <a:rPr lang="en-US" sz="2400" b="1" dirty="0" smtClean="0">
                <a:solidFill>
                  <a:schemeClr val="accent2"/>
                </a:solidFill>
              </a:rPr>
              <a:t>80.9</a:t>
            </a:r>
            <a:r>
              <a:rPr lang="en-US" sz="2400" dirty="0" smtClean="0"/>
              <a:t> </a:t>
            </a:r>
            <a:r>
              <a:rPr lang="en-US" sz="2400" dirty="0"/>
              <a:t>This chapter will help prepare for Engine Repair (A8) ASE </a:t>
            </a:r>
            <a:r>
              <a:rPr lang="en-US" sz="2400" dirty="0" smtClean="0"/>
              <a:t>certification test </a:t>
            </a:r>
            <a:r>
              <a:rPr lang="en-US" sz="2400" dirty="0"/>
              <a:t>content area “C” (Fuel, Air Induction, and </a:t>
            </a:r>
            <a:r>
              <a:rPr lang="en-US" sz="2400" dirty="0" smtClean="0"/>
              <a:t>Exhaust Systems </a:t>
            </a:r>
            <a:r>
              <a:rPr lang="en-US" sz="2400" dirty="0"/>
              <a:t>Diagnosis and Repair).</a:t>
            </a:r>
            <a:endParaRPr lang="en-US" sz="2400"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97280"/>
          </a:xfrm>
        </p:spPr>
        <p:txBody>
          <a:bodyPr/>
          <a:lstStyle/>
          <a:p>
            <a:r>
              <a:rPr lang="en-US" dirty="0">
                <a:latin typeface="+mj-lt"/>
              </a:rPr>
              <a:t>Figure 80.12 The fuel pressure sensor and fuel temperature sensor are often constructed together in one assembly to help give the PCM the needed data to control the fuel-pump </a:t>
            </a:r>
            <a:r>
              <a:rPr lang="en-US" dirty="0" smtClean="0">
                <a:latin typeface="+mj-lt"/>
              </a:rPr>
              <a:t>speed.</a:t>
            </a:r>
            <a:endParaRPr lang="en-US" dirty="0">
              <a:latin typeface="+mj-lt"/>
            </a:endParaRPr>
          </a:p>
        </p:txBody>
      </p:sp>
      <p:pic>
        <p:nvPicPr>
          <p:cNvPr id="3" name="Picture 2" descr="The figure shows a fuel tank connected to a fuel-pump speed module. The speed module looks like a transistor with one terminal connected to 12 V and one terminal connected to the PCM. The control terminal is connected to the fuel pump. The fuel pump is connected through fuel lines to the fuel rail. An inline filter is connected between the fuel rail and fuel pump. A fuel-pressure sensor is connected at the start of the fuel rail and a fuel temperature sensor is connected at the end of the fuel rail. The fuel rail has 4 injectors. The sensors are connected to an IC in the PCM. The output of this IC is connected to another IC through a transistor which goes as the input to the fuel-pump speed module’s transis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0700" y="2135928"/>
            <a:ext cx="5562600" cy="4021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739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MECHANICAL RETURNLESS FUEL SYSTEM</a:t>
            </a:r>
            <a:endParaRPr lang="en-US" dirty="0">
              <a:latin typeface="+mj-lt"/>
            </a:endParaRPr>
          </a:p>
        </p:txBody>
      </p:sp>
      <p:sp>
        <p:nvSpPr>
          <p:cNvPr id="3" name="Content Placeholder 2"/>
          <p:cNvSpPr>
            <a:spLocks noGrp="1"/>
          </p:cNvSpPr>
          <p:nvPr>
            <p:ph idx="1"/>
          </p:nvPr>
        </p:nvSpPr>
        <p:spPr/>
        <p:txBody>
          <a:bodyPr/>
          <a:lstStyle/>
          <a:p>
            <a:r>
              <a:rPr lang="en-US" dirty="0"/>
              <a:t>This system has a </a:t>
            </a:r>
            <a:r>
              <a:rPr lang="en-US" dirty="0" smtClean="0"/>
              <a:t>bypass regulator </a:t>
            </a:r>
            <a:r>
              <a:rPr lang="en-US" dirty="0"/>
              <a:t>to control rail pressure that is located in close </a:t>
            </a:r>
            <a:r>
              <a:rPr lang="en-US" dirty="0" smtClean="0"/>
              <a:t>proximity to </a:t>
            </a:r>
            <a:r>
              <a:rPr lang="en-US" dirty="0"/>
              <a:t>the fuel </a:t>
            </a:r>
            <a:r>
              <a:rPr lang="en-US" dirty="0" smtClean="0"/>
              <a:t>tank.</a:t>
            </a:r>
          </a:p>
          <a:p>
            <a:r>
              <a:rPr lang="en-US" dirty="0"/>
              <a:t>Fuel is sent by the in-tank pump to a </a:t>
            </a:r>
            <a:r>
              <a:rPr lang="en-US" dirty="0" smtClean="0"/>
              <a:t>chassis mounted inline </a:t>
            </a:r>
            <a:r>
              <a:rPr lang="en-US" dirty="0"/>
              <a:t>filter with excess fuel returning to the tank </a:t>
            </a:r>
            <a:r>
              <a:rPr lang="en-US" dirty="0" smtClean="0"/>
              <a:t>through a </a:t>
            </a:r>
            <a:r>
              <a:rPr lang="en-US" dirty="0"/>
              <a:t>short return line.</a:t>
            </a:r>
            <a:endParaRPr lang="en-US" dirty="0" smtClean="0"/>
          </a:p>
          <a:p>
            <a:r>
              <a:rPr lang="en-US" dirty="0" smtClean="0"/>
              <a:t>The system employs a constant rail pressure.</a:t>
            </a:r>
          </a:p>
          <a:p>
            <a:endParaRPr lang="en-US" dirty="0"/>
          </a:p>
        </p:txBody>
      </p:sp>
    </p:spTree>
    <p:extLst>
      <p:ext uri="{BB962C8B-B14F-4D97-AF65-F5344CB8AC3E}">
        <p14:creationId xmlns:p14="http://schemas.microsoft.com/office/powerpoint/2010/main" val="3950468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80.13 A mechanical </a:t>
            </a:r>
            <a:r>
              <a:rPr lang="en-US" sz="2400" dirty="0" err="1">
                <a:latin typeface="+mj-lt"/>
              </a:rPr>
              <a:t>returnless</a:t>
            </a:r>
            <a:r>
              <a:rPr lang="en-US" sz="2400" dirty="0">
                <a:latin typeface="+mj-lt"/>
              </a:rPr>
              <a:t> fuel system. The bypass regulator in the fuel tank controls fuel line </a:t>
            </a:r>
            <a:r>
              <a:rPr lang="en-US" sz="2400" dirty="0" smtClean="0">
                <a:latin typeface="+mj-lt"/>
              </a:rPr>
              <a:t>pressure.</a:t>
            </a:r>
            <a:endParaRPr lang="en-US" dirty="0">
              <a:latin typeface="+mj-lt"/>
            </a:endParaRPr>
          </a:p>
        </p:txBody>
      </p:sp>
      <p:pic>
        <p:nvPicPr>
          <p:cNvPr id="3" name="Picture 2" descr="The figure shows a mechanical type return-less fuel system. The fuel pump inside the fuel tank is connected to the fuel rail through fuel lines. Between the connection of fuel pump and fuel rail, there is an in-line filter with internal pressure regulator. The internal pressure regulator has a pressure spring and a return line connected back to the fuel tan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0487" y="1767493"/>
            <a:ext cx="7063027" cy="4396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78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DEMAND DELIVERY SYSTEM (DDS)</a:t>
            </a:r>
            <a:endParaRPr lang="en-US" dirty="0">
              <a:latin typeface="+mj-lt"/>
            </a:endParaRPr>
          </a:p>
        </p:txBody>
      </p:sp>
      <p:sp>
        <p:nvSpPr>
          <p:cNvPr id="3" name="Content Placeholder 2"/>
          <p:cNvSpPr>
            <a:spLocks noGrp="1"/>
          </p:cNvSpPr>
          <p:nvPr>
            <p:ph idx="1"/>
          </p:nvPr>
        </p:nvSpPr>
        <p:spPr/>
        <p:txBody>
          <a:bodyPr/>
          <a:lstStyle/>
          <a:p>
            <a:r>
              <a:rPr lang="en-US" dirty="0"/>
              <a:t>A fuel pump </a:t>
            </a:r>
            <a:r>
              <a:rPr lang="en-US" dirty="0" smtClean="0"/>
              <a:t>and a </a:t>
            </a:r>
            <a:r>
              <a:rPr lang="en-US" dirty="0"/>
              <a:t>low-cost, high-performance bypass regulator are used </a:t>
            </a:r>
            <a:r>
              <a:rPr lang="en-US" dirty="0" smtClean="0"/>
              <a:t>within the </a:t>
            </a:r>
            <a:r>
              <a:rPr lang="en-US" dirty="0"/>
              <a:t>appropriate fuel sender</a:t>
            </a:r>
            <a:r>
              <a:rPr lang="en-US" dirty="0" smtClean="0"/>
              <a:t>.</a:t>
            </a:r>
          </a:p>
          <a:p>
            <a:r>
              <a:rPr lang="en-US" dirty="0" smtClean="0"/>
              <a:t>The system provides a precise quantity </a:t>
            </a:r>
            <a:r>
              <a:rPr lang="en-US" dirty="0"/>
              <a:t>of fuel into the rail as consumed by the </a:t>
            </a:r>
            <a:r>
              <a:rPr lang="en-US" dirty="0" smtClean="0"/>
              <a:t>engine.</a:t>
            </a:r>
          </a:p>
          <a:p>
            <a:endParaRPr lang="en-US" dirty="0"/>
          </a:p>
        </p:txBody>
      </p:sp>
    </p:spTree>
    <p:extLst>
      <p:ext uri="{BB962C8B-B14F-4D97-AF65-F5344CB8AC3E}">
        <p14:creationId xmlns:p14="http://schemas.microsoft.com/office/powerpoint/2010/main" val="56712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80.14 A demand delivery system uses a fuel-pressure regulator attached to the fuel pump assembly inside the fuel </a:t>
            </a:r>
            <a:r>
              <a:rPr lang="en-US" sz="2400" dirty="0" smtClean="0">
                <a:latin typeface="+mj-lt"/>
              </a:rPr>
              <a:t>tank.</a:t>
            </a:r>
            <a:endParaRPr lang="en-US" dirty="0">
              <a:latin typeface="+mj-lt"/>
            </a:endParaRPr>
          </a:p>
        </p:txBody>
      </p:sp>
      <p:pic>
        <p:nvPicPr>
          <p:cNvPr id="3" name="Picture 2" descr="A figure shows a demand delivery type of fuel system with a fuel-pressure regulator connected to the fuel pump assembly inside the fuel tank. The bypass regulator has a pressure spring and a paper filter inside and a return line at the botto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5798" y="1673038"/>
            <a:ext cx="7692405" cy="4489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144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427" y="1600200"/>
            <a:ext cx="6029325"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80.15 A rectangular-shaped fuel rail is used to help dampen fuel system pulsations and noise caused by the injectors opening and </a:t>
            </a:r>
            <a:r>
              <a:rPr lang="en-US" sz="2400" dirty="0" smtClean="0">
                <a:latin typeface="+mj-lt"/>
              </a:rPr>
              <a:t>closing.</a:t>
            </a:r>
            <a:endParaRPr lang="en-US" dirty="0">
              <a:latin typeface="+mj-lt"/>
            </a:endParaRPr>
          </a:p>
        </p:txBody>
      </p:sp>
      <p:pic>
        <p:nvPicPr>
          <p:cNvPr id="3" name="Picture 2" descr="A photo shows a rectangular-shaped fuel rail in a fuel injection syste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21266" y="1721136"/>
            <a:ext cx="5901468" cy="4431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423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FUEL INJECTORS</a:t>
            </a:r>
            <a:endParaRPr lang="en-US" dirty="0">
              <a:latin typeface="+mj-lt"/>
            </a:endParaRPr>
          </a:p>
        </p:txBody>
      </p:sp>
      <p:sp>
        <p:nvSpPr>
          <p:cNvPr id="3" name="Content Placeholder 2"/>
          <p:cNvSpPr>
            <a:spLocks noGrp="1"/>
          </p:cNvSpPr>
          <p:nvPr>
            <p:ph idx="1"/>
          </p:nvPr>
        </p:nvSpPr>
        <p:spPr/>
        <p:txBody>
          <a:bodyPr/>
          <a:lstStyle/>
          <a:p>
            <a:r>
              <a:rPr lang="en-US" dirty="0"/>
              <a:t>This electromagnetic device contains an armature and a </a:t>
            </a:r>
            <a:r>
              <a:rPr lang="en-US" dirty="0" smtClean="0"/>
              <a:t>spring-loaded needle </a:t>
            </a:r>
            <a:r>
              <a:rPr lang="en-US" dirty="0"/>
              <a:t>valve or ball valve assembly</a:t>
            </a:r>
            <a:r>
              <a:rPr lang="en-US" dirty="0" smtClean="0"/>
              <a:t>.</a:t>
            </a:r>
          </a:p>
          <a:p>
            <a:r>
              <a:rPr lang="en-US" dirty="0"/>
              <a:t>The injector opens the same amount </a:t>
            </a:r>
            <a:r>
              <a:rPr lang="en-US" dirty="0" smtClean="0"/>
              <a:t>each time </a:t>
            </a:r>
            <a:r>
              <a:rPr lang="en-US" dirty="0"/>
              <a:t>it is </a:t>
            </a:r>
            <a:r>
              <a:rPr lang="en-US" dirty="0" smtClean="0"/>
              <a:t>energized.</a:t>
            </a:r>
          </a:p>
          <a:p>
            <a:r>
              <a:rPr lang="en-US" dirty="0" smtClean="0"/>
              <a:t>The </a:t>
            </a:r>
            <a:r>
              <a:rPr lang="en-US" dirty="0"/>
              <a:t>amount of fuel injected </a:t>
            </a:r>
            <a:r>
              <a:rPr lang="en-US" dirty="0" smtClean="0"/>
              <a:t>depends on the length </a:t>
            </a:r>
            <a:r>
              <a:rPr lang="en-US" dirty="0"/>
              <a:t>of time the injector remains open.</a:t>
            </a:r>
            <a:endParaRPr lang="en-US" dirty="0"/>
          </a:p>
        </p:txBody>
      </p:sp>
    </p:spTree>
    <p:extLst>
      <p:ext uri="{BB962C8B-B14F-4D97-AF65-F5344CB8AC3E}">
        <p14:creationId xmlns:p14="http://schemas.microsoft.com/office/powerpoint/2010/main" val="2825563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80.16 A multiport fuel injector. Notice that the fuel flows straight through and does not come in contact with the coil </a:t>
            </a:r>
            <a:r>
              <a:rPr lang="en-US" sz="2400" dirty="0" smtClean="0">
                <a:latin typeface="+mj-lt"/>
              </a:rPr>
              <a:t>windings.</a:t>
            </a:r>
            <a:endParaRPr lang="en-US" dirty="0">
              <a:latin typeface="+mj-lt"/>
            </a:endParaRPr>
          </a:p>
        </p:txBody>
      </p:sp>
      <p:pic>
        <p:nvPicPr>
          <p:cNvPr id="3" name="Picture 2" descr="The drawing of the multiport fuel injector shows a cylindrical body with varying diameters from start to end of the injection nozzle. The fuel injector has a pintle and pintle protection case with a manifold O-ring seal. The injector contains an armature and a spring loaded needle valve. A stainless steel needle can be seen in the drawing. The armature has a coil around it and an electrical connector on the side. There is an integral filter at the inlet of the injector and a fuel-rail O-ring seal on the to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85602" y="1771650"/>
            <a:ext cx="4972796" cy="4387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803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80.17 Each of the eight injectors shown are producing a correct spray pattern for the applications. While all throttle-body injectors spray a conical pattern, most port fuel injections do </a:t>
            </a:r>
            <a:r>
              <a:rPr lang="en-US" dirty="0" smtClean="0">
                <a:latin typeface="+mj-lt"/>
              </a:rPr>
              <a:t>not.</a:t>
            </a:r>
            <a:endParaRPr lang="en-US" dirty="0">
              <a:latin typeface="+mj-lt"/>
            </a:endParaRPr>
          </a:p>
        </p:txBody>
      </p:sp>
      <p:pic>
        <p:nvPicPr>
          <p:cNvPr id="3" name="Picture 2" descr="A photo shows a test rig with eight injectors producing different types of spray pattern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54840" y="2089586"/>
            <a:ext cx="5434320" cy="4075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041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ELECTRONIC FUEL INJECTION OPERATION (1 OF 2)</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a:t>Electronic fuel-injection systems use the computer to </a:t>
            </a:r>
            <a:r>
              <a:rPr lang="en-US" dirty="0" smtClean="0"/>
              <a:t>control the </a:t>
            </a:r>
            <a:r>
              <a:rPr lang="en-US" dirty="0"/>
              <a:t>following operation of fuel </a:t>
            </a:r>
            <a:r>
              <a:rPr lang="en-US" dirty="0" smtClean="0"/>
              <a:t>injectors.</a:t>
            </a:r>
          </a:p>
          <a:p>
            <a:r>
              <a:rPr lang="en-US" dirty="0"/>
              <a:t>Most electronic fuel-injection systems share </a:t>
            </a:r>
            <a:r>
              <a:rPr lang="en-US" dirty="0" smtClean="0"/>
              <a:t>the following:</a:t>
            </a:r>
          </a:p>
          <a:p>
            <a:pPr lvl="1"/>
            <a:r>
              <a:rPr lang="en-US" dirty="0"/>
              <a:t>Electric fuel pump </a:t>
            </a:r>
            <a:endParaRPr lang="en-US" dirty="0" smtClean="0"/>
          </a:p>
          <a:p>
            <a:pPr lvl="1"/>
            <a:r>
              <a:rPr lang="en-US" dirty="0"/>
              <a:t>Fuel-pump relay </a:t>
            </a:r>
            <a:endParaRPr lang="en-US" dirty="0" smtClean="0"/>
          </a:p>
          <a:p>
            <a:pPr lvl="1"/>
            <a:r>
              <a:rPr lang="en-US" dirty="0"/>
              <a:t>Fuel-pressure regulator </a:t>
            </a:r>
            <a:endParaRPr lang="en-US" dirty="0" smtClean="0"/>
          </a:p>
          <a:p>
            <a:pPr lvl="1"/>
            <a:r>
              <a:rPr lang="en-US" dirty="0"/>
              <a:t>Fuel-injector nozzle or nozzles</a:t>
            </a:r>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CENTRAL PORT INJECTION</a:t>
            </a:r>
            <a:endParaRPr lang="en-US" dirty="0">
              <a:latin typeface="+mj-lt"/>
            </a:endParaRPr>
          </a:p>
        </p:txBody>
      </p:sp>
      <p:sp>
        <p:nvSpPr>
          <p:cNvPr id="3" name="Content Placeholder 2"/>
          <p:cNvSpPr>
            <a:spLocks noGrp="1"/>
          </p:cNvSpPr>
          <p:nvPr>
            <p:ph idx="1"/>
          </p:nvPr>
        </p:nvSpPr>
        <p:spPr/>
        <p:txBody>
          <a:bodyPr/>
          <a:lstStyle/>
          <a:p>
            <a:r>
              <a:rPr lang="en-US" sz="2400" dirty="0"/>
              <a:t>A cross between port fuel injection and throttle-body injection, </a:t>
            </a:r>
            <a:r>
              <a:rPr lang="en-US" sz="2400" dirty="0" smtClean="0"/>
              <a:t>CPI was </a:t>
            </a:r>
            <a:r>
              <a:rPr lang="en-US" sz="2400" dirty="0"/>
              <a:t>introduced in the early 1990s by General Motors. The CPI </a:t>
            </a:r>
            <a:r>
              <a:rPr lang="en-US" sz="2400" dirty="0" smtClean="0"/>
              <a:t>assembly consists </a:t>
            </a:r>
            <a:r>
              <a:rPr lang="en-US" sz="2400" dirty="0"/>
              <a:t>of a single fuel injector, a pressure </a:t>
            </a:r>
            <a:r>
              <a:rPr lang="en-US" sz="2400" dirty="0" smtClean="0"/>
              <a:t>regulator, and six poppet </a:t>
            </a:r>
            <a:r>
              <a:rPr lang="en-US" sz="2400" dirty="0"/>
              <a:t>nozzle assemblies with nozzle tubes</a:t>
            </a:r>
            <a:r>
              <a:rPr lang="en-US" sz="2400" dirty="0" smtClean="0"/>
              <a:t>.</a:t>
            </a:r>
          </a:p>
          <a:p>
            <a:r>
              <a:rPr lang="en-US" sz="2400" dirty="0"/>
              <a:t>When the injector is energized, </a:t>
            </a:r>
            <a:r>
              <a:rPr lang="en-US" sz="2400" dirty="0" smtClean="0"/>
              <a:t>fuel </a:t>
            </a:r>
            <a:r>
              <a:rPr lang="en-US" sz="2400" dirty="0"/>
              <a:t>flows through the nozzle </a:t>
            </a:r>
            <a:r>
              <a:rPr lang="en-US" sz="2400" dirty="0" smtClean="0"/>
              <a:t>tubes to </a:t>
            </a:r>
            <a:r>
              <a:rPr lang="en-US" sz="2400" dirty="0"/>
              <a:t>each poppet nozzle.</a:t>
            </a:r>
            <a:endParaRPr lang="en-US" sz="2400" dirty="0" smtClean="0"/>
          </a:p>
          <a:p>
            <a:r>
              <a:rPr lang="en-US" sz="2400" dirty="0"/>
              <a:t>The increased pressure causes each </a:t>
            </a:r>
            <a:r>
              <a:rPr lang="en-US" sz="2400" dirty="0" smtClean="0"/>
              <a:t>poppet nozzle </a:t>
            </a:r>
            <a:r>
              <a:rPr lang="en-US" sz="2400" dirty="0"/>
              <a:t>ball to also lift from its seat, allowing fuel to flow </a:t>
            </a:r>
            <a:r>
              <a:rPr lang="en-US" sz="2400" dirty="0" smtClean="0"/>
              <a:t>from the </a:t>
            </a:r>
            <a:r>
              <a:rPr lang="en-US" sz="2400" dirty="0"/>
              <a:t>nozzle.</a:t>
            </a:r>
            <a:endParaRPr lang="en-US" sz="2400" dirty="0"/>
          </a:p>
        </p:txBody>
      </p:sp>
    </p:spTree>
    <p:extLst>
      <p:ext uri="{BB962C8B-B14F-4D97-AF65-F5344CB8AC3E}">
        <p14:creationId xmlns:p14="http://schemas.microsoft.com/office/powerpoint/2010/main" val="112152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80.18 </a:t>
            </a:r>
            <a:r>
              <a:rPr lang="fr-FR" sz="2400" dirty="0">
                <a:latin typeface="+mj-lt"/>
              </a:rPr>
              <a:t>A central port fuel-injection </a:t>
            </a:r>
            <a:r>
              <a:rPr lang="fr-FR" sz="2400" dirty="0" smtClean="0">
                <a:latin typeface="+mj-lt"/>
              </a:rPr>
              <a:t>system</a:t>
            </a:r>
            <a:r>
              <a:rPr lang="fr-FR" sz="2400" dirty="0" smtClean="0"/>
              <a:t>.</a:t>
            </a:r>
            <a:endParaRPr lang="en-US" dirty="0"/>
          </a:p>
        </p:txBody>
      </p:sp>
      <p:pic>
        <p:nvPicPr>
          <p:cNvPr id="3" name="Picture 2" descr="A figure shows a central port fuel-injection system. The figure shows a central unit made of a single fuel injector and a pressure regulator. Six fuel atomization nozzles are connected to this central unit through fuel tub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26620" y="1450438"/>
            <a:ext cx="5890760" cy="4706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191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80.19 A factory replacement unit for a CSFI unit that has individual injectors at the ends that go into the intake manifold instead of poppet </a:t>
            </a:r>
            <a:r>
              <a:rPr lang="en-US" sz="2400" dirty="0" smtClean="0">
                <a:latin typeface="+mj-lt"/>
              </a:rPr>
              <a:t>valves.</a:t>
            </a:r>
            <a:endParaRPr lang="en-US" dirty="0">
              <a:latin typeface="+mj-lt"/>
            </a:endParaRPr>
          </a:p>
        </p:txBody>
      </p:sp>
      <p:pic>
        <p:nvPicPr>
          <p:cNvPr id="3" name="Picture 2" descr="A photo shows a CFSI unit with a central unit connected to six individual injector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22323" y="1653337"/>
            <a:ext cx="5299355" cy="451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158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FUEL INJECTION MODES OF OPERATION (1 OF 4)</a:t>
            </a:r>
            <a:endParaRPr lang="en-US" dirty="0">
              <a:latin typeface="+mj-lt"/>
            </a:endParaRPr>
          </a:p>
        </p:txBody>
      </p:sp>
      <p:sp>
        <p:nvSpPr>
          <p:cNvPr id="3" name="Content Placeholder 2"/>
          <p:cNvSpPr>
            <a:spLocks noGrp="1"/>
          </p:cNvSpPr>
          <p:nvPr>
            <p:ph idx="1"/>
          </p:nvPr>
        </p:nvSpPr>
        <p:spPr/>
        <p:txBody>
          <a:bodyPr/>
          <a:lstStyle/>
          <a:p>
            <a:r>
              <a:rPr lang="en-US" dirty="0"/>
              <a:t>All fuel-injection systems are designed to supply the correct </a:t>
            </a:r>
            <a:r>
              <a:rPr lang="en-US" dirty="0" smtClean="0"/>
              <a:t>amount of </a:t>
            </a:r>
            <a:r>
              <a:rPr lang="en-US" dirty="0"/>
              <a:t>fuel under a wide range of engine operating conditions</a:t>
            </a:r>
            <a:r>
              <a:rPr lang="en-US" dirty="0" smtClean="0"/>
              <a:t>.</a:t>
            </a:r>
          </a:p>
          <a:p>
            <a:r>
              <a:rPr lang="en-US" dirty="0" smtClean="0"/>
              <a:t>Starting Mode</a:t>
            </a:r>
          </a:p>
          <a:p>
            <a:pPr lvl="1"/>
            <a:r>
              <a:rPr lang="en-US" dirty="0"/>
              <a:t>When the ignition is turned to the start (</a:t>
            </a:r>
            <a:r>
              <a:rPr lang="en-US" dirty="0" smtClean="0"/>
              <a:t>on) position</a:t>
            </a:r>
            <a:r>
              <a:rPr lang="en-US" dirty="0"/>
              <a:t>, the engine cranks and the PCM energizes the </a:t>
            </a:r>
            <a:r>
              <a:rPr lang="en-US" dirty="0" smtClean="0"/>
              <a:t>fuel-pump relay and pulses the injectors based on engine speed and coolant temperature.</a:t>
            </a:r>
            <a:endParaRPr lang="en-US" dirty="0"/>
          </a:p>
        </p:txBody>
      </p:sp>
    </p:spTree>
    <p:extLst>
      <p:ext uri="{BB962C8B-B14F-4D97-AF65-F5344CB8AC3E}">
        <p14:creationId xmlns:p14="http://schemas.microsoft.com/office/powerpoint/2010/main" val="3278765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FUEL INJECTION MODES OF </a:t>
            </a:r>
            <a:r>
              <a:rPr lang="en-US" dirty="0" smtClean="0">
                <a:latin typeface="+mj-lt"/>
              </a:rPr>
              <a:t>OPERATION (2 OF 4)</a:t>
            </a:r>
            <a:endParaRPr lang="en-US" dirty="0">
              <a:latin typeface="+mj-lt"/>
            </a:endParaRPr>
          </a:p>
        </p:txBody>
      </p:sp>
      <p:sp>
        <p:nvSpPr>
          <p:cNvPr id="3" name="Content Placeholder 2"/>
          <p:cNvSpPr>
            <a:spLocks noGrp="1"/>
          </p:cNvSpPr>
          <p:nvPr>
            <p:ph idx="1"/>
          </p:nvPr>
        </p:nvSpPr>
        <p:spPr/>
        <p:txBody>
          <a:bodyPr/>
          <a:lstStyle/>
          <a:p>
            <a:r>
              <a:rPr lang="en-US" dirty="0" smtClean="0"/>
              <a:t>Clear Flood Mode</a:t>
            </a:r>
          </a:p>
          <a:p>
            <a:pPr lvl="1"/>
            <a:r>
              <a:rPr lang="en-US" dirty="0"/>
              <a:t>When the </a:t>
            </a:r>
            <a:r>
              <a:rPr lang="en-US" dirty="0" smtClean="0"/>
              <a:t>PCM detects </a:t>
            </a:r>
            <a:r>
              <a:rPr lang="en-US" dirty="0"/>
              <a:t>that the engine speed is low (usually below 600 RPM) </a:t>
            </a:r>
            <a:r>
              <a:rPr lang="en-US" dirty="0" smtClean="0"/>
              <a:t>and the </a:t>
            </a:r>
            <a:r>
              <a:rPr lang="en-US" dirty="0"/>
              <a:t>throttle-position (TP) sensor voltage is high (WOT), the </a:t>
            </a:r>
            <a:r>
              <a:rPr lang="en-US" dirty="0" smtClean="0"/>
              <a:t>injector pulse </a:t>
            </a:r>
            <a:r>
              <a:rPr lang="en-US" dirty="0"/>
              <a:t>width is greatly reduced or even shut off entirely, </a:t>
            </a:r>
            <a:r>
              <a:rPr lang="en-US" dirty="0" smtClean="0"/>
              <a:t>depending on </a:t>
            </a:r>
            <a:r>
              <a:rPr lang="en-US" dirty="0"/>
              <a:t>the vehicle</a:t>
            </a:r>
            <a:r>
              <a:rPr lang="en-US" dirty="0" smtClean="0"/>
              <a:t>.</a:t>
            </a:r>
          </a:p>
          <a:p>
            <a:r>
              <a:rPr lang="en-US" dirty="0" smtClean="0"/>
              <a:t>Open-Loop Mode</a:t>
            </a:r>
          </a:p>
          <a:p>
            <a:pPr lvl="1"/>
            <a:r>
              <a:rPr lang="en-US" dirty="0"/>
              <a:t>The PCM determines injector pulse </a:t>
            </a:r>
            <a:r>
              <a:rPr lang="en-US" dirty="0" smtClean="0"/>
              <a:t>width without feedback from the oxygen sensor.</a:t>
            </a:r>
            <a:endParaRPr lang="en-US" dirty="0"/>
          </a:p>
        </p:txBody>
      </p:sp>
    </p:spTree>
    <p:extLst>
      <p:ext uri="{BB962C8B-B14F-4D97-AF65-F5344CB8AC3E}">
        <p14:creationId xmlns:p14="http://schemas.microsoft.com/office/powerpoint/2010/main" val="1493364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FUEL INJECTION MODES OF OPERATION </a:t>
            </a:r>
            <a:r>
              <a:rPr lang="en-US" dirty="0" smtClean="0">
                <a:latin typeface="+mj-lt"/>
              </a:rPr>
              <a:t>(3 OF 4)</a:t>
            </a:r>
            <a:endParaRPr lang="en-US" dirty="0">
              <a:latin typeface="+mj-lt"/>
            </a:endParaRPr>
          </a:p>
        </p:txBody>
      </p:sp>
      <p:sp>
        <p:nvSpPr>
          <p:cNvPr id="3" name="Content Placeholder 2"/>
          <p:cNvSpPr>
            <a:spLocks noGrp="1"/>
          </p:cNvSpPr>
          <p:nvPr>
            <p:ph idx="1"/>
          </p:nvPr>
        </p:nvSpPr>
        <p:spPr/>
        <p:txBody>
          <a:bodyPr/>
          <a:lstStyle/>
          <a:p>
            <a:r>
              <a:rPr lang="en-US" dirty="0" smtClean="0"/>
              <a:t>Closed-Loop Mode</a:t>
            </a:r>
          </a:p>
          <a:p>
            <a:pPr lvl="1"/>
            <a:r>
              <a:rPr lang="en-US" dirty="0" smtClean="0"/>
              <a:t>Is </a:t>
            </a:r>
            <a:r>
              <a:rPr lang="en-US" dirty="0"/>
              <a:t>used to </a:t>
            </a:r>
            <a:r>
              <a:rPr lang="en-US" dirty="0" smtClean="0"/>
              <a:t>modify the </a:t>
            </a:r>
            <a:r>
              <a:rPr lang="en-US" dirty="0"/>
              <a:t>base injector pulse width as determined by </a:t>
            </a:r>
            <a:r>
              <a:rPr lang="en-US" dirty="0" smtClean="0"/>
              <a:t>feedback from the oxygen sensor.</a:t>
            </a:r>
          </a:p>
          <a:p>
            <a:r>
              <a:rPr lang="en-US" dirty="0" smtClean="0"/>
              <a:t>Acceleration Enrichment Mode</a:t>
            </a:r>
          </a:p>
          <a:p>
            <a:pPr lvl="1"/>
            <a:r>
              <a:rPr lang="en-US" dirty="0"/>
              <a:t>The PCM then supplies a longer </a:t>
            </a:r>
            <a:r>
              <a:rPr lang="en-US" dirty="0" smtClean="0"/>
              <a:t>injector pulse </a:t>
            </a:r>
            <a:r>
              <a:rPr lang="en-US" dirty="0"/>
              <a:t>width and may even supply extra pulses to supply the </a:t>
            </a:r>
            <a:r>
              <a:rPr lang="en-US" dirty="0" smtClean="0"/>
              <a:t>needed fuel </a:t>
            </a:r>
            <a:r>
              <a:rPr lang="en-US" dirty="0"/>
              <a:t>for acceleration</a:t>
            </a:r>
            <a:r>
              <a:rPr lang="en-US" dirty="0" smtClean="0"/>
              <a:t>.</a:t>
            </a:r>
          </a:p>
          <a:p>
            <a:endParaRPr lang="en-US" dirty="0"/>
          </a:p>
        </p:txBody>
      </p:sp>
    </p:spTree>
    <p:extLst>
      <p:ext uri="{BB962C8B-B14F-4D97-AF65-F5344CB8AC3E}">
        <p14:creationId xmlns:p14="http://schemas.microsoft.com/office/powerpoint/2010/main" val="203593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FUEL INJECTION MODES OF OPERATION </a:t>
            </a:r>
            <a:r>
              <a:rPr lang="en-US" dirty="0" smtClean="0">
                <a:latin typeface="+mj-lt"/>
              </a:rPr>
              <a:t>(4 OF 4)</a:t>
            </a:r>
            <a:endParaRPr lang="en-US" dirty="0">
              <a:latin typeface="+mj-lt"/>
            </a:endParaRPr>
          </a:p>
        </p:txBody>
      </p:sp>
      <p:sp>
        <p:nvSpPr>
          <p:cNvPr id="3" name="Content Placeholder 2"/>
          <p:cNvSpPr>
            <a:spLocks noGrp="1"/>
          </p:cNvSpPr>
          <p:nvPr>
            <p:ph idx="1"/>
          </p:nvPr>
        </p:nvSpPr>
        <p:spPr/>
        <p:txBody>
          <a:bodyPr/>
          <a:lstStyle/>
          <a:p>
            <a:r>
              <a:rPr lang="en-US" dirty="0" smtClean="0"/>
              <a:t>Deceleration </a:t>
            </a:r>
            <a:r>
              <a:rPr lang="en-US" dirty="0" err="1" smtClean="0"/>
              <a:t>Enleanment</a:t>
            </a:r>
            <a:r>
              <a:rPr lang="en-US" dirty="0" smtClean="0"/>
              <a:t> Mode</a:t>
            </a:r>
          </a:p>
          <a:p>
            <a:pPr lvl="1"/>
            <a:r>
              <a:rPr lang="en-US" dirty="0" smtClean="0"/>
              <a:t>The </a:t>
            </a:r>
            <a:r>
              <a:rPr lang="en-US" dirty="0"/>
              <a:t>injector may be shut off entirely for a short time </a:t>
            </a:r>
            <a:r>
              <a:rPr lang="en-US" dirty="0" smtClean="0"/>
              <a:t>and then </a:t>
            </a:r>
            <a:r>
              <a:rPr lang="en-US" dirty="0"/>
              <a:t>pulsed on enough to keep the engine running</a:t>
            </a:r>
            <a:r>
              <a:rPr lang="en-US" dirty="0" smtClean="0"/>
              <a:t>.</a:t>
            </a:r>
          </a:p>
          <a:p>
            <a:r>
              <a:rPr lang="en-US" dirty="0" smtClean="0"/>
              <a:t>Fuel Shutoff Mode</a:t>
            </a:r>
          </a:p>
          <a:p>
            <a:pPr lvl="1"/>
            <a:r>
              <a:rPr lang="en-US" dirty="0"/>
              <a:t>Besides shutting off fuel entirely </a:t>
            </a:r>
            <a:r>
              <a:rPr lang="en-US" dirty="0" smtClean="0"/>
              <a:t>during periods </a:t>
            </a:r>
            <a:r>
              <a:rPr lang="en-US" dirty="0"/>
              <a:t>of rapid deceleration, PCM also shuts off the injector </a:t>
            </a:r>
            <a:r>
              <a:rPr lang="en-US" dirty="0" smtClean="0"/>
              <a:t>when the </a:t>
            </a:r>
            <a:r>
              <a:rPr lang="en-US" dirty="0"/>
              <a:t>ignition is turned off to prevent the engine from continuing to run.</a:t>
            </a:r>
            <a:endParaRPr lang="en-US" dirty="0"/>
          </a:p>
        </p:txBody>
      </p:sp>
    </p:spTree>
    <p:extLst>
      <p:ext uri="{BB962C8B-B14F-4D97-AF65-F5344CB8AC3E}">
        <p14:creationId xmlns:p14="http://schemas.microsoft.com/office/powerpoint/2010/main" val="1525337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IDLE CONTROL</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In a non-electronic throttle control system the </a:t>
            </a:r>
            <a:r>
              <a:rPr lang="en-US" dirty="0"/>
              <a:t>idle speed </a:t>
            </a:r>
            <a:r>
              <a:rPr lang="en-US" dirty="0" smtClean="0"/>
              <a:t>is </a:t>
            </a:r>
            <a:r>
              <a:rPr lang="en-US" dirty="0"/>
              <a:t>controlled by using an air </a:t>
            </a:r>
            <a:r>
              <a:rPr lang="en-US" dirty="0" smtClean="0"/>
              <a:t>bypass control </a:t>
            </a:r>
            <a:r>
              <a:rPr lang="en-US" dirty="0"/>
              <a:t>unit</a:t>
            </a:r>
            <a:r>
              <a:rPr lang="en-US" dirty="0" smtClean="0"/>
              <a:t>.</a:t>
            </a:r>
          </a:p>
          <a:p>
            <a:r>
              <a:rPr lang="en-US" dirty="0"/>
              <a:t>The IAC is computer-controlled, and is either </a:t>
            </a:r>
            <a:r>
              <a:rPr lang="en-US" dirty="0" smtClean="0"/>
              <a:t>a solenoid-operated </a:t>
            </a:r>
            <a:r>
              <a:rPr lang="en-US" dirty="0"/>
              <a:t>valve or a stepper motor that regulates the </a:t>
            </a:r>
            <a:r>
              <a:rPr lang="en-US" dirty="0" smtClean="0"/>
              <a:t>airflow around </a:t>
            </a:r>
            <a:r>
              <a:rPr lang="en-US" dirty="0"/>
              <a:t>the throttle</a:t>
            </a:r>
            <a:r>
              <a:rPr lang="en-US" dirty="0" smtClean="0"/>
              <a:t>.</a:t>
            </a:r>
          </a:p>
          <a:p>
            <a:r>
              <a:rPr lang="en-US" dirty="0" smtClean="0"/>
              <a:t>Stepper Motor Operation</a:t>
            </a:r>
          </a:p>
          <a:p>
            <a:pPr lvl="1"/>
            <a:r>
              <a:rPr lang="en-US" dirty="0"/>
              <a:t>Stepper </a:t>
            </a:r>
            <a:r>
              <a:rPr lang="en-US" dirty="0" smtClean="0"/>
              <a:t>motors are </a:t>
            </a:r>
            <a:r>
              <a:rPr lang="en-US" dirty="0"/>
              <a:t>direct-current </a:t>
            </a:r>
            <a:r>
              <a:rPr lang="en-US" dirty="0" smtClean="0"/>
              <a:t>motors that </a:t>
            </a:r>
            <a:r>
              <a:rPr lang="en-US" dirty="0"/>
              <a:t>move in fixed steps or increments from de-energized (</a:t>
            </a:r>
            <a:r>
              <a:rPr lang="en-US" dirty="0" smtClean="0"/>
              <a:t>no voltage</a:t>
            </a:r>
            <a:r>
              <a:rPr lang="en-US" dirty="0"/>
              <a:t>) to fully energized (full voltage).</a:t>
            </a:r>
            <a:endParaRPr lang="en-US" dirty="0"/>
          </a:p>
        </p:txBody>
      </p:sp>
    </p:spTree>
    <p:extLst>
      <p:ext uri="{BB962C8B-B14F-4D97-AF65-F5344CB8AC3E}">
        <p14:creationId xmlns:p14="http://schemas.microsoft.com/office/powerpoint/2010/main" val="741171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80.20 The small arrows indicate the air bypassing the throttle plate in the closed throttle position. This air is called minimum air. The air flowing through the IAC is the airflow that determines the idle </a:t>
            </a:r>
            <a:r>
              <a:rPr lang="en-US" dirty="0" smtClean="0">
                <a:latin typeface="+mj-lt"/>
              </a:rPr>
              <a:t>speed.</a:t>
            </a:r>
            <a:endParaRPr lang="en-US" dirty="0">
              <a:latin typeface="+mj-lt"/>
            </a:endParaRPr>
          </a:p>
        </p:txBody>
      </p:sp>
      <p:pic>
        <p:nvPicPr>
          <p:cNvPr id="3" name="Picture 2" descr="The figure shows the bypass control unit with a throttle plate and an idle air control (IAC) motor. The air inlet is connected to the throttle chamber where a bypass before the throttle plate is shown. The bypass has a bigger path for the air to pass through. This figure shows the throttle plate in the closed throttle position and the air passing through the bypass and the IAC motor and then flowing back into the throttle chamb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33944" y="1751502"/>
            <a:ext cx="5276113" cy="4409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036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80.21 Most stepper motors use four wires, which are pulsed by the computer to rotate the armature in </a:t>
            </a:r>
            <a:r>
              <a:rPr lang="en-US" sz="2400" dirty="0" smtClean="0">
                <a:latin typeface="+mj-lt"/>
              </a:rPr>
              <a:t>steps.</a:t>
            </a:r>
            <a:endParaRPr lang="en-US" dirty="0">
              <a:latin typeface="+mj-lt"/>
            </a:endParaRPr>
          </a:p>
        </p:txBody>
      </p:sp>
      <p:pic>
        <p:nvPicPr>
          <p:cNvPr id="3" name="Picture 2" descr="The figure shows a circular permanent magnet in the middle and two electromagnets. The permanent magnet forms the armature of the motor. There are four poles of the electromagnets around the armature. Each pole has a winding and is connected to separate wires. In step one, two of the electromagnet poles are south and two of them are north. This makes the armature north attract towards the south poles (top and right) and armature south attract towards the north poles (bottom and left). This forms position one in step one. In step two, consecutive poles are magnetized and the armature rotates 90 degre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46010" y="1907515"/>
            <a:ext cx="2451980" cy="4249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61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ELECTRONIC FUEL INJECTION </a:t>
            </a:r>
            <a:r>
              <a:rPr lang="en-US" dirty="0" smtClean="0">
                <a:latin typeface="+mj-lt"/>
              </a:rPr>
              <a:t>OPERATION (2 OF 2)</a:t>
            </a:r>
            <a:endParaRPr lang="en-US" dirty="0">
              <a:latin typeface="+mj-lt"/>
            </a:endParaRPr>
          </a:p>
        </p:txBody>
      </p:sp>
      <p:sp>
        <p:nvSpPr>
          <p:cNvPr id="3" name="Content Placeholder 2"/>
          <p:cNvSpPr>
            <a:spLocks noGrp="1"/>
          </p:cNvSpPr>
          <p:nvPr>
            <p:ph idx="1"/>
          </p:nvPr>
        </p:nvSpPr>
        <p:spPr/>
        <p:txBody>
          <a:bodyPr/>
          <a:lstStyle/>
          <a:p>
            <a:r>
              <a:rPr lang="en-US" dirty="0"/>
              <a:t>Most electronic fuel-injection </a:t>
            </a:r>
            <a:r>
              <a:rPr lang="en-US" dirty="0" smtClean="0"/>
              <a:t>systems use the PCM </a:t>
            </a:r>
            <a:r>
              <a:rPr lang="en-US" dirty="0"/>
              <a:t>to control the following aspects </a:t>
            </a:r>
            <a:r>
              <a:rPr lang="en-US" dirty="0" smtClean="0"/>
              <a:t>of their </a:t>
            </a:r>
            <a:r>
              <a:rPr lang="en-US" dirty="0"/>
              <a:t>operation</a:t>
            </a:r>
            <a:r>
              <a:rPr lang="en-US" dirty="0" smtClean="0"/>
              <a:t>:</a:t>
            </a:r>
          </a:p>
          <a:p>
            <a:pPr lvl="1"/>
            <a:r>
              <a:rPr lang="en-US" dirty="0"/>
              <a:t>Pulsing the fuel injectors on and off</a:t>
            </a:r>
            <a:r>
              <a:rPr lang="en-US" dirty="0" smtClean="0"/>
              <a:t>.</a:t>
            </a:r>
          </a:p>
          <a:p>
            <a:pPr lvl="1"/>
            <a:r>
              <a:rPr lang="en-US" dirty="0"/>
              <a:t>Operating the fuel-pump relay circuit</a:t>
            </a:r>
            <a:r>
              <a:rPr lang="en-US" dirty="0" smtClean="0"/>
              <a:t>.</a:t>
            </a:r>
          </a:p>
          <a:p>
            <a:r>
              <a:rPr lang="en-US" dirty="0"/>
              <a:t>There are two types of electronic fuel-injection systems</a:t>
            </a:r>
            <a:r>
              <a:rPr lang="en-US" dirty="0" smtClean="0"/>
              <a:t>:</a:t>
            </a:r>
          </a:p>
          <a:p>
            <a:pPr lvl="1"/>
            <a:r>
              <a:rPr lang="en-US" dirty="0"/>
              <a:t>Throttle-body-injection (TBI) type</a:t>
            </a:r>
            <a:r>
              <a:rPr lang="en-US" dirty="0" smtClean="0"/>
              <a:t>.</a:t>
            </a:r>
          </a:p>
          <a:p>
            <a:pPr lvl="1"/>
            <a:r>
              <a:rPr lang="en-US" dirty="0"/>
              <a:t>Port fuel-injection type.</a:t>
            </a:r>
            <a:endParaRPr lang="en-US" dirty="0"/>
          </a:p>
        </p:txBody>
      </p:sp>
    </p:spTree>
    <p:extLst>
      <p:ext uri="{BB962C8B-B14F-4D97-AF65-F5344CB8AC3E}">
        <p14:creationId xmlns:p14="http://schemas.microsoft.com/office/powerpoint/2010/main" val="187140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the two types of IAC motors?</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Solenoid and stepper motor.</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80.1 Typical port fuel-injection system, indicating the location of various components. </a:t>
            </a:r>
            <a:r>
              <a:rPr lang="en-US" sz="2000" dirty="0" smtClean="0">
                <a:latin typeface="+mj-lt"/>
              </a:rPr>
              <a:t>The </a:t>
            </a:r>
            <a:r>
              <a:rPr lang="en-US" sz="2000" dirty="0">
                <a:latin typeface="+mj-lt"/>
              </a:rPr>
              <a:t>computer does not control fuel pressure, but does control the operation of the electric fuel pump (on most systems) and the pulsing on and off of the </a:t>
            </a:r>
            <a:r>
              <a:rPr lang="en-US" sz="2000" dirty="0" smtClean="0">
                <a:latin typeface="+mj-lt"/>
              </a:rPr>
              <a:t>injectors.</a:t>
            </a:r>
            <a:endParaRPr lang="en-US" sz="2000" dirty="0">
              <a:latin typeface="+mj-lt"/>
            </a:endParaRPr>
          </a:p>
        </p:txBody>
      </p:sp>
      <p:pic>
        <p:nvPicPr>
          <p:cNvPr id="5" name="Picture 4" descr="The figure shows various parts of the fuel injection system. The system has a half-filled fuel tank. There’s an electric in-tank fuel pump, a fuel pickup sock, and a float for fuel gauge level inside the tank. Wiring to the tank unit can be seen attached at the fuel pump. The fuel tank is also connected to the fuel rail that supplies fuel to the injectors. A fuel filter is added to the fuel line before the fuel rail. The fuel tube is in a U-shape with the injector arrangement suggesting the fuel system is for a V6 engine. At the end of the fuel rail, a fuel-pressure regulator is added to the system. A vacuum hose connects the fuel-pressure regulator on the top and the bottom of the regulator is connected back to the fuel tank through fuel return l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4409" y="2514600"/>
            <a:ext cx="8195181" cy="330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mj-lt"/>
              </a:rPr>
              <a:t>Figure 80.2 A dual-nozzle TBI unit on a Chevrolet 5.0 L V-8 engine. The fuel is squirted above the throttle plate where the fuel mixes with air before entering the intake </a:t>
            </a:r>
            <a:r>
              <a:rPr lang="en-US" sz="2000" dirty="0" smtClean="0">
                <a:latin typeface="+mj-lt"/>
              </a:rPr>
              <a:t>manifold.</a:t>
            </a:r>
            <a:endParaRPr lang="en-US" sz="2000" dirty="0">
              <a:latin typeface="+mj-lt"/>
            </a:endParaRPr>
          </a:p>
        </p:txBody>
      </p:sp>
      <p:pic>
        <p:nvPicPr>
          <p:cNvPr id="6" name="Picture 5" descr="A photo shows a throttle-body-injection (TBI) type of fuel injection system of a Chevrolet 5.0 L V8 engine. This system has dual nozzles and is situated atop the intake manifold. It also has an ideal air control (IAC) actuator and a throttle position sensor (TPS) connected to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09469" y="2235933"/>
            <a:ext cx="3925062" cy="3925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80.3 A typical port fuel-injection system squirts fuel into the low pressure (vacuum) of the intake manifold, about 3 inches (70 to 100 mm) from the intake </a:t>
            </a:r>
            <a:r>
              <a:rPr lang="en-US" dirty="0" smtClean="0">
                <a:latin typeface="+mj-lt"/>
              </a:rPr>
              <a:t>valve.</a:t>
            </a:r>
            <a:endParaRPr lang="en-US" dirty="0">
              <a:latin typeface="+mj-lt"/>
            </a:endParaRPr>
          </a:p>
        </p:txBody>
      </p:sp>
      <p:pic>
        <p:nvPicPr>
          <p:cNvPr id="4" name="Picture 3" descr="The figure shows a fuel injector nozzle injector with a wiring connector which connects it to the computer. The sprayer squirts in a pattern into the intake manifold is shown with air passing through it. The fuel spray is directed to the intake valve in the system.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67551" y="1981200"/>
            <a:ext cx="5252657" cy="383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SPEED DENSITY FUEL INJECTION</a:t>
            </a:r>
            <a:endParaRPr lang="en-US" dirty="0">
              <a:latin typeface="+mj-lt"/>
            </a:endParaRPr>
          </a:p>
        </p:txBody>
      </p:sp>
      <p:sp>
        <p:nvSpPr>
          <p:cNvPr id="3" name="Content Placeholder 2"/>
          <p:cNvSpPr>
            <a:spLocks noGrp="1"/>
          </p:cNvSpPr>
          <p:nvPr>
            <p:ph idx="1"/>
          </p:nvPr>
        </p:nvSpPr>
        <p:spPr/>
        <p:txBody>
          <a:bodyPr/>
          <a:lstStyle/>
          <a:p>
            <a:r>
              <a:rPr lang="en-US" dirty="0"/>
              <a:t>The speed-density </a:t>
            </a:r>
            <a:r>
              <a:rPr lang="en-US" dirty="0" smtClean="0"/>
              <a:t>method </a:t>
            </a:r>
            <a:r>
              <a:rPr lang="en-US" dirty="0"/>
              <a:t>calculates the amount of fuel required by </a:t>
            </a:r>
            <a:r>
              <a:rPr lang="en-US" dirty="0" smtClean="0"/>
              <a:t>the from </a:t>
            </a:r>
            <a:r>
              <a:rPr lang="en-US" dirty="0"/>
              <a:t>sensors, such as </a:t>
            </a:r>
            <a:r>
              <a:rPr lang="en-US" dirty="0" smtClean="0"/>
              <a:t>the following:.</a:t>
            </a:r>
          </a:p>
          <a:p>
            <a:pPr lvl="1"/>
            <a:r>
              <a:rPr lang="en-US" dirty="0" smtClean="0"/>
              <a:t> </a:t>
            </a:r>
            <a:r>
              <a:rPr lang="en-US" dirty="0"/>
              <a:t>MAP sensor</a:t>
            </a:r>
            <a:r>
              <a:rPr lang="en-US" dirty="0" smtClean="0"/>
              <a:t>.</a:t>
            </a:r>
          </a:p>
          <a:p>
            <a:pPr lvl="1"/>
            <a:r>
              <a:rPr lang="en-US" dirty="0"/>
              <a:t>Throttle position (TP</a:t>
            </a:r>
            <a:r>
              <a:rPr lang="en-US" dirty="0" smtClean="0"/>
              <a:t>)</a:t>
            </a:r>
          </a:p>
          <a:p>
            <a:pPr lvl="1"/>
            <a:r>
              <a:rPr lang="en-US" dirty="0" smtClean="0"/>
              <a:t>Temperature sensors (coolant and Intake air).</a:t>
            </a:r>
          </a:p>
          <a:p>
            <a:pPr lvl="1"/>
            <a:r>
              <a:rPr lang="en-US" dirty="0"/>
              <a:t>Oxygen sensor voltage (O2S</a:t>
            </a:r>
            <a:r>
              <a:rPr lang="en-US" dirty="0" smtClean="0"/>
              <a:t>)</a:t>
            </a:r>
          </a:p>
          <a:p>
            <a:pPr lvl="1"/>
            <a:r>
              <a:rPr lang="en-US" dirty="0"/>
              <a:t>Adaptive memory</a:t>
            </a:r>
            <a:endParaRPr lang="en-US" dirty="0"/>
          </a:p>
        </p:txBody>
      </p:sp>
    </p:spTree>
    <p:extLst>
      <p:ext uri="{BB962C8B-B14F-4D97-AF65-F5344CB8AC3E}">
        <p14:creationId xmlns:p14="http://schemas.microsoft.com/office/powerpoint/2010/main" val="2366485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1160</TotalTime>
  <Words>1894</Words>
  <Application>Microsoft Office PowerPoint</Application>
  <PresentationFormat>On-screen Show (4:3)</PresentationFormat>
  <Paragraphs>151</Paragraphs>
  <Slides>52</Slides>
  <Notes>0</Notes>
  <HiddenSlides>0</HiddenSlides>
  <MMClips>0</MMClips>
  <ScaleCrop>false</ScaleCrop>
  <HeadingPairs>
    <vt:vector size="4" baseType="variant">
      <vt:variant>
        <vt:lpstr>Theme</vt:lpstr>
      </vt:variant>
      <vt:variant>
        <vt:i4>6</vt:i4>
      </vt:variant>
      <vt:variant>
        <vt:lpstr>Slide Titles</vt:lpstr>
      </vt:variant>
      <vt:variant>
        <vt:i4>52</vt:i4>
      </vt:variant>
    </vt:vector>
  </HeadingPairs>
  <TitlesOfParts>
    <vt:vector size="58"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ELECTRONIC FUEL INJECTION OPERATION (1 OF 2)</vt:lpstr>
      <vt:lpstr>ELECTRONIC FUEL INJECTION OPERATION (2 OF 2)</vt:lpstr>
      <vt:lpstr>Figure 80.1 Typical port fuel-injection system, indicating the location of various components. The computer does not control fuel pressure, but does control the operation of the electric fuel pump (on most systems) and the pulsing on and off of the injectors.</vt:lpstr>
      <vt:lpstr>Figure 80.2 A dual-nozzle TBI unit on a Chevrolet 5.0 L V-8 engine. The fuel is squirted above the throttle plate where the fuel mixes with air before entering the intake manifold.</vt:lpstr>
      <vt:lpstr>Figure 80.3 A typical port fuel-injection system squirts fuel into the low pressure (vacuum) of the intake manifold, about 3 inches (70 to 100 mm) from the intake valve.</vt:lpstr>
      <vt:lpstr>SPEED DENSITY FUEL INJECTION</vt:lpstr>
      <vt:lpstr>MASS AIRFLOW FUEL INJECTION SYSTEMS</vt:lpstr>
      <vt:lpstr>QUESTION 1: ?</vt:lpstr>
      <vt:lpstr>ANSWER 1:</vt:lpstr>
      <vt:lpstr>THROTTLE BODY INJECTION</vt:lpstr>
      <vt:lpstr>Figure 80.4 The tension of the spring in the fuel-pressure regulator determines the operating pressure on a throttle-body fuel-injection unit.</vt:lpstr>
      <vt:lpstr>PORT FUEL INJECTION (1 OF 2)</vt:lpstr>
      <vt:lpstr>PORT FUEL INJECTION (2 OF 2)</vt:lpstr>
      <vt:lpstr>Figure 80.5 The injectors receive fuel and are supported by the fuel rail. A pulse damper is used to help reduce noise caused by the pressure changes in the fuel rail during injector pulsing operation.</vt:lpstr>
      <vt:lpstr>Figure 80.6 Cross section of a typical port fuel-injection nozzle assembly. These injectors are serviced as an assembly only; no part replacement or service is possible, except for replacement of external O-ring seals.</vt:lpstr>
      <vt:lpstr>Figure 80.7 Port fuel injectors spray atomized fuel into the intake manifold about 3 inches (75 mm) from the intake valve.</vt:lpstr>
      <vt:lpstr>Figure 80.8 A port fuel-injected engine that is equipped with long, tuned intake-manifold runners.</vt:lpstr>
      <vt:lpstr>FUEL PRESSURE REGULATOR</vt:lpstr>
      <vt:lpstr>Figure 80.9 A typical port fuel-injected system showing a vacuum-controlled fuel-pressure regulator.</vt:lpstr>
      <vt:lpstr>Figure 80.10 A typical fuel-pressure regulator that has a spring that exerts 46 pounds of force against the fuel. </vt:lpstr>
      <vt:lpstr>Tech Tip </vt:lpstr>
      <vt:lpstr>Figure 80.11 A lack of fuel flow could be due to a restricted fuel-pressure regulator. Notice the fine screen filter. If this filter becomes clogged, higher than normal fuel pressure occurs.</vt:lpstr>
      <vt:lpstr>VACUUM-BIASED FUEL PRESSURE REGULATOR</vt:lpstr>
      <vt:lpstr>QUESTION 2: ?</vt:lpstr>
      <vt:lpstr>ANSWER 2:</vt:lpstr>
      <vt:lpstr>ELECTRONIC RETURNLESS FUEL SYSTEM</vt:lpstr>
      <vt:lpstr>Figure 80.12 The fuel pressure sensor and fuel temperature sensor are often constructed together in one assembly to help give the PCM the needed data to control the fuel-pump speed.</vt:lpstr>
      <vt:lpstr>MECHANICAL RETURNLESS FUEL SYSTEM</vt:lpstr>
      <vt:lpstr>Figure 80.13 A mechanical returnless fuel system. The bypass regulator in the fuel tank controls fuel line pressure.</vt:lpstr>
      <vt:lpstr>DEMAND DELIVERY SYSTEM (DDS)</vt:lpstr>
      <vt:lpstr>Figure 80.14 A demand delivery system uses a fuel-pressure regulator attached to the fuel pump assembly inside the fuel tank.</vt:lpstr>
      <vt:lpstr>FREQUENTLY ASKED QUESTION</vt:lpstr>
      <vt:lpstr>Figure 80.15 A rectangular-shaped fuel rail is used to help dampen fuel system pulsations and noise caused by the injectors opening and closing.</vt:lpstr>
      <vt:lpstr>FUEL INJECTORS</vt:lpstr>
      <vt:lpstr>Figure 80.16 A multiport fuel injector. Notice that the fuel flows straight through and does not come in contact with the coil windings.</vt:lpstr>
      <vt:lpstr>Figure 80.17 Each of the eight injectors shown are producing a correct spray pattern for the applications. While all throttle-body injectors spray a conical pattern, most port fuel injections do not.</vt:lpstr>
      <vt:lpstr>CENTRAL PORT INJECTION</vt:lpstr>
      <vt:lpstr>Figure 80.18 A central port fuel-injection system.</vt:lpstr>
      <vt:lpstr>Figure 80.19 A factory replacement unit for a CSFI unit that has individual injectors at the ends that go into the intake manifold instead of poppet valves.</vt:lpstr>
      <vt:lpstr>FUEL INJECTION MODES OF OPERATION (1 OF 4)</vt:lpstr>
      <vt:lpstr>FUEL INJECTION MODES OF OPERATION (2 OF 4)</vt:lpstr>
      <vt:lpstr>FUEL INJECTION MODES OF OPERATION (3 OF 4)</vt:lpstr>
      <vt:lpstr>FUEL INJECTION MODES OF OPERATION (4 OF 4)</vt:lpstr>
      <vt:lpstr>IDLE CONTROL</vt:lpstr>
      <vt:lpstr>Figure 80.20 The small arrows indicate the air bypassing the throttle plate in the closed throttle position. This air is called minimum air. The air flowing through the IAC is the airflow that determines the idle speed.</vt:lpstr>
      <vt:lpstr>Figure 80.21 Most stepper motors use four wires, which are pulsed by the computer to rotate the armature in steps.</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80</dc:title>
  <dc:creator>Curt &amp; Tammy</dc:creator>
  <cp:lastModifiedBy>Curt &amp; Tammy</cp:lastModifiedBy>
  <cp:revision>54</cp:revision>
  <dcterms:created xsi:type="dcterms:W3CDTF">2018-09-25T19:30:15Z</dcterms:created>
  <dcterms:modified xsi:type="dcterms:W3CDTF">2019-06-22T15:10:28Z</dcterms:modified>
</cp:coreProperties>
</file>