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15" r:id="rId11"/>
    <p:sldId id="263" r:id="rId12"/>
    <p:sldId id="316" r:id="rId13"/>
    <p:sldId id="317" r:id="rId14"/>
    <p:sldId id="326" r:id="rId15"/>
    <p:sldId id="269" r:id="rId16"/>
    <p:sldId id="267" r:id="rId17"/>
    <p:sldId id="268" r:id="rId18"/>
    <p:sldId id="271" r:id="rId19"/>
    <p:sldId id="270" r:id="rId20"/>
    <p:sldId id="327" r:id="rId21"/>
    <p:sldId id="272" r:id="rId22"/>
    <p:sldId id="273" r:id="rId23"/>
    <p:sldId id="328" r:id="rId24"/>
    <p:sldId id="329" r:id="rId25"/>
    <p:sldId id="286" r:id="rId26"/>
    <p:sldId id="287" r:id="rId27"/>
    <p:sldId id="275" r:id="rId28"/>
    <p:sldId id="330" r:id="rId29"/>
    <p:sldId id="277" r:id="rId30"/>
    <p:sldId id="318" r:id="rId31"/>
    <p:sldId id="319" r:id="rId32"/>
    <p:sldId id="320" r:id="rId33"/>
    <p:sldId id="321" r:id="rId34"/>
    <p:sldId id="278" r:id="rId35"/>
    <p:sldId id="331" r:id="rId36"/>
    <p:sldId id="274" r:id="rId37"/>
    <p:sldId id="332" r:id="rId38"/>
    <p:sldId id="280" r:id="rId39"/>
    <p:sldId id="333" r:id="rId40"/>
    <p:sldId id="334" r:id="rId41"/>
    <p:sldId id="335" r:id="rId42"/>
    <p:sldId id="336" r:id="rId43"/>
    <p:sldId id="337" r:id="rId44"/>
    <p:sldId id="338" r:id="rId45"/>
    <p:sldId id="339" r:id="rId46"/>
    <p:sldId id="340" r:id="rId47"/>
    <p:sldId id="341" r:id="rId48"/>
    <p:sldId id="342" r:id="rId49"/>
    <p:sldId id="298" r:id="rId50"/>
    <p:sldId id="344" r:id="rId51"/>
    <p:sldId id="343" r:id="rId52"/>
    <p:sldId id="345" r:id="rId53"/>
    <p:sldId id="346" r:id="rId54"/>
    <p:sldId id="347" r:id="rId55"/>
    <p:sldId id="348" r:id="rId56"/>
    <p:sldId id="349" r:id="rId57"/>
    <p:sldId id="350" r:id="rId58"/>
    <p:sldId id="351" r:id="rId59"/>
    <p:sldId id="352" r:id="rId60"/>
    <p:sldId id="353" r:id="rId61"/>
    <p:sldId id="299" r:id="rId62"/>
    <p:sldId id="300" r:id="rId63"/>
    <p:sldId id="325"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718" autoAdjust="0"/>
  </p:normalViewPr>
  <p:slideViewPr>
    <p:cSldViewPr>
      <p:cViewPr varScale="1">
        <p:scale>
          <a:sx n="105" d="100"/>
          <a:sy n="105" d="100"/>
        </p:scale>
        <p:origin x="-215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spTree>
    <p:extLst>
      <p:ext uri="{BB962C8B-B14F-4D97-AF65-F5344CB8AC3E}">
        <p14:creationId xmlns:p14="http://schemas.microsoft.com/office/powerpoint/2010/main" val="226966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1/7/2019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1/7/2019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1/7/2019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1/7/2019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1/7/2019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1/7/2019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1/7/2019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1/7/2019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1/7/2019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1/7/2019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1/7/2019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smtClean="0">
                <a:latin typeface="Arial" panose="020B0604020202020204" pitchFamily="34" charset="0"/>
                <a:cs typeface="Arial" panose="020B0604020202020204" pitchFamily="34" charset="0"/>
              </a:rPr>
              <a:t>Sixth Edition</a:t>
            </a:r>
            <a:endParaRPr lang="en-US"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4"/>
          </p:nvPr>
        </p:nvSpPr>
        <p:spPr/>
        <p:txBody>
          <a:bodyPr/>
          <a:lstStyle/>
          <a:p>
            <a:r>
              <a:rPr lang="en-US" dirty="0" smtClean="0"/>
              <a:t>Chapter 8</a:t>
            </a:r>
            <a:endParaRPr lang="en-US" dirty="0"/>
          </a:p>
        </p:txBody>
      </p:sp>
      <p:sp>
        <p:nvSpPr>
          <p:cNvPr id="5" name="Text Placeholder 4"/>
          <p:cNvSpPr>
            <a:spLocks noGrp="1"/>
          </p:cNvSpPr>
          <p:nvPr>
            <p:ph type="body" sz="quarter" idx="15"/>
          </p:nvPr>
        </p:nvSpPr>
        <p:spPr/>
        <p:txBody>
          <a:bodyPr/>
          <a:lstStyle/>
          <a:p>
            <a:r>
              <a:rPr lang="en-US" sz="3200" b="1" dirty="0" smtClean="0">
                <a:solidFill>
                  <a:srgbClr val="005A70"/>
                </a:solidFill>
                <a:latin typeface="Arial" panose="020B0604020202020204" pitchFamily="34" charset="0"/>
                <a:cs typeface="Arial" panose="020B0604020202020204" pitchFamily="34" charset="0"/>
              </a:rPr>
              <a:t>Fasteners and Thread Repair</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METRIC BOLTS</a:t>
            </a:r>
            <a:endParaRPr lang="en-US" dirty="0">
              <a:latin typeface="+mj-lt"/>
            </a:endParaRPr>
          </a:p>
        </p:txBody>
      </p:sp>
      <p:sp>
        <p:nvSpPr>
          <p:cNvPr id="28675" name="Content Placeholder 2"/>
          <p:cNvSpPr>
            <a:spLocks noGrp="1"/>
          </p:cNvSpPr>
          <p:nvPr>
            <p:ph idx="1"/>
          </p:nvPr>
        </p:nvSpPr>
        <p:spPr>
          <a:xfrm>
            <a:off x="228600" y="1600200"/>
            <a:ext cx="8458200" cy="4525963"/>
          </a:xfrm>
        </p:spPr>
        <p:txBody>
          <a:bodyPr/>
          <a:lstStyle/>
          <a:p>
            <a:r>
              <a:rPr lang="en-US" dirty="0" smtClean="0"/>
              <a:t>Identified my the “M” designation</a:t>
            </a:r>
          </a:p>
          <a:p>
            <a:r>
              <a:rPr lang="en-US" dirty="0" smtClean="0"/>
              <a:t>Diameter in millimeters (mm) across the crest</a:t>
            </a:r>
          </a:p>
          <a:p>
            <a:r>
              <a:rPr lang="en-US" dirty="0" smtClean="0"/>
              <a:t>The distance in millimeters between the threads (pitch)</a:t>
            </a:r>
          </a:p>
          <a:p>
            <a:r>
              <a:rPr lang="en-US" dirty="0" smtClean="0"/>
              <a:t>Example: M8 X 1.5</a:t>
            </a:r>
          </a:p>
          <a:p>
            <a:pPr lvl="1"/>
            <a:endParaRPr lang="en-US" dirty="0"/>
          </a:p>
          <a:p>
            <a:endParaRPr lang="en-US" dirty="0"/>
          </a:p>
        </p:txBody>
      </p:sp>
    </p:spTree>
    <p:extLst>
      <p:ext uri="{BB962C8B-B14F-4D97-AF65-F5344CB8AC3E}">
        <p14:creationId xmlns:p14="http://schemas.microsoft.com/office/powerpoint/2010/main" val="7266959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mj-lt"/>
              </a:rPr>
              <a:t>QUESTION 1: </a:t>
            </a:r>
            <a:r>
              <a:rPr lang="en-US" sz="4000" dirty="0" smtClean="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t>What is the difference between a bolt and a stud?</a:t>
            </a:r>
            <a:endParaRPr lang="en-US" sz="4000" dirty="0">
              <a:solidFill>
                <a:srgbClr val="000000"/>
              </a:solidFill>
            </a:endParaRPr>
          </a:p>
        </p:txBody>
      </p:sp>
    </p:spTree>
    <p:extLst>
      <p:ext uri="{BB962C8B-B14F-4D97-AF65-F5344CB8AC3E}">
        <p14:creationId xmlns:p14="http://schemas.microsoft.com/office/powerpoint/2010/main" val="3056825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323439"/>
          </a:xfrm>
          <a:prstGeom prst="rect">
            <a:avLst/>
          </a:prstGeom>
        </p:spPr>
        <p:txBody>
          <a:bodyPr wrap="square">
            <a:spAutoFit/>
          </a:bodyPr>
          <a:lstStyle/>
          <a:p>
            <a:r>
              <a:rPr lang="en-US" sz="4000" dirty="0" smtClean="0">
                <a:solidFill>
                  <a:srgbClr val="000000"/>
                </a:solidFill>
              </a:rPr>
              <a:t>A stud is a short rod with threads on both ends.</a:t>
            </a:r>
            <a:endParaRPr lang="en-US" sz="4000" dirty="0">
              <a:solidFill>
                <a:srgbClr val="000000"/>
              </a:solidFill>
            </a:endParaRPr>
          </a:p>
        </p:txBody>
      </p:sp>
    </p:spTree>
    <p:extLst>
      <p:ext uri="{BB962C8B-B14F-4D97-AF65-F5344CB8AC3E}">
        <p14:creationId xmlns:p14="http://schemas.microsoft.com/office/powerpoint/2010/main" val="2582820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latin typeface="+mj-lt"/>
              </a:rPr>
              <a:t>GRADES OF BOLTS</a:t>
            </a:r>
            <a:endParaRPr lang="en-US" dirty="0">
              <a:latin typeface="+mj-lt"/>
            </a:endParaRPr>
          </a:p>
        </p:txBody>
      </p:sp>
      <p:sp>
        <p:nvSpPr>
          <p:cNvPr id="28675" name="Content Placeholder 2"/>
          <p:cNvSpPr>
            <a:spLocks noGrp="1"/>
          </p:cNvSpPr>
          <p:nvPr>
            <p:ph idx="1"/>
          </p:nvPr>
        </p:nvSpPr>
        <p:spPr/>
        <p:txBody>
          <a:bodyPr/>
          <a:lstStyle/>
          <a:p>
            <a:r>
              <a:rPr lang="en-US" dirty="0" smtClean="0"/>
              <a:t>The strength or classification of the bolt.</a:t>
            </a:r>
          </a:p>
          <a:p>
            <a:r>
              <a:rPr lang="en-US" dirty="0" smtClean="0"/>
              <a:t>Bolt heads are marked to indicate grade.</a:t>
            </a:r>
          </a:p>
          <a:p>
            <a:r>
              <a:rPr lang="en-US" dirty="0" smtClean="0"/>
              <a:t>Metric bolts have a decimal number to indicate grade.</a:t>
            </a:r>
          </a:p>
          <a:p>
            <a:r>
              <a:rPr lang="en-US" dirty="0" smtClean="0"/>
              <a:t>Higher grades have threads that are rolled instead of cut.</a:t>
            </a:r>
          </a:p>
        </p:txBody>
      </p:sp>
    </p:spTree>
    <p:extLst>
      <p:ext uri="{BB962C8B-B14F-4D97-AF65-F5344CB8AC3E}">
        <p14:creationId xmlns:p14="http://schemas.microsoft.com/office/powerpoint/2010/main" val="34435882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855452"/>
          </a:xfrm>
        </p:spPr>
        <p:txBody>
          <a:bodyPr/>
          <a:lstStyle/>
          <a:p>
            <a:r>
              <a:rPr lang="en-US" sz="2800" dirty="0">
                <a:latin typeface="+mj-lt"/>
              </a:rPr>
              <a:t>Figure 8.4 The metric system specifies fasteners by diameter, length, and pitch</a:t>
            </a:r>
          </a:p>
        </p:txBody>
      </p:sp>
      <p:pic>
        <p:nvPicPr>
          <p:cNvPr id="4" name="Picture 2" descr="The illustration denotes D as the head size across flats, P as the pitch between threads, and M as the nominal thread diameter.&#10;The table lists the following:&#10;• M: 1.6, P: 0.35, D: 3.2&#10;• M: 1.7, P: 0.35, D: 3.5&#10;• M: 2, P: 0.40, D: 4&#10;• M: 2, P: 0.40, D: 4&#10;• M: 2.3, P: 0.40, D: 4&#10;• M: 2.5, P: 0.45, D: 5&#10;• M: 3, P: 0.50, D: 5.5&#10;• M: 4, P: 0.70, D: 7&#10;• M: 5, P: 0.80, D: 8&#10;• M: 6, P: 1.00, D: 10&#10;• M: 7, P: 1.00, D: 11&#10;• M: 8, P: 1.00, D: 13&#10;• M: 8, P: 1.25, D: 13&#10;• M: 10, P: 1.00, D: 17&#10;• M: 10, P: 1.25, D: 17&#10;• M: 10, P: 1.50, D: 17&#10;• M: 12, P: 1.25, D: 19&#10;• M: 12, P: 1.50, D: 19&#10;• M: 12, P: 1.75, D: 19&#10;• M: 14, P: 1.50, D: 22&#10;• M: 14, P: 2.00, D: 22&#10;• M: 16, P: 1.50, D: 24&#10;• M: 16, P: 2.00, D: 24&#10;• M: 18, P: 1.50, D: 27&#10;• M: 18, P: 2.50, D: 27&#10;• M: 20, P: 1.50, D: 30&#10;• M: 20, P: 2.50, D: 30&#10;• M: 22, P: 1.50, D: 32&#10;• M: 22, P: 2.50, D: 32&#10;• M: 24, P: 2.00, D: 36&#10;• M: 24, P: 3.00, D: 36&#10;• M: 27, P: 3.00, D: 41&#10;• M: 30, P: 3.50, D: 46&#10;• M: 33, P: 3.50, D: 50&#10;• M: 36, P: 4.00, D: 55&#10;• M: 39, P: 4.00, D: 60&#10;• M: 42, P: 4.50, D: 65&#10;• M: 45, P: 4.50, D: 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884" y="1600200"/>
            <a:ext cx="4898232" cy="480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8.5 Stronger threads are created by cold-rolling a heat-treated bolt blank instead of cutting the threads using a die</a:t>
            </a:r>
            <a:endParaRPr lang="en-US" dirty="0">
              <a:latin typeface="+mj-lt"/>
            </a:endParaRPr>
          </a:p>
        </p:txBody>
      </p:sp>
      <p:pic>
        <p:nvPicPr>
          <p:cNvPr id="3" name="Picture 2" descr="A figure illustrates the process of cold-rolling a heat treated bolt blank. The figure shows a heat treated bolt blank cold rolled between two threading dies. The bolt rotates in anticlockwise direction as the threading dies m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40034"/>
            <a:ext cx="7620000" cy="355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854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smtClean="0">
                <a:latin typeface="+mj-lt"/>
              </a:rPr>
              <a:t>Tech Tip</a:t>
            </a:r>
            <a:r>
              <a:rPr lang="en-US" sz="3400" dirty="0" smtClean="0">
                <a:latin typeface="+mj-lt"/>
              </a:rPr>
              <a:t> </a:t>
            </a:r>
            <a:endParaRPr lang="en-US" sz="3400"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447799"/>
            <a:ext cx="4215922" cy="489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latin typeface="+mj-lt"/>
              </a:rPr>
              <a:t>TENSILE STRENGTH</a:t>
            </a:r>
            <a:endParaRPr lang="en-US" dirty="0">
              <a:latin typeface="+mj-lt"/>
            </a:endParaRPr>
          </a:p>
        </p:txBody>
      </p:sp>
      <p:sp>
        <p:nvSpPr>
          <p:cNvPr id="28675" name="Content Placeholder 2"/>
          <p:cNvSpPr>
            <a:spLocks noGrp="1"/>
          </p:cNvSpPr>
          <p:nvPr>
            <p:ph idx="1"/>
          </p:nvPr>
        </p:nvSpPr>
        <p:spPr>
          <a:xfrm>
            <a:off x="457200" y="1600200"/>
            <a:ext cx="7924800" cy="4525963"/>
          </a:xfrm>
        </p:spPr>
        <p:txBody>
          <a:bodyPr/>
          <a:lstStyle/>
          <a:p>
            <a:r>
              <a:rPr lang="en-US" dirty="0" smtClean="0"/>
              <a:t>The maximum stress under tension (lengthwise force) without causing a failure.</a:t>
            </a:r>
          </a:p>
          <a:p>
            <a:r>
              <a:rPr lang="en-US" dirty="0" smtClean="0"/>
              <a:t>Specified in pounds per square inch (PSI)</a:t>
            </a:r>
          </a:p>
          <a:p>
            <a:r>
              <a:rPr lang="en-US" dirty="0" smtClean="0"/>
              <a:t>Fractional fasteners use raised marks on head to identify tensile strength.</a:t>
            </a:r>
          </a:p>
          <a:p>
            <a:r>
              <a:rPr lang="en-US" dirty="0" smtClean="0"/>
              <a:t>Metric fasteners use a number to </a:t>
            </a:r>
            <a:r>
              <a:rPr lang="en-US" dirty="0" err="1" smtClean="0"/>
              <a:t>idicate</a:t>
            </a:r>
            <a:r>
              <a:rPr lang="en-US" dirty="0" smtClean="0"/>
              <a:t> property class.</a:t>
            </a:r>
          </a:p>
          <a:p>
            <a:endParaRPr lang="en-US" dirty="0" smtClean="0"/>
          </a:p>
        </p:txBody>
      </p:sp>
    </p:spTree>
    <p:extLst>
      <p:ext uri="{BB962C8B-B14F-4D97-AF65-F5344CB8AC3E}">
        <p14:creationId xmlns:p14="http://schemas.microsoft.com/office/powerpoint/2010/main" val="14812858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8.6 Metric bolt (cap screw) grade markings and approximate tensile strength</a:t>
            </a:r>
          </a:p>
        </p:txBody>
      </p:sp>
      <p:pic>
        <p:nvPicPr>
          <p:cNvPr id="3" name="Picture 2" descr="The figure shows the following approximate maximum pound force per square inch for different metric classes:&#10;• Metric class 4.6: 60,000 &#10;• Metric class 8.8: 120,000&#10;• Metric class 9.8: 130,000&#10;• Metric class 10.9: 15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2077719"/>
            <a:ext cx="7194550" cy="402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188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mj-lt"/>
              </a:rPr>
              <a:t>SAE bolt tensile strength designations. </a:t>
            </a:r>
            <a:endParaRPr lang="en-US" sz="2800" dirty="0">
              <a:latin typeface="+mj-lt"/>
            </a:endParaRPr>
          </a:p>
        </p:txBody>
      </p:sp>
      <p:pic>
        <p:nvPicPr>
          <p:cNvPr id="3" name="Picture 2" descr="The table lists the size range, tensile strength in PSI, material, and head marking for different SAE grades:&#10;• SAE grade 1: size range, 1 by 4 through 1 1 by 2; tensile strength is 60,000; material is low or medium carbon steel; no head marking&#10;• SAE grade 2: size range, 1 by 4 through 3 by 4; tensile strength is 74,000; size range, 7 by 8 through 1 1 by 2; tensile strength is 60,000 &#10;• SAE grade 5: size range, 1 by 4 through 1; tensile strength is 120,000; size range, 1 1 by 8 through 1 1 by 2; tensile strength is 105,000 material is medium carbon steel, quenched and tempered; head marking is three radial lines applied to head 120 degrees apart&#10;• SAE grade 5.2: size range, 1 by 4 through 1; tensile strength is 120,000; material is low carbon martensite steel, quenched and tempered; head marking is three radial lines applied to top of the head 60 degrees apart&#10;• SAE grade 7: size range, 1 by 4 through 1 1 by 2; tensile strength is 133,000; material is medium carbon alloy steel, quenched and tempered; head marking is five radial lines 72 degrees apart&#10;• SAE grade 8: size range, 1 by 4 through 1 1 by 2; tensile strength is 150,000; material is medium carbon alloy steel, quenched and tempered; head marking is six radial lines 60 degrees apart&#10;• SAE grade 8.2: size range, 1 by 4 through 1; tensile strength is 150,000; material is low carbon martensite steel, quenched and tempered; head marking is six radial lines at the top of the head 30 degrees apart&#10;&#10;*Martensite steel is steel that has been cooled rapidly, thereby increasing its hardness. It is named after a German metallurgist, Adolf Mart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447800"/>
            <a:ext cx="3041002" cy="487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610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LEARNING OBJECTIVES (1 of 2)</a:t>
            </a:r>
            <a:endParaRPr lang="en-US" dirty="0">
              <a:latin typeface="+mj-lt"/>
            </a:endParaRPr>
          </a:p>
        </p:txBody>
      </p:sp>
      <p:sp>
        <p:nvSpPr>
          <p:cNvPr id="23555" name="Content Placeholder 2"/>
          <p:cNvSpPr>
            <a:spLocks noGrp="1"/>
          </p:cNvSpPr>
          <p:nvPr>
            <p:ph idx="1"/>
          </p:nvPr>
        </p:nvSpPr>
        <p:spPr/>
        <p:txBody>
          <a:bodyPr/>
          <a:lstStyle/>
          <a:p>
            <a:pPr marL="0" indent="0">
              <a:buNone/>
            </a:pPr>
            <a:r>
              <a:rPr lang="en-US" b="1" dirty="0" smtClean="0">
                <a:solidFill>
                  <a:srgbClr val="005A70"/>
                </a:solidFill>
              </a:rPr>
              <a:t>8.1</a:t>
            </a:r>
            <a:r>
              <a:rPr lang="en-US" dirty="0" smtClean="0"/>
              <a:t> </a:t>
            </a:r>
            <a:r>
              <a:rPr lang="en-US" dirty="0"/>
              <a:t>Identify bolts and explain the strength ratings of threaded fasteners</a:t>
            </a:r>
            <a:r>
              <a:rPr lang="en-US" dirty="0" smtClean="0"/>
              <a:t>.</a:t>
            </a:r>
          </a:p>
          <a:p>
            <a:pPr marL="0" indent="0">
              <a:buNone/>
            </a:pPr>
            <a:r>
              <a:rPr lang="en-US" b="1" dirty="0" smtClean="0">
                <a:solidFill>
                  <a:srgbClr val="005A70"/>
                </a:solidFill>
              </a:rPr>
              <a:t>8.2 </a:t>
            </a:r>
            <a:r>
              <a:rPr lang="en-US" dirty="0"/>
              <a:t>Discuss the purpose of nuts, taps, dies, thread pitch </a:t>
            </a:r>
            <a:r>
              <a:rPr lang="en-US" dirty="0" smtClean="0"/>
              <a:t>gauges, screws</a:t>
            </a:r>
            <a:r>
              <a:rPr lang="en-US" dirty="0"/>
              <a:t>, and washers</a:t>
            </a:r>
            <a:r>
              <a:rPr lang="en-US" dirty="0" smtClean="0"/>
              <a:t>.</a:t>
            </a:r>
          </a:p>
          <a:p>
            <a:pPr marL="0" indent="0">
              <a:buNone/>
            </a:pPr>
            <a:r>
              <a:rPr lang="en-US" b="1" dirty="0" smtClean="0">
                <a:solidFill>
                  <a:srgbClr val="005A70"/>
                </a:solidFill>
              </a:rPr>
              <a:t>8.3  </a:t>
            </a:r>
            <a:r>
              <a:rPr lang="en-US" dirty="0"/>
              <a:t>Discuss how snap rings and clips are used.</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latin typeface="+mj-lt"/>
              </a:rPr>
              <a:t>QUESTION 2: </a:t>
            </a:r>
            <a:r>
              <a:rPr lang="en-US" sz="3400" dirty="0" smtClean="0">
                <a:solidFill>
                  <a:srgbClr val="F8F9D3"/>
                </a:solidFill>
                <a:latin typeface="+mj-lt"/>
              </a:rPr>
              <a:t>?</a:t>
            </a:r>
            <a:endParaRPr lang="en-US" sz="3400" dirty="0">
              <a:solidFill>
                <a:srgbClr val="F8F9D3"/>
              </a:solidFill>
              <a:latin typeface="+mj-lt"/>
            </a:endParaRPr>
          </a:p>
        </p:txBody>
      </p:sp>
      <p:sp>
        <p:nvSpPr>
          <p:cNvPr id="3" name="Rectangle 2"/>
          <p:cNvSpPr/>
          <p:nvPr/>
        </p:nvSpPr>
        <p:spPr>
          <a:xfrm>
            <a:off x="341870" y="1905000"/>
            <a:ext cx="8534400" cy="1323439"/>
          </a:xfrm>
          <a:prstGeom prst="rect">
            <a:avLst/>
          </a:prstGeom>
        </p:spPr>
        <p:txBody>
          <a:bodyPr wrap="square">
            <a:spAutoFit/>
          </a:bodyPr>
          <a:lstStyle/>
          <a:p>
            <a:r>
              <a:rPr lang="en-US" sz="4000" dirty="0"/>
              <a:t>What is meant by the grade of a threaded fastener?</a:t>
            </a:r>
            <a:endParaRPr lang="en-US" sz="4000" dirty="0">
              <a:solidFill>
                <a:srgbClr val="000000"/>
              </a:solidFill>
            </a:endParaRPr>
          </a:p>
        </p:txBody>
      </p:sp>
    </p:spTree>
    <p:extLst>
      <p:ext uri="{BB962C8B-B14F-4D97-AF65-F5344CB8AC3E}">
        <p14:creationId xmlns:p14="http://schemas.microsoft.com/office/powerpoint/2010/main" val="2374300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latin typeface="+mj-lt"/>
              </a:rPr>
              <a:t>ANSWER 2:</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t>The strength or classification of the bolt.</a:t>
            </a:r>
          </a:p>
        </p:txBody>
      </p:sp>
    </p:spTree>
    <p:extLst>
      <p:ext uri="{BB962C8B-B14F-4D97-AF65-F5344CB8AC3E}">
        <p14:creationId xmlns:p14="http://schemas.microsoft.com/office/powerpoint/2010/main" val="2508462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 </a:t>
            </a:r>
            <a:r>
              <a:rPr lang="en-US" dirty="0" smtClean="0">
                <a:latin typeface="+mj-lt"/>
              </a:rPr>
              <a:t>NUTS</a:t>
            </a:r>
            <a:endParaRPr lang="en-US" dirty="0">
              <a:latin typeface="+mj-lt"/>
            </a:endParaRPr>
          </a:p>
        </p:txBody>
      </p:sp>
      <p:sp>
        <p:nvSpPr>
          <p:cNvPr id="28675" name="Content Placeholder 2"/>
          <p:cNvSpPr>
            <a:spLocks noGrp="1"/>
          </p:cNvSpPr>
          <p:nvPr>
            <p:ph idx="1"/>
          </p:nvPr>
        </p:nvSpPr>
        <p:spPr>
          <a:xfrm>
            <a:off x="76200" y="1524000"/>
            <a:ext cx="8382000" cy="4525963"/>
          </a:xfrm>
        </p:spPr>
        <p:txBody>
          <a:bodyPr/>
          <a:lstStyle/>
          <a:p>
            <a:r>
              <a:rPr lang="en-US" dirty="0" smtClean="0"/>
              <a:t>Used on cap screws.</a:t>
            </a:r>
          </a:p>
          <a:p>
            <a:r>
              <a:rPr lang="en-US" dirty="0" smtClean="0"/>
              <a:t>Metric nuts marked with dimples to show strength.</a:t>
            </a:r>
          </a:p>
          <a:p>
            <a:r>
              <a:rPr lang="en-US" dirty="0" smtClean="0"/>
              <a:t>Some use interference fit to hold torque.</a:t>
            </a:r>
          </a:p>
          <a:p>
            <a:r>
              <a:rPr lang="en-US" dirty="0" smtClean="0"/>
              <a:t>May be coupled with a washer to hold torque.</a:t>
            </a:r>
          </a:p>
          <a:p>
            <a:r>
              <a:rPr lang="en-US" dirty="0" smtClean="0"/>
              <a:t>Some nuts require the use of thread locker.</a:t>
            </a:r>
          </a:p>
          <a:p>
            <a:endParaRPr lang="en-US" dirty="0" smtClean="0"/>
          </a:p>
        </p:txBody>
      </p:sp>
      <p:sp>
        <p:nvSpPr>
          <p:cNvPr id="3" name="TextBox 2"/>
          <p:cNvSpPr txBox="1"/>
          <p:nvPr/>
        </p:nvSpPr>
        <p:spPr>
          <a:xfrm>
            <a:off x="4724400" y="5105400"/>
            <a:ext cx="3733800" cy="400110"/>
          </a:xfrm>
          <a:prstGeom prst="rect">
            <a:avLst/>
          </a:prstGeom>
          <a:noFill/>
        </p:spPr>
        <p:txBody>
          <a:bodyPr wrap="square" rtlCol="0">
            <a:spAutoFit/>
          </a:bodyPr>
          <a:lstStyle/>
          <a:p>
            <a:r>
              <a:rPr lang="en-US" sz="2000" dirty="0" smtClean="0"/>
              <a:t>.</a:t>
            </a:r>
          </a:p>
        </p:txBody>
      </p:sp>
    </p:spTree>
    <p:extLst>
      <p:ext uri="{BB962C8B-B14F-4D97-AF65-F5344CB8AC3E}">
        <p14:creationId xmlns:p14="http://schemas.microsoft.com/office/powerpoint/2010/main" val="33157895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8.7 Types of lock nuts. On the left, a nylon ring; and the other two use a distorted shape to keep the nut from loosening</a:t>
            </a:r>
            <a:endParaRPr lang="en-US" dirty="0">
              <a:latin typeface="+mj-lt"/>
            </a:endParaRPr>
          </a:p>
        </p:txBody>
      </p:sp>
      <p:pic>
        <p:nvPicPr>
          <p:cNvPr id="3" name="Picture 2" descr="Photo of different types of locknuts. Locknut on the left has a nylon ring insert, middle and right locknuts have a distorted shape at the center to keep the nut from loose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12412"/>
            <a:ext cx="8382000" cy="349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8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 </a:t>
            </a:r>
            <a:r>
              <a:rPr lang="en-US" dirty="0" smtClean="0">
                <a:latin typeface="+mj-lt"/>
              </a:rPr>
              <a:t>TAP AND DIES</a:t>
            </a:r>
            <a:endParaRPr lang="en-US" dirty="0">
              <a:latin typeface="+mj-lt"/>
            </a:endParaRPr>
          </a:p>
        </p:txBody>
      </p:sp>
      <p:sp>
        <p:nvSpPr>
          <p:cNvPr id="28675" name="Content Placeholder 2"/>
          <p:cNvSpPr>
            <a:spLocks noGrp="1"/>
          </p:cNvSpPr>
          <p:nvPr>
            <p:ph idx="1"/>
          </p:nvPr>
        </p:nvSpPr>
        <p:spPr>
          <a:xfrm>
            <a:off x="76200" y="1524000"/>
            <a:ext cx="8229600" cy="4525963"/>
          </a:xfrm>
        </p:spPr>
        <p:txBody>
          <a:bodyPr/>
          <a:lstStyle/>
          <a:p>
            <a:r>
              <a:rPr lang="en-US" dirty="0" smtClean="0"/>
              <a:t>Taps are used to cut threads in holes.</a:t>
            </a:r>
          </a:p>
          <a:p>
            <a:r>
              <a:rPr lang="en-US" dirty="0" smtClean="0"/>
              <a:t>Dies are used to cut threads on round studs or rods.</a:t>
            </a:r>
          </a:p>
          <a:p>
            <a:r>
              <a:rPr lang="en-US" dirty="0" smtClean="0"/>
              <a:t>Fractional and metric sizes</a:t>
            </a:r>
          </a:p>
          <a:p>
            <a:endParaRPr lang="en-US" dirty="0" smtClean="0"/>
          </a:p>
          <a:p>
            <a:pPr lvl="1"/>
            <a:endParaRPr lang="en-US" dirty="0"/>
          </a:p>
        </p:txBody>
      </p:sp>
    </p:spTree>
    <p:extLst>
      <p:ext uri="{BB962C8B-B14F-4D97-AF65-F5344CB8AC3E}">
        <p14:creationId xmlns:p14="http://schemas.microsoft.com/office/powerpoint/2010/main" val="102822596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mj-lt"/>
              </a:rPr>
              <a:t>Figure 8.8 A typical bottoming tap used to create threads in holes that are not open, but stop in a casting, such as an engine block</a:t>
            </a:r>
            <a:endParaRPr lang="en-US"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2133600"/>
            <a:ext cx="5511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026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latin typeface="+mj-lt"/>
              </a:rPr>
              <a:t>Figure 8.9 Many taps, especially larger ones, have the tap drill size printed on the top</a:t>
            </a:r>
            <a:endParaRPr lang="en-US" sz="2800" dirty="0">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905000"/>
            <a:ext cx="871537"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522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latin typeface="+mj-lt"/>
              </a:rPr>
              <a:t>Figure 8.10 A die is used to cut threads on a metal rod</a:t>
            </a:r>
            <a:endParaRPr lang="en-US" sz="2800" dirty="0">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255" y="1981200"/>
            <a:ext cx="3389313"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45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latin typeface="+mj-lt"/>
              </a:rPr>
              <a:t>Figure 8.11 (a) A T-handle is used to hold and rotate small taps. (b) A tap wrench is used to hold and drive larger taps</a:t>
            </a:r>
            <a:endParaRPr lang="en-US" sz="2400" dirty="0">
              <a:latin typeface="+mj-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269779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511040"/>
            <a:ext cx="7239000" cy="173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53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 </a:t>
            </a:r>
            <a:r>
              <a:rPr lang="en-US" dirty="0" smtClean="0">
                <a:latin typeface="+mj-lt"/>
              </a:rPr>
              <a:t>THREAD PITCH GAUGE</a:t>
            </a:r>
            <a:endParaRPr lang="en-US" dirty="0">
              <a:latin typeface="+mj-lt"/>
            </a:endParaRPr>
          </a:p>
        </p:txBody>
      </p:sp>
      <p:sp>
        <p:nvSpPr>
          <p:cNvPr id="28675" name="Content Placeholder 2"/>
          <p:cNvSpPr>
            <a:spLocks noGrp="1"/>
          </p:cNvSpPr>
          <p:nvPr>
            <p:ph idx="1"/>
          </p:nvPr>
        </p:nvSpPr>
        <p:spPr>
          <a:xfrm>
            <a:off x="76200" y="1524000"/>
            <a:ext cx="8229600" cy="4525963"/>
          </a:xfrm>
        </p:spPr>
        <p:txBody>
          <a:bodyPr/>
          <a:lstStyle/>
          <a:p>
            <a:r>
              <a:rPr lang="en-US" dirty="0"/>
              <a:t>A hand tool with the thread pitch on a blade.</a:t>
            </a:r>
          </a:p>
          <a:p>
            <a:r>
              <a:rPr lang="en-US" dirty="0" smtClean="0"/>
              <a:t>Used to determine the thread pitch of a fastener.</a:t>
            </a:r>
          </a:p>
          <a:p>
            <a:r>
              <a:rPr lang="en-US" dirty="0" smtClean="0"/>
              <a:t>Metric and fractional tools.</a:t>
            </a:r>
            <a:endParaRPr lang="en-US" dirty="0"/>
          </a:p>
        </p:txBody>
      </p:sp>
    </p:spTree>
    <p:extLst>
      <p:ext uri="{BB962C8B-B14F-4D97-AF65-F5344CB8AC3E}">
        <p14:creationId xmlns:p14="http://schemas.microsoft.com/office/powerpoint/2010/main" val="37625622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LEARNING OBJECTIVES (2 of 2)</a:t>
            </a:r>
            <a:endParaRPr lang="en-US" dirty="0">
              <a:latin typeface="+mj-lt"/>
            </a:endParaRPr>
          </a:p>
        </p:txBody>
      </p:sp>
      <p:sp>
        <p:nvSpPr>
          <p:cNvPr id="24579" name="Content Placeholder 2"/>
          <p:cNvSpPr>
            <a:spLocks noGrp="1"/>
          </p:cNvSpPr>
          <p:nvPr>
            <p:ph idx="1"/>
          </p:nvPr>
        </p:nvSpPr>
        <p:spPr/>
        <p:txBody>
          <a:bodyPr/>
          <a:lstStyle/>
          <a:p>
            <a:pPr marL="0" indent="0">
              <a:buNone/>
            </a:pPr>
            <a:r>
              <a:rPr lang="en-US" b="1" dirty="0" smtClean="0">
                <a:solidFill>
                  <a:srgbClr val="005A70"/>
                </a:solidFill>
              </a:rPr>
              <a:t>8.4</a:t>
            </a:r>
            <a:r>
              <a:rPr lang="en-US" dirty="0" smtClean="0"/>
              <a:t> </a:t>
            </a:r>
            <a:r>
              <a:rPr lang="en-US" dirty="0"/>
              <a:t>Explain how to avoid broken fasteners</a:t>
            </a:r>
            <a:r>
              <a:rPr lang="en-US" dirty="0" smtClean="0"/>
              <a:t>.</a:t>
            </a:r>
          </a:p>
          <a:p>
            <a:pPr marL="0" indent="0">
              <a:buNone/>
            </a:pPr>
            <a:r>
              <a:rPr lang="en-US" b="1" dirty="0" smtClean="0">
                <a:solidFill>
                  <a:srgbClr val="005A70"/>
                </a:solidFill>
              </a:rPr>
              <a:t>8.5</a:t>
            </a:r>
            <a:r>
              <a:rPr lang="en-US" dirty="0" smtClean="0"/>
              <a:t> </a:t>
            </a:r>
            <a:r>
              <a:rPr lang="en-US" dirty="0"/>
              <a:t>Compare the different types of thread repair inserts.</a:t>
            </a:r>
            <a:r>
              <a:rPr lang="en-US" dirty="0" smtClean="0"/>
              <a:t> </a:t>
            </a:r>
            <a:endParaRPr lang="en-US" dirty="0"/>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8.13 A typical metric thread pitch gauge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162" y="1828800"/>
            <a:ext cx="6621463"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108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smtClean="0">
                <a:latin typeface="+mj-lt"/>
              </a:rPr>
              <a:t>FREQUENTLY ASKED QUESTION</a:t>
            </a:r>
            <a:endParaRPr lang="en-US" sz="3400" dirty="0">
              <a:latin typeface="+mj-l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1457325"/>
            <a:ext cx="6353175"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8.14 A thread chaser is shown at the top compared to a tap on the bottom. A thread chaser is used to clean threads without removing metal</a:t>
            </a:r>
            <a:endParaRPr lang="en-US" dirty="0">
              <a:latin typeface="+mj-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327" y="2133600"/>
            <a:ext cx="486568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781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latin typeface="+mj-lt"/>
              </a:rPr>
              <a:t>Sheet Metal Screws</a:t>
            </a:r>
            <a:endParaRPr lang="en-US" dirty="0">
              <a:latin typeface="+mj-lt"/>
            </a:endParaRPr>
          </a:p>
        </p:txBody>
      </p:sp>
      <p:sp>
        <p:nvSpPr>
          <p:cNvPr id="28675" name="Content Placeholder 2"/>
          <p:cNvSpPr>
            <a:spLocks noGrp="1"/>
          </p:cNvSpPr>
          <p:nvPr>
            <p:ph idx="1"/>
          </p:nvPr>
        </p:nvSpPr>
        <p:spPr>
          <a:xfrm>
            <a:off x="76200" y="1524000"/>
            <a:ext cx="8229600" cy="4525963"/>
          </a:xfrm>
        </p:spPr>
        <p:txBody>
          <a:bodyPr/>
          <a:lstStyle/>
          <a:p>
            <a:r>
              <a:rPr lang="en-US" dirty="0" smtClean="0"/>
              <a:t>Fully threaded screws with a point.</a:t>
            </a:r>
          </a:p>
          <a:p>
            <a:r>
              <a:rPr lang="en-US" dirty="0" smtClean="0"/>
              <a:t>Sometimes referred to as “self tapping”.</a:t>
            </a:r>
          </a:p>
          <a:p>
            <a:r>
              <a:rPr lang="en-US" dirty="0" smtClean="0"/>
              <a:t>Used in fenders, trim and door trim panels.</a:t>
            </a:r>
          </a:p>
          <a:p>
            <a:r>
              <a:rPr lang="en-US" dirty="0" smtClean="0"/>
              <a:t>Sized according to their major thread diameter.</a:t>
            </a:r>
          </a:p>
          <a:p>
            <a:pPr marL="0" indent="0">
              <a:buNone/>
            </a:pPr>
            <a:endParaRPr lang="en-US" dirty="0" smtClean="0"/>
          </a:p>
          <a:p>
            <a:pPr lvl="1"/>
            <a:endParaRPr lang="en-US" b="1" dirty="0">
              <a:solidFill>
                <a:srgbClr val="0000FF"/>
              </a:solidFill>
            </a:endParaRPr>
          </a:p>
        </p:txBody>
      </p:sp>
    </p:spTree>
    <p:extLst>
      <p:ext uri="{BB962C8B-B14F-4D97-AF65-F5344CB8AC3E}">
        <p14:creationId xmlns:p14="http://schemas.microsoft.com/office/powerpoint/2010/main" val="10078829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8.15 Sheet metal screws come with many head types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624967"/>
            <a:ext cx="4242131" cy="461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249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mj-lt"/>
              </a:rPr>
              <a:t>Fractional screw sizes</a:t>
            </a:r>
            <a:endParaRPr lang="en-US" sz="2800" dirty="0">
              <a:latin typeface="+mj-l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1724025"/>
            <a:ext cx="8388350"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65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8.16 Various types of nuts (top) and washers (bottom) serve different purposes and all are used to secure bolts or cap screws</a:t>
            </a:r>
            <a:endParaRPr lang="en-US" dirty="0">
              <a:latin typeface="+mj-l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2057400"/>
            <a:ext cx="58404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36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820" y="304800"/>
            <a:ext cx="8229600" cy="1097280"/>
          </a:xfrm>
        </p:spPr>
        <p:txBody>
          <a:bodyPr/>
          <a:lstStyle/>
          <a:p>
            <a:r>
              <a:rPr lang="en-US" sz="1800" dirty="0">
                <a:latin typeface="+mj-lt"/>
              </a:rPr>
              <a:t>Figure 8.17 Some different types of snap rings. An internal snap ring fits inside of a housing or bore, into a groove. An external snap ring fits into a groove on the outside of a shaft or axle. An E-clip fits into a groove in the outside of a shaft. A C-clip shown is used to retain a window regulator handle on its shaft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22525"/>
            <a:ext cx="83820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99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8.18 A typical door panel retaining clip</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09800"/>
            <a:ext cx="4349750" cy="370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8460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8.19 Plastic or metal trim tools are available to help the technician remove interior door panels and other trim without causing harm</a:t>
            </a:r>
            <a:endParaRPr lang="en-US" dirty="0">
              <a:latin typeface="+mj-lt"/>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221" y="1752600"/>
            <a:ext cx="3694113"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146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THREADED FASTENERS ( 1of 2)</a:t>
            </a:r>
            <a:endParaRPr lang="en-US" dirty="0">
              <a:latin typeface="+mj-lt"/>
            </a:endParaRPr>
          </a:p>
        </p:txBody>
      </p:sp>
      <p:sp>
        <p:nvSpPr>
          <p:cNvPr id="25603" name="Content Placeholder 2"/>
          <p:cNvSpPr>
            <a:spLocks noGrp="1"/>
          </p:cNvSpPr>
          <p:nvPr>
            <p:ph idx="1"/>
          </p:nvPr>
        </p:nvSpPr>
        <p:spPr>
          <a:xfrm>
            <a:off x="457200" y="1600200"/>
            <a:ext cx="8077200" cy="4525963"/>
          </a:xfrm>
        </p:spPr>
        <p:txBody>
          <a:bodyPr/>
          <a:lstStyle/>
          <a:p>
            <a:r>
              <a:rPr lang="en-US" dirty="0" smtClean="0"/>
              <a:t>Cap Screws</a:t>
            </a:r>
          </a:p>
          <a:p>
            <a:pPr lvl="1"/>
            <a:r>
              <a:rPr lang="en-US" sz="2800" dirty="0" smtClean="0"/>
              <a:t>Fastener that is threaded into a casting.</a:t>
            </a:r>
          </a:p>
          <a:p>
            <a:r>
              <a:rPr lang="en-US" dirty="0" smtClean="0"/>
              <a:t>Technician refers to as a bolt.</a:t>
            </a:r>
          </a:p>
          <a:p>
            <a:r>
              <a:rPr lang="en-US" dirty="0" smtClean="0"/>
              <a:t>Stud</a:t>
            </a:r>
          </a:p>
          <a:p>
            <a:pPr lvl="1"/>
            <a:r>
              <a:rPr lang="en-US" sz="2800" dirty="0" smtClean="0"/>
              <a:t>A short rod with threads on both ends.</a:t>
            </a:r>
          </a:p>
          <a:p>
            <a:r>
              <a:rPr lang="en-US" dirty="0" smtClean="0"/>
              <a:t>Crest</a:t>
            </a:r>
          </a:p>
          <a:p>
            <a:pPr lvl="1"/>
            <a:r>
              <a:rPr lang="en-US" sz="2800" dirty="0" smtClean="0"/>
              <a:t>Outside edge of the threads where a measurement is made.</a:t>
            </a:r>
          </a:p>
          <a:p>
            <a:pPr lvl="1"/>
            <a:endParaRPr lang="en-US" dirty="0" smtClean="0">
              <a:solidFill>
                <a:srgbClr val="0000FF"/>
              </a:solidFill>
            </a:endParaRPr>
          </a:p>
          <a:p>
            <a:pPr lvl="1"/>
            <a:endParaRPr lang="en-US" dirty="0" smtClean="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8.20 Pins come in various types</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83820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892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8.21 Various types of rivets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5" y="1752600"/>
            <a:ext cx="7778750"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30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8.22 All of the nuts shown are used by themselves except for the pal nut, which is used to lock another nut to a threaded fastener so they will not be loosened by vibration</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38" y="1752600"/>
            <a:ext cx="7578725"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428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8.23 A castellated nut is locked in place with a cotter pin</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52600"/>
            <a:ext cx="4926013" cy="418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77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latin typeface="+mj-lt"/>
              </a:rPr>
              <a:t>BROKEN FASTENER REMOVAL</a:t>
            </a:r>
            <a:endParaRPr lang="en-US" dirty="0">
              <a:latin typeface="+mj-lt"/>
            </a:endParaRPr>
          </a:p>
        </p:txBody>
      </p:sp>
      <p:sp>
        <p:nvSpPr>
          <p:cNvPr id="28675" name="Content Placeholder 2"/>
          <p:cNvSpPr>
            <a:spLocks noGrp="1"/>
          </p:cNvSpPr>
          <p:nvPr>
            <p:ph idx="1"/>
          </p:nvPr>
        </p:nvSpPr>
        <p:spPr>
          <a:xfrm>
            <a:off x="457200" y="1600200"/>
            <a:ext cx="7924800" cy="4525963"/>
          </a:xfrm>
        </p:spPr>
        <p:txBody>
          <a:bodyPr/>
          <a:lstStyle/>
          <a:p>
            <a:r>
              <a:rPr lang="en-US" dirty="0" smtClean="0"/>
              <a:t>Try not to force fastener and damage head.</a:t>
            </a:r>
          </a:p>
          <a:p>
            <a:r>
              <a:rPr lang="en-US" dirty="0" smtClean="0"/>
              <a:t>Try tightening in slightly to break corrosion.</a:t>
            </a:r>
          </a:p>
          <a:p>
            <a:r>
              <a:rPr lang="en-US" dirty="0" smtClean="0"/>
              <a:t>Strike with a punch and a dead blow hammer to break corrosion.</a:t>
            </a:r>
          </a:p>
          <a:p>
            <a:r>
              <a:rPr lang="en-US" dirty="0" smtClean="0"/>
              <a:t>Threads may be left-handed.</a:t>
            </a:r>
          </a:p>
          <a:p>
            <a:r>
              <a:rPr lang="en-US" dirty="0" smtClean="0"/>
              <a:t>Use penetrating oil.</a:t>
            </a:r>
          </a:p>
          <a:p>
            <a:r>
              <a:rPr lang="en-US" dirty="0" smtClean="0"/>
              <a:t>Properly tighten the fastener.</a:t>
            </a:r>
            <a:endParaRPr lang="en-US" dirty="0"/>
          </a:p>
          <a:p>
            <a:endParaRPr lang="en-US" sz="40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64813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THREAD REPAIR INSERTS</a:t>
            </a:r>
            <a:endParaRPr lang="en-US" dirty="0">
              <a:latin typeface="+mj-lt"/>
            </a:endParaRPr>
          </a:p>
        </p:txBody>
      </p:sp>
      <p:sp>
        <p:nvSpPr>
          <p:cNvPr id="3" name="Content Placeholder 2"/>
          <p:cNvSpPr>
            <a:spLocks noGrp="1"/>
          </p:cNvSpPr>
          <p:nvPr>
            <p:ph idx="1"/>
          </p:nvPr>
        </p:nvSpPr>
        <p:spPr/>
        <p:txBody>
          <a:bodyPr/>
          <a:lstStyle/>
          <a:p>
            <a:r>
              <a:rPr lang="en-US" dirty="0" smtClean="0"/>
              <a:t>Used to replace original threaded hole.</a:t>
            </a:r>
          </a:p>
          <a:p>
            <a:r>
              <a:rPr lang="en-US" dirty="0" smtClean="0"/>
              <a:t>Original hole must be enlarged and tapped.</a:t>
            </a:r>
          </a:p>
          <a:p>
            <a:r>
              <a:rPr lang="en-US" dirty="0" smtClean="0"/>
              <a:t>Insert restores holes to the original size.</a:t>
            </a:r>
          </a:p>
          <a:p>
            <a:r>
              <a:rPr lang="en-US" dirty="0" smtClean="0"/>
              <a:t>Many types of inserts:</a:t>
            </a:r>
          </a:p>
          <a:p>
            <a:pPr lvl="1"/>
            <a:r>
              <a:rPr lang="en-US" dirty="0" smtClean="0"/>
              <a:t>Threaded inserts</a:t>
            </a:r>
          </a:p>
          <a:p>
            <a:pPr lvl="1"/>
            <a:r>
              <a:rPr lang="en-US" dirty="0" smtClean="0"/>
              <a:t>Self-tapping inserts</a:t>
            </a:r>
          </a:p>
          <a:p>
            <a:pPr lvl="1"/>
            <a:r>
              <a:rPr lang="en-US" dirty="0" smtClean="0"/>
              <a:t>Solid bushing inserts</a:t>
            </a:r>
          </a:p>
          <a:p>
            <a:pPr lvl="1"/>
            <a:r>
              <a:rPr lang="en-US" dirty="0" smtClean="0"/>
              <a:t>Key-locking inserts</a:t>
            </a:r>
            <a:endParaRPr lang="en-US" dirty="0"/>
          </a:p>
        </p:txBody>
      </p:sp>
    </p:spTree>
    <p:extLst>
      <p:ext uri="{BB962C8B-B14F-4D97-AF65-F5344CB8AC3E}">
        <p14:creationId xmlns:p14="http://schemas.microsoft.com/office/powerpoint/2010/main" val="323840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8.24 Helical inserts look like small, coiled springs. The outside is a thread to hold the coil in the hole, and the inside is threaded to fit the desired fastener</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262" y="2057400"/>
            <a:ext cx="30607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237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8.25 The insert provides new, stock-size threads inside an oversize hole so that the original fastener can be used</a:t>
            </a:r>
            <a:endParaRPr lang="en-US" dirty="0">
              <a:latin typeface="+mj-lt"/>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33600"/>
            <a:ext cx="5969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748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8.26 Heli-Coil</a:t>
            </a:r>
            <a:r>
              <a:rPr lang="en-US" sz="2400" baseline="30000" dirty="0">
                <a:latin typeface="+mj-lt"/>
              </a:rPr>
              <a:t>®</a:t>
            </a:r>
            <a:r>
              <a:rPr lang="en-US" sz="2400" dirty="0">
                <a:latin typeface="+mj-lt"/>
              </a:rPr>
              <a:t> kits, available in a wide variety of sizes, contain everything needed to repair a damaged hole back to its original size</a:t>
            </a:r>
            <a:endParaRPr lang="en-US" dirty="0">
              <a:latin typeface="+mj-lt"/>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867" y="1981200"/>
            <a:ext cx="4438650"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890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8.27 This solid-bushing insert is threaded on the outside, to grip the workpiece. The inner threads match the desired bolt size</a:t>
            </a:r>
            <a:endParaRPr lang="en-US" dirty="0">
              <a:latin typeface="+mj-lt"/>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025" y="1981200"/>
            <a:ext cx="417036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87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8.1 The dimensions of a typical bolt showing where sizes are measured. The major diameter is called the crest</a:t>
            </a:r>
          </a:p>
        </p:txBody>
      </p:sp>
      <p:pic>
        <p:nvPicPr>
          <p:cNvPr id="5" name="Picture 2" descr="The illustration shows the following:&#10;• The top portion of the bolt is labeled Head and is followed by the shank.&#10;• Bolt length is the distance from the bottom of the head till the base of the shank.&#10;• The distance between two threads in the shank is labeled pitch, measured in millimeters.&#10;• Major diameter denotes the largest diameter of the screw thread and minor diameter denotes the smallest diameter of the screw thread.&#10;• Thread depth is denoted as the distance between the crest and the base of a scr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604" y="1741070"/>
            <a:ext cx="2641203" cy="442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8.28 A </a:t>
            </a:r>
            <a:r>
              <a:rPr lang="en-US" sz="2400" dirty="0" err="1">
                <a:latin typeface="+mj-lt"/>
              </a:rPr>
              <a:t>Timesert</a:t>
            </a:r>
            <a:r>
              <a:rPr lang="en-US" sz="2400" baseline="30000" dirty="0">
                <a:latin typeface="+mj-lt"/>
              </a:rPr>
              <a:t>®</a:t>
            </a:r>
            <a:r>
              <a:rPr lang="en-US" sz="2400" dirty="0">
                <a:latin typeface="+mj-lt"/>
              </a:rPr>
              <a:t> kit includes the drill (a), the recess cutter (b), a special tap (c), the installer (d), and the </a:t>
            </a:r>
            <a:r>
              <a:rPr lang="en-US" sz="2400" dirty="0" err="1">
                <a:latin typeface="+mj-lt"/>
              </a:rPr>
              <a:t>Timesert</a:t>
            </a:r>
            <a:r>
              <a:rPr lang="en-US" sz="2400" baseline="30000" dirty="0">
                <a:latin typeface="+mj-lt"/>
              </a:rPr>
              <a:t>®</a:t>
            </a:r>
            <a:r>
              <a:rPr lang="en-US" sz="2400" dirty="0">
                <a:latin typeface="+mj-lt"/>
              </a:rPr>
              <a:t> threaded bushing (e)</a:t>
            </a:r>
            <a:endParaRPr lang="en-US" dirty="0">
              <a:latin typeface="+mj-lt"/>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05000"/>
            <a:ext cx="688975"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00200"/>
            <a:ext cx="1096963"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904999"/>
            <a:ext cx="974725"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752600"/>
            <a:ext cx="877887"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600199"/>
            <a:ext cx="622300"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13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8.29 Drill out the damaged threads with the correct bit</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36" y="1676400"/>
            <a:ext cx="5900737"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776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8.30 Use a special tap for the insert</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1752600"/>
            <a:ext cx="5900737"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005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8.31 Put some thread-locking compound on the insert</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312" y="1676400"/>
            <a:ext cx="6681787"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22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8.32 Use the driver to drive the keys down flush with the surface of the workpiece</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1676400"/>
            <a:ext cx="5876925" cy="440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276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8.33 The insert and insert locks should be below the surface of the workpiece</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388" y="1676400"/>
            <a:ext cx="6243637"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502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latin typeface="+mj-lt"/>
              </a:rPr>
              <a:t>QUESTION 3: </a:t>
            </a:r>
            <a:r>
              <a:rPr lang="en-US" sz="3400" dirty="0" smtClean="0">
                <a:solidFill>
                  <a:srgbClr val="F8F9D3"/>
                </a:solidFill>
                <a:latin typeface="+mj-lt"/>
              </a:rPr>
              <a:t>?</a:t>
            </a:r>
            <a:endParaRPr lang="en-US" sz="3400" dirty="0">
              <a:solidFill>
                <a:srgbClr val="F8F9D3"/>
              </a:solidFill>
              <a:latin typeface="+mj-lt"/>
            </a:endParaRPr>
          </a:p>
        </p:txBody>
      </p:sp>
      <p:sp>
        <p:nvSpPr>
          <p:cNvPr id="3" name="Rectangle 2"/>
          <p:cNvSpPr/>
          <p:nvPr/>
        </p:nvSpPr>
        <p:spPr>
          <a:xfrm>
            <a:off x="341870" y="1905000"/>
            <a:ext cx="8534400" cy="707886"/>
          </a:xfrm>
          <a:prstGeom prst="rect">
            <a:avLst/>
          </a:prstGeom>
        </p:spPr>
        <p:txBody>
          <a:bodyPr wrap="square">
            <a:spAutoFit/>
          </a:bodyPr>
          <a:lstStyle/>
          <a:p>
            <a:r>
              <a:rPr lang="en-US" sz="4000" dirty="0"/>
              <a:t>How are threaded inserts installed?</a:t>
            </a:r>
            <a:endParaRPr lang="en-US" sz="4000" dirty="0">
              <a:solidFill>
                <a:srgbClr val="000000"/>
              </a:solidFill>
            </a:endParaRPr>
          </a:p>
        </p:txBody>
      </p:sp>
    </p:spTree>
    <p:extLst>
      <p:ext uri="{BB962C8B-B14F-4D97-AF65-F5344CB8AC3E}">
        <p14:creationId xmlns:p14="http://schemas.microsoft.com/office/powerpoint/2010/main" val="206312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t>Use the mandrel to screw the insert into the tapped hole.</a:t>
            </a:r>
            <a:endParaRPr lang="en-US" sz="4000" dirty="0">
              <a:solidFill>
                <a:srgbClr val="000000"/>
              </a:solidFill>
            </a:endParaRPr>
          </a:p>
        </p:txBody>
      </p:sp>
    </p:spTree>
    <p:extLst>
      <p:ext uri="{BB962C8B-B14F-4D97-AF65-F5344CB8AC3E}">
        <p14:creationId xmlns:p14="http://schemas.microsoft.com/office/powerpoint/2010/main" val="1978629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THREADED FASTENERS (2 of 2)</a:t>
            </a:r>
            <a:endParaRPr lang="en-US" dirty="0">
              <a:latin typeface="+mj-lt"/>
            </a:endParaRPr>
          </a:p>
        </p:txBody>
      </p:sp>
      <p:sp>
        <p:nvSpPr>
          <p:cNvPr id="26627" name="Content Placeholder 2"/>
          <p:cNvSpPr>
            <a:spLocks noGrp="1"/>
          </p:cNvSpPr>
          <p:nvPr>
            <p:ph idx="1"/>
          </p:nvPr>
        </p:nvSpPr>
        <p:spPr>
          <a:xfrm>
            <a:off x="457200" y="1600200"/>
            <a:ext cx="8077200" cy="4525963"/>
          </a:xfrm>
        </p:spPr>
        <p:txBody>
          <a:bodyPr/>
          <a:lstStyle/>
          <a:p>
            <a:r>
              <a:rPr lang="en-US" dirty="0" smtClean="0"/>
              <a:t>Fraction Threads</a:t>
            </a:r>
          </a:p>
          <a:p>
            <a:pPr lvl="1"/>
            <a:r>
              <a:rPr lang="en-US" sz="2800" dirty="0" smtClean="0"/>
              <a:t>Measured Unified National Course</a:t>
            </a:r>
          </a:p>
          <a:p>
            <a:pPr lvl="1"/>
            <a:r>
              <a:rPr lang="en-US" sz="2800" dirty="0" smtClean="0"/>
              <a:t>Measured Unified National Fine</a:t>
            </a:r>
          </a:p>
          <a:p>
            <a:r>
              <a:rPr lang="en-US" dirty="0" smtClean="0"/>
              <a:t>Pitch</a:t>
            </a:r>
          </a:p>
          <a:p>
            <a:pPr lvl="1"/>
            <a:r>
              <a:rPr lang="en-US" sz="2800" dirty="0" smtClean="0"/>
              <a:t>Standard combinations of sizes and numbers of threads per inch.</a:t>
            </a:r>
            <a:endParaRPr lang="en-US" sz="2800" dirty="0"/>
          </a:p>
        </p:txBody>
      </p:sp>
    </p:spTree>
    <p:extLst>
      <p:ext uri="{BB962C8B-B14F-4D97-AF65-F5344CB8AC3E}">
        <p14:creationId xmlns:p14="http://schemas.microsoft.com/office/powerpoint/2010/main" val="6186104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600" dirty="0">
                <a:latin typeface="+mj-lt"/>
              </a:rPr>
              <a:t>Figure 8.2 Thread pitch gauge used to measure the pitch of the thread. This bolt has 13 threads to the inch</a:t>
            </a:r>
          </a:p>
        </p:txBody>
      </p:sp>
      <p:pic>
        <p:nvPicPr>
          <p:cNvPr id="6" name="Picture 2" descr="An illustration shows a thread pitch gauge being used to measure the pitch of the thread of a bol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40428"/>
            <a:ext cx="8382000" cy="254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8.3 Bolts and screws have many different heads which determine what tool must be used</a:t>
            </a:r>
          </a:p>
        </p:txBody>
      </p:sp>
      <p:pic>
        <p:nvPicPr>
          <p:cNvPr id="4" name="Picture 2" descr="The illustration shows the following heads:&#10;• Round head screw: has a single slot at the top of a spherical head with thread running all over the shank&#10;• Flathead screw: has a single slot at the top of a flat head with thread running all over the shank&#10;• Capscrew: has a hexagonal flat head with thread running all over the shank&#10;• Hex-head bolt: has a hexagonal flat head with thread running at a distance from the head&#10;• Torx bolt: has a six point-star-shape at the top of the head&#10;• Allen bolt: has a hexagon slot at the top of the head&#10;• Cheese head screw: has a single slot on top of a cylindrical head&#10;• Pan head screw: has a single slot on top of a flat head with rounded s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903" y="1524000"/>
            <a:ext cx="3832225" cy="4770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800" dirty="0" smtClean="0">
                <a:latin typeface="+mj-lt"/>
              </a:rPr>
              <a:t>Chart 8.1 The </a:t>
            </a:r>
            <a:r>
              <a:rPr lang="en-IN" sz="2800" dirty="0">
                <a:latin typeface="+mj-lt"/>
              </a:rPr>
              <a:t>American national system is one method of sizing fasteners.</a:t>
            </a:r>
            <a:r>
              <a:rPr lang="en-IN" sz="2000" dirty="0"/>
              <a:t/>
            </a:r>
            <a:br>
              <a:rPr lang="en-IN" sz="2000" dirty="0"/>
            </a:br>
            <a:endParaRPr lang="en-US" dirty="0"/>
          </a:p>
        </p:txBody>
      </p:sp>
      <p:pic>
        <p:nvPicPr>
          <p:cNvPr id="3" name="Picture 4" descr="The table lists the following details:&#10;Size Threads per inch NC UNC Threads per inch NF UNF Outside diameter in inches&#10;0 Nil 80 0.0600&#10;1 64 Nil 0.0730&#10;1 Nil 72 0.0730&#10;2 56 Nil 0.0860&#10;2 Nil 64 0.0860&#10;3 48 Nil 0.0990&#10;3 Nil 56 0.0990&#10;4 40 Nil 0.1120&#10;4 Nil 48 0.1120&#10;5 40 Nil 0.1250&#10;5 Nil 44 0.1250&#10;6 32 Nil 0.1380&#10;6 Nil 40 0.1380&#10;8 32 Nil 0.1640&#10;8 Nil 36 0.1640&#10;10 24 Nil 0.1900&#10;10 Nil 32 0.1900&#10;12 24 Nil 0.2160&#10;12 Nil 28 0.2160&#10;1 by 4 20 Nil 0.2500&#10;1 by 4 Nil 28 0.2500&#10;5 by 16 18 Nil 0.3125&#10;5 by 16 Nil 24 0.3125&#10;3 by 8 16 Nil 0.3750&#10;3 by 8 Nil 24 0.3750&#10;7 by 16 14 Nil 0.4375&#10;7 by 16 Nil 20 0.4375&#10;1 by 2 13 Nil 0.5000&#10;1 by 2 Nil 20 0.5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447800"/>
            <a:ext cx="2971800" cy="4987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5154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647</TotalTime>
  <Words>1302</Words>
  <Application>Microsoft Office PowerPoint</Application>
  <PresentationFormat>On-screen Show (4:3)</PresentationFormat>
  <Paragraphs>127</Paragraphs>
  <Slides>58</Slides>
  <Notes>0</Notes>
  <HiddenSlides>0</HiddenSlides>
  <MMClips>0</MMClips>
  <ScaleCrop>false</ScaleCrop>
  <HeadingPairs>
    <vt:vector size="4" baseType="variant">
      <vt:variant>
        <vt:lpstr>Theme</vt:lpstr>
      </vt:variant>
      <vt:variant>
        <vt:i4>6</vt:i4>
      </vt:variant>
      <vt:variant>
        <vt:lpstr>Slide Titles</vt:lpstr>
      </vt:variant>
      <vt:variant>
        <vt:i4>58</vt:i4>
      </vt:variant>
    </vt:vector>
  </HeadingPairs>
  <TitlesOfParts>
    <vt:vector size="64" baseType="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THREADED FASTENERS ( 1of 2)</vt:lpstr>
      <vt:lpstr>Figure 8.1 The dimensions of a typical bolt showing where sizes are measured. The major diameter is called the crest</vt:lpstr>
      <vt:lpstr>THREADED FASTENERS (2 of 2)</vt:lpstr>
      <vt:lpstr>Figure 8.2 Thread pitch gauge used to measure the pitch of the thread. This bolt has 13 threads to the inch</vt:lpstr>
      <vt:lpstr>Figure 8.3 Bolts and screws have many different heads which determine what tool must be used</vt:lpstr>
      <vt:lpstr>Chart 8.1 The American national system is one method of sizing fasteners. </vt:lpstr>
      <vt:lpstr>METRIC BOLTS</vt:lpstr>
      <vt:lpstr>QUESTION 1: ?</vt:lpstr>
      <vt:lpstr>ANSWER 1:</vt:lpstr>
      <vt:lpstr>GRADES OF BOLTS</vt:lpstr>
      <vt:lpstr>Figure 8.4 The metric system specifies fasteners by diameter, length, and pitch</vt:lpstr>
      <vt:lpstr>Figure 8.5 Stronger threads are created by cold-rolling a heat-treated bolt blank instead of cutting the threads using a die</vt:lpstr>
      <vt:lpstr>Tech Tip </vt:lpstr>
      <vt:lpstr>TENSILE STRENGTH</vt:lpstr>
      <vt:lpstr>Figure 8.6 Metric bolt (cap screw) grade markings and approximate tensile strength</vt:lpstr>
      <vt:lpstr>SAE bolt tensile strength designations. </vt:lpstr>
      <vt:lpstr>QUESTION 2: ?</vt:lpstr>
      <vt:lpstr>ANSWER 2:</vt:lpstr>
      <vt:lpstr> NUTS</vt:lpstr>
      <vt:lpstr>Figure 8.7 Types of lock nuts. On the left, a nylon ring; and the other two use a distorted shape to keep the nut from loosening</vt:lpstr>
      <vt:lpstr> TAP AND DIES</vt:lpstr>
      <vt:lpstr>Figure 8.8 A typical bottoming tap used to create threads in holes that are not open, but stop in a casting, such as an engine block</vt:lpstr>
      <vt:lpstr>Figure 8.9 Many taps, especially larger ones, have the tap drill size printed on the top</vt:lpstr>
      <vt:lpstr>Figure 8.10 A die is used to cut threads on a metal rod</vt:lpstr>
      <vt:lpstr>Figure 8.11 (a) A T-handle is used to hold and rotate small taps. (b) A tap wrench is used to hold and drive larger taps</vt:lpstr>
      <vt:lpstr> THREAD PITCH GAUGE</vt:lpstr>
      <vt:lpstr>Figure 8.13 A typical metric thread pitch gauge</vt:lpstr>
      <vt:lpstr>FREQUENTLY ASKED QUESTION</vt:lpstr>
      <vt:lpstr>Figure 8.14 A thread chaser is shown at the top compared to a tap on the bottom. A thread chaser is used to clean threads without removing metal</vt:lpstr>
      <vt:lpstr> Sheet Metal Screws</vt:lpstr>
      <vt:lpstr>Figure 8.15 Sheet metal screws come with many head types</vt:lpstr>
      <vt:lpstr>Fractional screw sizes</vt:lpstr>
      <vt:lpstr>Figure 8.16 Various types of nuts (top) and washers (bottom) serve different purposes and all are used to secure bolts or cap screws</vt:lpstr>
      <vt:lpstr>Figure 8.17 Some different types of snap rings. An internal snap ring fits inside of a housing or bore, into a groove. An external snap ring fits into a groove on the outside of a shaft or axle. An E-clip fits into a groove in the outside of a shaft. A C-clip shown is used to retain a window regulator handle on its shaft</vt:lpstr>
      <vt:lpstr>Figure 8.18 A typical door panel retaining clip</vt:lpstr>
      <vt:lpstr>Figure 8.19 Plastic or metal trim tools are available to help the technician remove interior door panels and other trim without causing harm</vt:lpstr>
      <vt:lpstr>Figure 8.20 Pins come in various types</vt:lpstr>
      <vt:lpstr>Figure 8.21 Various types of rivets</vt:lpstr>
      <vt:lpstr>Figure 8.22 All of the nuts shown are used by themselves except for the pal nut, which is used to lock another nut to a threaded fastener so they will not be loosened by vibration</vt:lpstr>
      <vt:lpstr>Figure 8.23 A castellated nut is locked in place with a cotter pin</vt:lpstr>
      <vt:lpstr> BROKEN FASTENER REMOVAL</vt:lpstr>
      <vt:lpstr>THREAD REPAIR INSERTS</vt:lpstr>
      <vt:lpstr>Figure 8.24 Helical inserts look like small, coiled springs. The outside is a thread to hold the coil in the hole, and the inside is threaded to fit the desired fastener</vt:lpstr>
      <vt:lpstr>Figure 8.25 The insert provides new, stock-size threads inside an oversize hole so that the original fastener can be used</vt:lpstr>
      <vt:lpstr>Figure 8.26 Heli-Coil® kits, available in a wide variety of sizes, contain everything needed to repair a damaged hole back to its original size</vt:lpstr>
      <vt:lpstr>Figure 8.27 This solid-bushing insert is threaded on the outside, to grip the workpiece. The inner threads match the desired bolt size</vt:lpstr>
      <vt:lpstr>Figure 8.28 A Timesert® kit includes the drill (a), the recess cutter (b), a special tap (c), the installer (d), and the Timesert® threaded bushing (e)</vt:lpstr>
      <vt:lpstr>Figure 8.29 Drill out the damaged threads with the correct bit</vt:lpstr>
      <vt:lpstr>Figure 8.30 Use a special tap for the insert</vt:lpstr>
      <vt:lpstr>Figure 8.31 Put some thread-locking compound on the insert</vt:lpstr>
      <vt:lpstr>Figure 8.32 Use the driver to drive the keys down flush with the surface of the workpiece</vt:lpstr>
      <vt:lpstr>Figure 8.33 The insert and insert locks should be below the surface of the workpiece</vt:lpstr>
      <vt:lpstr>QUESTION 3: ?</vt:lpstr>
      <vt:lpstr>ANSWER 3:</vt:lpstr>
      <vt:lpstr>Copyright</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08</dc:title>
  <dc:creator>Curt &amp; Tammy</dc:creator>
  <cp:lastModifiedBy>Curt &amp; Tammy</cp:lastModifiedBy>
  <cp:revision>55</cp:revision>
  <dcterms:created xsi:type="dcterms:W3CDTF">2018-09-25T19:30:15Z</dcterms:created>
  <dcterms:modified xsi:type="dcterms:W3CDTF">2019-01-08T01:42:35Z</dcterms:modified>
</cp:coreProperties>
</file>