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 id="2147483697" r:id="rId5"/>
    <p:sldMasterId id="2147483709" r:id="rId6"/>
  </p:sldMasterIdLst>
  <p:sldIdLst>
    <p:sldId id="257" r:id="rId7"/>
    <p:sldId id="259" r:id="rId8"/>
    <p:sldId id="260" r:id="rId9"/>
    <p:sldId id="262" r:id="rId10"/>
    <p:sldId id="315" r:id="rId11"/>
    <p:sldId id="350" r:id="rId12"/>
    <p:sldId id="351" r:id="rId13"/>
    <p:sldId id="352" r:id="rId14"/>
    <p:sldId id="316" r:id="rId15"/>
    <p:sldId id="317" r:id="rId16"/>
    <p:sldId id="270" r:id="rId17"/>
    <p:sldId id="318" r:id="rId18"/>
    <p:sldId id="353" r:id="rId19"/>
    <p:sldId id="326" r:id="rId20"/>
    <p:sldId id="354" r:id="rId21"/>
    <p:sldId id="358" r:id="rId22"/>
    <p:sldId id="359" r:id="rId23"/>
    <p:sldId id="327" r:id="rId24"/>
    <p:sldId id="328" r:id="rId25"/>
    <p:sldId id="329" r:id="rId26"/>
    <p:sldId id="330" r:id="rId27"/>
    <p:sldId id="360" r:id="rId28"/>
    <p:sldId id="363" r:id="rId29"/>
    <p:sldId id="364" r:id="rId30"/>
    <p:sldId id="365" r:id="rId31"/>
    <p:sldId id="331" r:id="rId32"/>
    <p:sldId id="332" r:id="rId33"/>
    <p:sldId id="333" r:id="rId34"/>
    <p:sldId id="334" r:id="rId35"/>
    <p:sldId id="274" r:id="rId36"/>
    <p:sldId id="335" r:id="rId37"/>
    <p:sldId id="336" r:id="rId38"/>
    <p:sldId id="337" r:id="rId39"/>
    <p:sldId id="267" r:id="rId40"/>
    <p:sldId id="268" r:id="rId41"/>
    <p:sldId id="361" r:id="rId42"/>
    <p:sldId id="338" r:id="rId43"/>
    <p:sldId id="286" r:id="rId44"/>
    <p:sldId id="287" r:id="rId45"/>
    <p:sldId id="362" r:id="rId46"/>
    <p:sldId id="368" r:id="rId47"/>
    <p:sldId id="272" r:id="rId48"/>
    <p:sldId id="339" r:id="rId49"/>
    <p:sldId id="355" r:id="rId50"/>
    <p:sldId id="340" r:id="rId51"/>
    <p:sldId id="341" r:id="rId52"/>
    <p:sldId id="342" r:id="rId53"/>
    <p:sldId id="343" r:id="rId54"/>
    <p:sldId id="344" r:id="rId55"/>
    <p:sldId id="356" r:id="rId56"/>
    <p:sldId id="345" r:id="rId57"/>
    <p:sldId id="346" r:id="rId58"/>
    <p:sldId id="347" r:id="rId59"/>
    <p:sldId id="357" r:id="rId60"/>
    <p:sldId id="348" r:id="rId61"/>
    <p:sldId id="299" r:id="rId62"/>
    <p:sldId id="300" r:id="rId63"/>
    <p:sldId id="366" r:id="rId64"/>
    <p:sldId id="349" r:id="rId65"/>
    <p:sldId id="367" r:id="rId66"/>
    <p:sldId id="325" r:id="rId6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2" autoAdjust="0"/>
    <p:restoredTop sz="94718" autoAdjust="0"/>
  </p:normalViewPr>
  <p:slideViewPr>
    <p:cSldViewPr>
      <p:cViewPr varScale="1">
        <p:scale>
          <a:sx n="105" d="100"/>
          <a:sy n="105" d="100"/>
        </p:scale>
        <p:origin x="-215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presProps" Target="presProps.xml"/><Relationship Id="rId7" Type="http://schemas.openxmlformats.org/officeDocument/2006/relationships/slide" Target="slides/slide1.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9099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3051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42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pic>
        <p:nvPicPr>
          <p:cNvPr id="1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
        <p:nvSpPr>
          <p:cNvPr id="2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226966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36549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63020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9008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1380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68082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42834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690735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716038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7989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6/21/2019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77508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7712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52942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56744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7489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71741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33930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135839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26008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58306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30286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23621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6/21/2019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752764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9122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5976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53055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46408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87427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890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92209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78668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61774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81358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82077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6/21/2019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43536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94935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48267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80856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69199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08457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288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60141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22136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09666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351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68392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6/21/2019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58405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4395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15699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54714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49670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245389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111902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80693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972947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587742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55388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12025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6/21/2019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092377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14176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313021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7338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543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12928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3.emf"/><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
        <p:nvSpPr>
          <p:cNvPr id="8"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4064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6/21/2019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1521406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6/21/2019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48042165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6/21/2019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02981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6/21/2019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14013"/>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57699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6/21/2019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1397013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4.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6.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6.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6.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6.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6.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6.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6.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56.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56.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5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5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6.xml"/></Relationships>
</file>

<file path=ppt/slides/_rels/slide4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56.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6.xml"/></Relationships>
</file>

<file path=ppt/slides/_rels/slide4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56.xml"/></Relationships>
</file>

<file path=ppt/slides/_rels/slide4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56.xml"/></Relationships>
</file>

<file path=ppt/slides/_rels/slide4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56.xml"/></Relationships>
</file>

<file path=ppt/slides/_rels/slide4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56.xml"/></Relationships>
</file>

<file path=ppt/slides/_rels/slide4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3.xml"/></Relationships>
</file>

<file path=ppt/slides/_rels/slide5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6.xml"/></Relationships>
</file>

<file path=ppt/slides/_rels/slide51.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56.xml"/></Relationships>
</file>

<file path=ppt/slides/_rels/slide52.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56.xml"/></Relationships>
</file>

<file path=ppt/slides/_rels/slide53.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56.xml"/></Relationships>
</file>

<file path=ppt/slides/_rels/slide5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6.xml"/></Relationships>
</file>

<file path=ppt/slides/_rels/slide55.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5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9.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5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1"/>
                </a:solidFill>
                <a:latin typeface="Arial" panose="020B0604020202020204" pitchFamily="34" charset="0"/>
                <a:cs typeface="Arial" panose="020B0604020202020204" pitchFamily="34" charset="0"/>
              </a:rPr>
              <a:t>Automotive Technology Principles, Diagnosis, and Service</a:t>
            </a:r>
          </a:p>
        </p:txBody>
      </p:sp>
      <p:sp>
        <p:nvSpPr>
          <p:cNvPr id="3" name="Text Placeholder 2"/>
          <p:cNvSpPr>
            <a:spLocks noGrp="1"/>
          </p:cNvSpPr>
          <p:nvPr>
            <p:ph type="body" sz="quarter" idx="13"/>
          </p:nvPr>
        </p:nvSpPr>
        <p:spPr/>
        <p:txBody>
          <a:bodyPr/>
          <a:lstStyle/>
          <a:p>
            <a:r>
              <a:rPr lang="en-US" dirty="0" smtClean="0">
                <a:latin typeface="Arial" panose="020B0604020202020204" pitchFamily="34" charset="0"/>
                <a:cs typeface="Arial" panose="020B0604020202020204" pitchFamily="34" charset="0"/>
              </a:rPr>
              <a:t>Sixth Edition</a:t>
            </a:r>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4"/>
          </p:nvPr>
        </p:nvSpPr>
        <p:spPr/>
        <p:txBody>
          <a:bodyPr/>
          <a:lstStyle/>
          <a:p>
            <a:r>
              <a:rPr lang="en-US" dirty="0" smtClean="0"/>
              <a:t>Chapter </a:t>
            </a:r>
            <a:r>
              <a:rPr lang="en-US" dirty="0" smtClean="0"/>
              <a:t>79</a:t>
            </a:r>
            <a:endParaRPr lang="en-US" dirty="0"/>
          </a:p>
        </p:txBody>
      </p:sp>
      <p:sp>
        <p:nvSpPr>
          <p:cNvPr id="5" name="Text Placeholder 4"/>
          <p:cNvSpPr>
            <a:spLocks noGrp="1"/>
          </p:cNvSpPr>
          <p:nvPr>
            <p:ph type="body" sz="quarter" idx="15"/>
          </p:nvPr>
        </p:nvSpPr>
        <p:spPr/>
        <p:txBody>
          <a:bodyPr/>
          <a:lstStyle/>
          <a:p>
            <a:r>
              <a:rPr lang="en-US" sz="3200" b="1" dirty="0" smtClean="0">
                <a:solidFill>
                  <a:srgbClr val="005A70"/>
                </a:solidFill>
                <a:latin typeface="Arial" panose="020B0604020202020204" pitchFamily="34" charset="0"/>
                <a:cs typeface="Arial" panose="020B0604020202020204" pitchFamily="34" charset="0"/>
              </a:rPr>
              <a:t>Fuel Pumps, Lines, and Filters</a:t>
            </a:r>
            <a:endParaRPr lang="en-US" sz="3200" b="1" dirty="0" smtClean="0">
              <a:solidFill>
                <a:srgbClr val="005A70"/>
              </a:solidFill>
              <a:latin typeface="Arial" panose="020B0604020202020204" pitchFamily="34" charset="0"/>
              <a:cs typeface="Arial" panose="020B0604020202020204" pitchFamily="34" charset="0"/>
            </a:endParaRPr>
          </a:p>
        </p:txBody>
      </p:sp>
      <p:sp>
        <p:nvSpPr>
          <p:cNvPr id="7" name="Copyright" descr="Copyright 2015, 2012, 2009"/>
          <p:cNvSpPr txBox="1">
            <a:spLocks noChangeArrowheads="1"/>
          </p:cNvSpPr>
          <p:nvPr/>
        </p:nvSpPr>
        <p:spPr bwMode="auto">
          <a:xfrm>
            <a:off x="-838200" y="5334000"/>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8" name="Picture 7" descr="Front Cover: Automotive Technology: Principles, Diagnosis, and Service, Sixth Edition by Halderma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7367" y="1813675"/>
            <a:ext cx="3280268" cy="43275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86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79.3 A view of a typical filler tube with the fuel tank removed. Notice the ground strap used to help prevent the buildup of static electricity as the fuel flows into the plastic tank. The check ball looks exactly like a ping-pong </a:t>
            </a:r>
            <a:r>
              <a:rPr lang="en-US" sz="2000" dirty="0" smtClean="0">
                <a:latin typeface="+mj-lt"/>
              </a:rPr>
              <a:t>ball.</a:t>
            </a:r>
            <a:endParaRPr lang="en-US" sz="2000" dirty="0">
              <a:latin typeface="+mj-lt"/>
            </a:endParaRPr>
          </a:p>
        </p:txBody>
      </p:sp>
      <p:pic>
        <p:nvPicPr>
          <p:cNvPr id="4" name="Picture 3" descr="A photo shows a filler-neck check-ball tube with a check ball inside it. A ground wire is connected to the filler-neck."/>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68545" y="2057400"/>
            <a:ext cx="4991820" cy="3748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82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855452"/>
          </a:xfrm>
        </p:spPr>
        <p:txBody>
          <a:bodyPr/>
          <a:lstStyle/>
          <a:p>
            <a:r>
              <a:rPr lang="en-US" sz="2400" dirty="0">
                <a:latin typeface="+mj-lt"/>
              </a:rPr>
              <a:t>Figure 79.4 Vehicles equipped with onboard refueling vapor recovery usually have a reduced-size fill </a:t>
            </a:r>
            <a:r>
              <a:rPr lang="en-US" sz="2400" dirty="0" smtClean="0">
                <a:latin typeface="+mj-lt"/>
              </a:rPr>
              <a:t>tube.</a:t>
            </a:r>
            <a:endParaRPr lang="en-US" sz="2400" dirty="0">
              <a:latin typeface="+mj-lt"/>
            </a:endParaRPr>
          </a:p>
        </p:txBody>
      </p:sp>
      <p:pic>
        <p:nvPicPr>
          <p:cNvPr id="4" name="Picture 3" descr="A photo shows an on-board refueling vapor recovery (ORVR) system with a tapered filter neck with a smaller diameter tube compared to the filler neck and a check valve."/>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09601" y="2037010"/>
            <a:ext cx="7924800" cy="3569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527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400" dirty="0">
                <a:latin typeface="+mj-lt"/>
              </a:rPr>
              <a:t>Figure 79.5 The fuel pickup tube is part of the fuel sender and pump </a:t>
            </a:r>
            <a:r>
              <a:rPr lang="en-US" sz="2400" dirty="0" smtClean="0">
                <a:latin typeface="+mj-lt"/>
              </a:rPr>
              <a:t>assembly.</a:t>
            </a:r>
            <a:endParaRPr lang="en-US" dirty="0">
              <a:latin typeface="+mj-lt"/>
            </a:endParaRPr>
          </a:p>
        </p:txBody>
      </p:sp>
      <p:pic>
        <p:nvPicPr>
          <p:cNvPr id="6" name="Picture 5" descr="The figure shows the fuel tube and return tubes connected to the fuel level sender and electric fuel pump assembly. The assembly has a foam rubber sleeve to isolate high-frequency noise, a float attached to the fuel level sender, and a filter at the bottom en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62260" y="1524000"/>
            <a:ext cx="4248150" cy="4782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026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ROLLOVER LEAK PROTECTION</a:t>
            </a:r>
            <a:endParaRPr lang="en-US" dirty="0">
              <a:latin typeface="+mj-lt"/>
            </a:endParaRPr>
          </a:p>
        </p:txBody>
      </p:sp>
      <p:sp>
        <p:nvSpPr>
          <p:cNvPr id="3" name="Content Placeholder 2"/>
          <p:cNvSpPr>
            <a:spLocks noGrp="1"/>
          </p:cNvSpPr>
          <p:nvPr>
            <p:ph idx="1"/>
          </p:nvPr>
        </p:nvSpPr>
        <p:spPr/>
        <p:txBody>
          <a:bodyPr/>
          <a:lstStyle/>
          <a:p>
            <a:r>
              <a:rPr lang="en-US" dirty="0"/>
              <a:t>All vehicles have one or more devices to prevent fuel leaks in </a:t>
            </a:r>
            <a:r>
              <a:rPr lang="en-US" dirty="0" smtClean="0"/>
              <a:t>case of </a:t>
            </a:r>
            <a:r>
              <a:rPr lang="en-US" dirty="0"/>
              <a:t>vehicle rollover or a collision in which fuel may spill</a:t>
            </a:r>
            <a:r>
              <a:rPr lang="en-US" dirty="0" smtClean="0"/>
              <a:t>.</a:t>
            </a:r>
          </a:p>
          <a:p>
            <a:r>
              <a:rPr lang="en-US" dirty="0" smtClean="0"/>
              <a:t>A basic </a:t>
            </a:r>
            <a:r>
              <a:rPr lang="en-US" dirty="0"/>
              <a:t>one-way check valve may be </a:t>
            </a:r>
            <a:r>
              <a:rPr lang="en-US" dirty="0" smtClean="0"/>
              <a:t>installed in any number </a:t>
            </a:r>
            <a:r>
              <a:rPr lang="en-US" dirty="0"/>
              <a:t>of places between the fuel tank and the engine</a:t>
            </a:r>
            <a:r>
              <a:rPr lang="en-US" dirty="0" smtClean="0"/>
              <a:t>.</a:t>
            </a:r>
          </a:p>
          <a:p>
            <a:r>
              <a:rPr lang="en-US" dirty="0" smtClean="0"/>
              <a:t>Some vehicles use </a:t>
            </a:r>
            <a:r>
              <a:rPr lang="en-US" dirty="0"/>
              <a:t>devices to ensure that the fuel pump shuts off when an </a:t>
            </a:r>
            <a:r>
              <a:rPr lang="en-US" dirty="0" smtClean="0"/>
              <a:t>accident occurs</a:t>
            </a:r>
            <a:r>
              <a:rPr lang="en-US" dirty="0"/>
              <a:t>.</a:t>
            </a:r>
            <a:endParaRPr lang="en-US" dirty="0"/>
          </a:p>
        </p:txBody>
      </p:sp>
    </p:spTree>
    <p:extLst>
      <p:ext uri="{BB962C8B-B14F-4D97-AF65-F5344CB8AC3E}">
        <p14:creationId xmlns:p14="http://schemas.microsoft.com/office/powerpoint/2010/main" val="1703047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79.6 Ford uses an inertia switch to turn off the electric fuel pump in case of an </a:t>
            </a:r>
            <a:r>
              <a:rPr lang="en-US" sz="2400" dirty="0" smtClean="0">
                <a:latin typeface="+mj-lt"/>
              </a:rPr>
              <a:t>accident.</a:t>
            </a:r>
            <a:endParaRPr lang="en-US" dirty="0">
              <a:latin typeface="+mj-lt"/>
            </a:endParaRPr>
          </a:p>
        </p:txBody>
      </p:sp>
      <p:pic>
        <p:nvPicPr>
          <p:cNvPr id="3" name="Picture 2" descr="The figure shows a steel ball in conical ramp, with a magnet at the end of the ramp. Electrical contacts next to the magnet and a target plate can be seen resting over the steel ball can be seen. A reset button at the top pf the switch can also be seen."/>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92041" y="2042648"/>
            <a:ext cx="6159918" cy="4129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9926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FUEL LINES (1 OF 3)</a:t>
            </a:r>
            <a:endParaRPr lang="en-US" dirty="0">
              <a:latin typeface="+mj-lt"/>
            </a:endParaRPr>
          </a:p>
        </p:txBody>
      </p:sp>
      <p:sp>
        <p:nvSpPr>
          <p:cNvPr id="3" name="Content Placeholder 2"/>
          <p:cNvSpPr>
            <a:spLocks noGrp="1"/>
          </p:cNvSpPr>
          <p:nvPr>
            <p:ph idx="1"/>
          </p:nvPr>
        </p:nvSpPr>
        <p:spPr/>
        <p:txBody>
          <a:bodyPr/>
          <a:lstStyle/>
          <a:p>
            <a:r>
              <a:rPr lang="en-US" dirty="0"/>
              <a:t>Fuel and vapor lines made of steel, nylon tubing, or </a:t>
            </a:r>
            <a:r>
              <a:rPr lang="en-US" dirty="0" smtClean="0"/>
              <a:t>fuel-resistant rubber </a:t>
            </a:r>
            <a:r>
              <a:rPr lang="en-US" dirty="0"/>
              <a:t>hoses connect the parts of the fuel system</a:t>
            </a:r>
            <a:r>
              <a:rPr lang="en-US" dirty="0" smtClean="0"/>
              <a:t>.</a:t>
            </a:r>
          </a:p>
          <a:p>
            <a:r>
              <a:rPr lang="en-US" dirty="0"/>
              <a:t>Depending on their function, fuel and vapor </a:t>
            </a:r>
            <a:r>
              <a:rPr lang="en-US" dirty="0" smtClean="0"/>
              <a:t>lines may </a:t>
            </a:r>
            <a:r>
              <a:rPr lang="en-US" dirty="0"/>
              <a:t>be either rigid or flexible</a:t>
            </a:r>
            <a:r>
              <a:rPr lang="en-US" dirty="0" smtClean="0"/>
              <a:t>.</a:t>
            </a:r>
          </a:p>
          <a:p>
            <a:r>
              <a:rPr lang="en-US" dirty="0" smtClean="0"/>
              <a:t>The design of the line is dependent on the pressure it must carry.</a:t>
            </a:r>
            <a:endParaRPr lang="en-US" dirty="0"/>
          </a:p>
        </p:txBody>
      </p:sp>
    </p:spTree>
    <p:extLst>
      <p:ext uri="{BB962C8B-B14F-4D97-AF65-F5344CB8AC3E}">
        <p14:creationId xmlns:p14="http://schemas.microsoft.com/office/powerpoint/2010/main" val="19479416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FUEL LINES </a:t>
            </a:r>
            <a:r>
              <a:rPr lang="en-US" dirty="0" smtClean="0">
                <a:latin typeface="+mj-lt"/>
              </a:rPr>
              <a:t>(2 OF 3)</a:t>
            </a:r>
            <a:endParaRPr lang="en-US" dirty="0">
              <a:latin typeface="+mj-lt"/>
            </a:endParaRPr>
          </a:p>
        </p:txBody>
      </p:sp>
      <p:sp>
        <p:nvSpPr>
          <p:cNvPr id="3" name="Content Placeholder 2"/>
          <p:cNvSpPr>
            <a:spLocks noGrp="1"/>
          </p:cNvSpPr>
          <p:nvPr>
            <p:ph idx="1"/>
          </p:nvPr>
        </p:nvSpPr>
        <p:spPr/>
        <p:txBody>
          <a:bodyPr/>
          <a:lstStyle/>
          <a:p>
            <a:r>
              <a:rPr lang="en-US" dirty="0" smtClean="0"/>
              <a:t>Rigid Lines</a:t>
            </a:r>
          </a:p>
          <a:p>
            <a:pPr lvl="1"/>
            <a:r>
              <a:rPr lang="en-US" dirty="0"/>
              <a:t>All fuel lines fastened to the body, frame, or </a:t>
            </a:r>
            <a:r>
              <a:rPr lang="en-US" dirty="0" smtClean="0"/>
              <a:t>engine are </a:t>
            </a:r>
            <a:r>
              <a:rPr lang="en-US" dirty="0"/>
              <a:t>made of seamless steel tubing</a:t>
            </a:r>
            <a:r>
              <a:rPr lang="en-US" dirty="0" smtClean="0"/>
              <a:t>.</a:t>
            </a:r>
          </a:p>
          <a:p>
            <a:r>
              <a:rPr lang="en-US" dirty="0" smtClean="0"/>
              <a:t>Flexible Lines</a:t>
            </a:r>
          </a:p>
          <a:p>
            <a:pPr lvl="1"/>
            <a:r>
              <a:rPr lang="en-US" dirty="0" smtClean="0"/>
              <a:t>Most </a:t>
            </a:r>
            <a:r>
              <a:rPr lang="en-US" dirty="0"/>
              <a:t>fuel systems use synthetic rubber </a:t>
            </a:r>
            <a:r>
              <a:rPr lang="en-US" dirty="0" smtClean="0"/>
              <a:t>hose sections </a:t>
            </a:r>
            <a:r>
              <a:rPr lang="en-US" dirty="0"/>
              <a:t>where flexibility is needed</a:t>
            </a:r>
            <a:r>
              <a:rPr lang="en-US" dirty="0" smtClean="0"/>
              <a:t>.</a:t>
            </a:r>
          </a:p>
          <a:p>
            <a:r>
              <a:rPr lang="en-US" dirty="0" smtClean="0"/>
              <a:t>Fuel Line Mounting</a:t>
            </a:r>
          </a:p>
          <a:p>
            <a:pPr lvl="1"/>
            <a:r>
              <a:rPr lang="en-US" dirty="0"/>
              <a:t>Fuel supply lines from the tank to </a:t>
            </a:r>
            <a:r>
              <a:rPr lang="en-US" dirty="0" smtClean="0"/>
              <a:t>a throttle </a:t>
            </a:r>
            <a:r>
              <a:rPr lang="en-US" dirty="0"/>
              <a:t>body or fuel rail are routed to follow the frame along </a:t>
            </a:r>
            <a:r>
              <a:rPr lang="en-US" dirty="0" smtClean="0"/>
              <a:t>the underbody </a:t>
            </a:r>
            <a:r>
              <a:rPr lang="en-US" dirty="0"/>
              <a:t>of the vehicle.</a:t>
            </a:r>
            <a:endParaRPr lang="en-US" dirty="0"/>
          </a:p>
        </p:txBody>
      </p:sp>
    </p:spTree>
    <p:extLst>
      <p:ext uri="{BB962C8B-B14F-4D97-AF65-F5344CB8AC3E}">
        <p14:creationId xmlns:p14="http://schemas.microsoft.com/office/powerpoint/2010/main" val="13957569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FUEL LINES </a:t>
            </a:r>
            <a:r>
              <a:rPr lang="en-US" dirty="0" smtClean="0">
                <a:latin typeface="+mj-lt"/>
              </a:rPr>
              <a:t>(3 OF 3)</a:t>
            </a:r>
            <a:endParaRPr lang="en-US" dirty="0">
              <a:latin typeface="+mj-lt"/>
            </a:endParaRPr>
          </a:p>
        </p:txBody>
      </p:sp>
      <p:sp>
        <p:nvSpPr>
          <p:cNvPr id="3" name="Content Placeholder 2"/>
          <p:cNvSpPr>
            <a:spLocks noGrp="1"/>
          </p:cNvSpPr>
          <p:nvPr>
            <p:ph idx="1"/>
          </p:nvPr>
        </p:nvSpPr>
        <p:spPr/>
        <p:txBody>
          <a:bodyPr/>
          <a:lstStyle/>
          <a:p>
            <a:r>
              <a:rPr lang="en-US" dirty="0" smtClean="0"/>
              <a:t>Fuel Injection Lines</a:t>
            </a:r>
          </a:p>
          <a:p>
            <a:pPr lvl="1"/>
            <a:r>
              <a:rPr lang="en-US" dirty="0"/>
              <a:t>Hoses used for </a:t>
            </a:r>
            <a:r>
              <a:rPr lang="en-US" dirty="0" smtClean="0"/>
              <a:t>fuel-injection systems </a:t>
            </a:r>
            <a:r>
              <a:rPr lang="en-US" dirty="0"/>
              <a:t>are made of materials with high resistance to oxidation </a:t>
            </a:r>
            <a:r>
              <a:rPr lang="en-US" dirty="0" smtClean="0"/>
              <a:t>and deterioration.</a:t>
            </a:r>
          </a:p>
          <a:p>
            <a:r>
              <a:rPr lang="en-US" dirty="0" smtClean="0"/>
              <a:t>Fuel-Injection Fittings and Nylon Lines</a:t>
            </a:r>
          </a:p>
          <a:p>
            <a:pPr lvl="1"/>
            <a:r>
              <a:rPr lang="en-US" dirty="0" smtClean="0"/>
              <a:t>Because of </a:t>
            </a:r>
            <a:r>
              <a:rPr lang="en-US" dirty="0"/>
              <a:t>their operating pressures, fuel-injection systems often use </a:t>
            </a:r>
            <a:r>
              <a:rPr lang="en-US" dirty="0" smtClean="0"/>
              <a:t>special kinds </a:t>
            </a:r>
            <a:r>
              <a:rPr lang="en-US" dirty="0"/>
              <a:t>of fittings to ensure </a:t>
            </a:r>
            <a:r>
              <a:rPr lang="en-US" dirty="0" smtClean="0"/>
              <a:t>leak proof </a:t>
            </a:r>
            <a:r>
              <a:rPr lang="en-US" dirty="0"/>
              <a:t>connections</a:t>
            </a:r>
            <a:r>
              <a:rPr lang="en-US" dirty="0" smtClean="0"/>
              <a:t>.</a:t>
            </a:r>
          </a:p>
          <a:p>
            <a:pPr lvl="1"/>
            <a:r>
              <a:rPr lang="en-US" dirty="0" smtClean="0"/>
              <a:t>Unlocking the special fittings typically requires special tools.</a:t>
            </a:r>
            <a:endParaRPr lang="en-US" dirty="0"/>
          </a:p>
        </p:txBody>
      </p:sp>
    </p:spTree>
    <p:extLst>
      <p:ext uri="{BB962C8B-B14F-4D97-AF65-F5344CB8AC3E}">
        <p14:creationId xmlns:p14="http://schemas.microsoft.com/office/powerpoint/2010/main" val="18555180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79.7 Fuel lines are routed along the frame or body and secured with </a:t>
            </a:r>
            <a:r>
              <a:rPr lang="en-US" sz="2400" dirty="0" smtClean="0">
                <a:latin typeface="+mj-lt"/>
              </a:rPr>
              <a:t>clips.</a:t>
            </a:r>
            <a:endParaRPr lang="en-US" dirty="0">
              <a:latin typeface="+mj-lt"/>
            </a:endParaRPr>
          </a:p>
        </p:txBody>
      </p:sp>
      <p:pic>
        <p:nvPicPr>
          <p:cNvPr id="3" name="Picture 2" descr="A figure shows fuel lines routed along the underbody vehicular frame. Two detailed views from the figure show a clip and a screw along with fuel feed tube and fuel return tube connected to the clip."/>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09750" y="1600200"/>
            <a:ext cx="5505450" cy="4718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5500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79.8 Some Ford metal line connections use spring-locks and </a:t>
            </a:r>
            <a:r>
              <a:rPr lang="en-US" sz="2400" dirty="0" smtClean="0">
                <a:latin typeface="+mj-lt"/>
              </a:rPr>
              <a:t>O-rings.</a:t>
            </a:r>
            <a:endParaRPr lang="en-US" dirty="0">
              <a:latin typeface="+mj-lt"/>
            </a:endParaRPr>
          </a:p>
        </p:txBody>
      </p:sp>
      <p:pic>
        <p:nvPicPr>
          <p:cNvPr id="3" name="Picture 2" descr="The figure has a male and a female fitting tubing in the disassembled state. There are O-rings on the male end and a flared female end. The spring connector has a garter spring inside a cage. The female end lip is inside the spring-lock connector in the assembled state and a single steel tubing is obtaine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09750" y="1600200"/>
            <a:ext cx="5524500" cy="4648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29411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(1 of 2)</a:t>
            </a:r>
            <a:endParaRPr lang="en-US" dirty="0">
              <a:latin typeface="+mj-lt"/>
            </a:endParaRPr>
          </a:p>
        </p:txBody>
      </p:sp>
      <p:sp>
        <p:nvSpPr>
          <p:cNvPr id="23555" name="Content Placeholder 2"/>
          <p:cNvSpPr>
            <a:spLocks noGrp="1"/>
          </p:cNvSpPr>
          <p:nvPr>
            <p:ph idx="1"/>
          </p:nvPr>
        </p:nvSpPr>
        <p:spPr/>
        <p:txBody>
          <a:bodyPr/>
          <a:lstStyle/>
          <a:p>
            <a:pPr marL="0" indent="0">
              <a:buNone/>
            </a:pPr>
            <a:r>
              <a:rPr lang="en-US" b="1" dirty="0" smtClean="0">
                <a:solidFill>
                  <a:srgbClr val="005A70"/>
                </a:solidFill>
              </a:rPr>
              <a:t>79.1</a:t>
            </a:r>
            <a:r>
              <a:rPr lang="en-US" dirty="0" smtClean="0"/>
              <a:t> </a:t>
            </a:r>
            <a:r>
              <a:rPr lang="en-US" dirty="0"/>
              <a:t>List components of the fuel delivery system and explain the role </a:t>
            </a:r>
            <a:r>
              <a:rPr lang="en-US" dirty="0" smtClean="0"/>
              <a:t>of fuel </a:t>
            </a:r>
            <a:r>
              <a:rPr lang="en-US" dirty="0"/>
              <a:t>tanks</a:t>
            </a:r>
            <a:r>
              <a:rPr lang="en-US" dirty="0" smtClean="0"/>
              <a:t>.</a:t>
            </a:r>
          </a:p>
          <a:p>
            <a:pPr marL="0" indent="0">
              <a:buNone/>
            </a:pPr>
            <a:r>
              <a:rPr lang="en-US" b="1" dirty="0" smtClean="0">
                <a:solidFill>
                  <a:srgbClr val="005A70"/>
                </a:solidFill>
              </a:rPr>
              <a:t>79.2 </a:t>
            </a:r>
            <a:r>
              <a:rPr lang="en-US" dirty="0"/>
              <a:t>Discuss rollover leakage prevention devices</a:t>
            </a:r>
            <a:r>
              <a:rPr lang="en-US" dirty="0" smtClean="0"/>
              <a:t>.</a:t>
            </a:r>
          </a:p>
          <a:p>
            <a:pPr marL="0" indent="0">
              <a:buNone/>
            </a:pPr>
            <a:r>
              <a:rPr lang="en-US" b="1" dirty="0" smtClean="0">
                <a:solidFill>
                  <a:srgbClr val="005A70"/>
                </a:solidFill>
              </a:rPr>
              <a:t>79.3 </a:t>
            </a:r>
            <a:r>
              <a:rPr lang="en-US" dirty="0"/>
              <a:t>Discuss the different types of fuel lines</a:t>
            </a:r>
            <a:r>
              <a:rPr lang="en-US" dirty="0" smtClean="0"/>
              <a:t>.</a:t>
            </a:r>
          </a:p>
          <a:p>
            <a:pPr marL="0" indent="0">
              <a:buNone/>
            </a:pPr>
            <a:r>
              <a:rPr lang="en-US" b="1" dirty="0" smtClean="0">
                <a:solidFill>
                  <a:schemeClr val="accent2"/>
                </a:solidFill>
              </a:rPr>
              <a:t>79.4</a:t>
            </a:r>
            <a:r>
              <a:rPr lang="en-US" dirty="0" smtClean="0"/>
              <a:t> </a:t>
            </a:r>
            <a:r>
              <a:rPr lang="en-US" dirty="0"/>
              <a:t>Explain the different types of electric fuel pumps.</a:t>
            </a:r>
            <a:endParaRPr lang="en-US" dirty="0"/>
          </a:p>
        </p:txBody>
      </p:sp>
    </p:spTree>
    <p:extLst>
      <p:ext uri="{BB962C8B-B14F-4D97-AF65-F5344CB8AC3E}">
        <p14:creationId xmlns:p14="http://schemas.microsoft.com/office/powerpoint/2010/main" val="22509373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79.9 Ford spring-lock connectors require a special tool for </a:t>
            </a:r>
            <a:r>
              <a:rPr lang="en-US" sz="2400" dirty="0" smtClean="0">
                <a:latin typeface="+mj-lt"/>
              </a:rPr>
              <a:t>disassembly.</a:t>
            </a:r>
            <a:endParaRPr lang="en-US" dirty="0">
              <a:latin typeface="+mj-lt"/>
            </a:endParaRPr>
          </a:p>
        </p:txBody>
      </p:sp>
      <p:pic>
        <p:nvPicPr>
          <p:cNvPr id="3" name="Picture 2" descr="A figure shows a special quick-connector separator tool. The tool has release lips that fit into the cage when the tool is slid into the connecto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27978" y="1828800"/>
            <a:ext cx="4088043" cy="4054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3874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79.10 Typical quick-connect </a:t>
            </a:r>
            <a:r>
              <a:rPr lang="en-US" sz="2400" dirty="0" smtClean="0">
                <a:latin typeface="+mj-lt"/>
              </a:rPr>
              <a:t>steps.</a:t>
            </a:r>
            <a:endParaRPr lang="en-US" dirty="0">
              <a:latin typeface="+mj-lt"/>
            </a:endParaRPr>
          </a:p>
        </p:txBody>
      </p:sp>
      <p:pic>
        <p:nvPicPr>
          <p:cNvPr id="3" name="Picture 2" descr="The figure shows two types of quick-connect fittings, a metal collar quick-connect fitting, and a plastic collar quick-connect fitting. &#10;The following are the steps for installation of the quick-connect:&#10;1) The female fitting and male fitting are brought together in a straight line and the female fitting is oiled. &#10;2) The female fitting and male fittings are pushed into each other. &#10;3) The joined tubing is checked for fitment by pulling the fittings out once and then pushing them in. &#10;The following are the steps for removal of the quick-connect:&#10;1) The fitted tubing is held in hand and twisted. &#10;2) Air is blown into the quick-connector.&#10;3) A clamp or hands are used to pinch the male fitting&#10;4) The male fitting and female fittings are pulled out.  &#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71600" y="1517967"/>
            <a:ext cx="6391275" cy="4817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15047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ELECTRIC FUEL PUMPS (1 OF 4)</a:t>
            </a:r>
            <a:endParaRPr lang="en-US" dirty="0">
              <a:latin typeface="+mj-lt"/>
            </a:endParaRPr>
          </a:p>
        </p:txBody>
      </p:sp>
      <p:sp>
        <p:nvSpPr>
          <p:cNvPr id="3" name="Content Placeholder 2"/>
          <p:cNvSpPr>
            <a:spLocks noGrp="1"/>
          </p:cNvSpPr>
          <p:nvPr>
            <p:ph idx="1"/>
          </p:nvPr>
        </p:nvSpPr>
        <p:spPr/>
        <p:txBody>
          <a:bodyPr/>
          <a:lstStyle/>
          <a:p>
            <a:r>
              <a:rPr lang="en-US" dirty="0" smtClean="0"/>
              <a:t>Positive Displacement Pump</a:t>
            </a:r>
          </a:p>
          <a:p>
            <a:pPr lvl="1"/>
            <a:r>
              <a:rPr lang="en-US" dirty="0"/>
              <a:t>A positive </a:t>
            </a:r>
            <a:r>
              <a:rPr lang="en-US" dirty="0" smtClean="0"/>
              <a:t>displacement pump </a:t>
            </a:r>
            <a:r>
              <a:rPr lang="en-US" dirty="0"/>
              <a:t>is a design that forces everything that enters the pump </a:t>
            </a:r>
            <a:r>
              <a:rPr lang="en-US" dirty="0" smtClean="0"/>
              <a:t>to leave </a:t>
            </a:r>
            <a:r>
              <a:rPr lang="en-US" dirty="0"/>
              <a:t>the pump</a:t>
            </a:r>
            <a:r>
              <a:rPr lang="en-US" dirty="0" smtClean="0"/>
              <a:t>.</a:t>
            </a:r>
          </a:p>
          <a:p>
            <a:pPr lvl="1"/>
            <a:r>
              <a:rPr lang="en-US" dirty="0"/>
              <a:t>When the maximum volume has been reached, the </a:t>
            </a:r>
            <a:r>
              <a:rPr lang="en-US" dirty="0" smtClean="0"/>
              <a:t>supply port </a:t>
            </a:r>
            <a:r>
              <a:rPr lang="en-US" dirty="0"/>
              <a:t>closes and the discharge opens.</a:t>
            </a:r>
            <a:endParaRPr lang="en-US" dirty="0" smtClean="0"/>
          </a:p>
          <a:p>
            <a:pPr lvl="1"/>
            <a:r>
              <a:rPr lang="en-US" dirty="0" smtClean="0"/>
              <a:t>A </a:t>
            </a:r>
            <a:r>
              <a:rPr lang="en-US" dirty="0"/>
              <a:t>fuel outlet </a:t>
            </a:r>
            <a:r>
              <a:rPr lang="en-US" dirty="0" smtClean="0"/>
              <a:t>check valve closes </a:t>
            </a:r>
            <a:r>
              <a:rPr lang="en-US" dirty="0"/>
              <a:t>to maintain fuel pressure when the pump </a:t>
            </a:r>
            <a:r>
              <a:rPr lang="en-US" dirty="0" smtClean="0"/>
              <a:t>shuts off.</a:t>
            </a:r>
          </a:p>
          <a:p>
            <a:pPr lvl="1"/>
            <a:endParaRPr lang="en-US" dirty="0"/>
          </a:p>
        </p:txBody>
      </p:sp>
    </p:spTree>
    <p:extLst>
      <p:ext uri="{BB962C8B-B14F-4D97-AF65-F5344CB8AC3E}">
        <p14:creationId xmlns:p14="http://schemas.microsoft.com/office/powerpoint/2010/main" val="20425409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ELECTRIC FUEL PUMPS </a:t>
            </a:r>
            <a:r>
              <a:rPr lang="en-US" dirty="0" smtClean="0">
                <a:latin typeface="+mj-lt"/>
              </a:rPr>
              <a:t>(2 </a:t>
            </a:r>
            <a:r>
              <a:rPr lang="en-US" dirty="0">
                <a:latin typeface="+mj-lt"/>
              </a:rPr>
              <a:t>OF </a:t>
            </a:r>
            <a:r>
              <a:rPr lang="en-US" dirty="0" smtClean="0">
                <a:latin typeface="+mj-lt"/>
              </a:rPr>
              <a:t>4)</a:t>
            </a:r>
            <a:endParaRPr lang="en-US" dirty="0">
              <a:latin typeface="+mj-lt"/>
            </a:endParaRPr>
          </a:p>
        </p:txBody>
      </p:sp>
      <p:sp>
        <p:nvSpPr>
          <p:cNvPr id="3" name="Content Placeholder 2"/>
          <p:cNvSpPr>
            <a:spLocks noGrp="1"/>
          </p:cNvSpPr>
          <p:nvPr>
            <p:ph idx="1"/>
          </p:nvPr>
        </p:nvSpPr>
        <p:spPr/>
        <p:txBody>
          <a:bodyPr/>
          <a:lstStyle/>
          <a:p>
            <a:r>
              <a:rPr lang="en-US" dirty="0" smtClean="0"/>
              <a:t>Hydrokinetic Flow Pump Design</a:t>
            </a:r>
          </a:p>
          <a:p>
            <a:pPr lvl="1"/>
            <a:r>
              <a:rPr lang="en-US" dirty="0" smtClean="0"/>
              <a:t>This </a:t>
            </a:r>
            <a:r>
              <a:rPr lang="en-US" dirty="0"/>
              <a:t>design of pump rapidly </a:t>
            </a:r>
            <a:r>
              <a:rPr lang="en-US" dirty="0" smtClean="0"/>
              <a:t>moves the </a:t>
            </a:r>
            <a:r>
              <a:rPr lang="en-US" dirty="0"/>
              <a:t>fuel to create pressure</a:t>
            </a:r>
            <a:r>
              <a:rPr lang="en-US" dirty="0" smtClean="0"/>
              <a:t>.</a:t>
            </a:r>
          </a:p>
          <a:p>
            <a:pPr lvl="1"/>
            <a:r>
              <a:rPr lang="en-US" dirty="0"/>
              <a:t>A turbine pump is the most </a:t>
            </a:r>
            <a:r>
              <a:rPr lang="en-US" dirty="0" smtClean="0"/>
              <a:t>common</a:t>
            </a:r>
          </a:p>
          <a:p>
            <a:pPr lvl="1"/>
            <a:r>
              <a:rPr lang="en-US" dirty="0" smtClean="0"/>
              <a:t>These </a:t>
            </a:r>
            <a:r>
              <a:rPr lang="en-US" dirty="0"/>
              <a:t>units use an impeller that accelerates the fuel particles </a:t>
            </a:r>
            <a:r>
              <a:rPr lang="en-US" dirty="0" smtClean="0"/>
              <a:t>before actually discharging</a:t>
            </a:r>
          </a:p>
          <a:p>
            <a:pPr lvl="1"/>
            <a:r>
              <a:rPr lang="en-US" dirty="0"/>
              <a:t>A typical electric fuel pump used on a </a:t>
            </a:r>
            <a:r>
              <a:rPr lang="en-US" dirty="0" smtClean="0"/>
              <a:t>fuel-injection system </a:t>
            </a:r>
            <a:r>
              <a:rPr lang="en-US" dirty="0"/>
              <a:t>delivers about 40 to 50 gallons per hour or 0.6 to 0.8 </a:t>
            </a:r>
            <a:r>
              <a:rPr lang="en-US" dirty="0" smtClean="0"/>
              <a:t>gallons per </a:t>
            </a:r>
            <a:r>
              <a:rPr lang="en-US" dirty="0"/>
              <a:t>minute at a pressure of 70 to 90 PSI.</a:t>
            </a:r>
            <a:endParaRPr lang="en-US" dirty="0" smtClean="0"/>
          </a:p>
          <a:p>
            <a:endParaRPr lang="en-US" dirty="0"/>
          </a:p>
        </p:txBody>
      </p:sp>
    </p:spTree>
    <p:extLst>
      <p:ext uri="{BB962C8B-B14F-4D97-AF65-F5344CB8AC3E}">
        <p14:creationId xmlns:p14="http://schemas.microsoft.com/office/powerpoint/2010/main" val="6471636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ELECTRIC FUEL PUMPS </a:t>
            </a:r>
            <a:r>
              <a:rPr lang="en-US" dirty="0" smtClean="0">
                <a:latin typeface="+mj-lt"/>
              </a:rPr>
              <a:t>(3 OF 4) </a:t>
            </a:r>
            <a:endParaRPr lang="en-US" dirty="0">
              <a:latin typeface="+mj-lt"/>
            </a:endParaRPr>
          </a:p>
        </p:txBody>
      </p:sp>
      <p:sp>
        <p:nvSpPr>
          <p:cNvPr id="3" name="Content Placeholder 2"/>
          <p:cNvSpPr>
            <a:spLocks noGrp="1"/>
          </p:cNvSpPr>
          <p:nvPr>
            <p:ph idx="1"/>
          </p:nvPr>
        </p:nvSpPr>
        <p:spPr/>
        <p:txBody>
          <a:bodyPr/>
          <a:lstStyle/>
          <a:p>
            <a:r>
              <a:rPr lang="en-US" dirty="0" smtClean="0"/>
              <a:t>Modular Fuel Sender Assembly</a:t>
            </a:r>
          </a:p>
          <a:p>
            <a:pPr lvl="1"/>
            <a:r>
              <a:rPr lang="en-US" dirty="0"/>
              <a:t>The </a:t>
            </a:r>
            <a:r>
              <a:rPr lang="en-US" dirty="0" smtClean="0"/>
              <a:t>modular fuel </a:t>
            </a:r>
            <a:r>
              <a:rPr lang="en-US" dirty="0"/>
              <a:t>sender consists of a fuel level sensor, a turbine pump, and </a:t>
            </a:r>
            <a:r>
              <a:rPr lang="en-US" dirty="0" smtClean="0"/>
              <a:t>a jet </a:t>
            </a:r>
            <a:r>
              <a:rPr lang="en-US" dirty="0"/>
              <a:t>pump</a:t>
            </a:r>
            <a:r>
              <a:rPr lang="en-US" dirty="0" smtClean="0"/>
              <a:t>.</a:t>
            </a:r>
          </a:p>
          <a:p>
            <a:pPr lvl="1"/>
            <a:r>
              <a:rPr lang="en-US" dirty="0"/>
              <a:t>The reservoir dampens fuel slosh to </a:t>
            </a:r>
            <a:r>
              <a:rPr lang="en-US" dirty="0" smtClean="0"/>
              <a:t>maintain a </a:t>
            </a:r>
            <a:r>
              <a:rPr lang="en-US" dirty="0"/>
              <a:t>constant fuel level </a:t>
            </a:r>
            <a:r>
              <a:rPr lang="en-US" dirty="0" smtClean="0"/>
              <a:t>available to the pump.</a:t>
            </a:r>
          </a:p>
          <a:p>
            <a:r>
              <a:rPr lang="en-US" dirty="0" smtClean="0"/>
              <a:t>Electric Pump Control Circuits</a:t>
            </a:r>
          </a:p>
          <a:p>
            <a:pPr lvl="1"/>
            <a:r>
              <a:rPr lang="en-US" dirty="0"/>
              <a:t>Fuel-pump </a:t>
            </a:r>
            <a:r>
              <a:rPr lang="en-US" dirty="0" smtClean="0"/>
              <a:t>circuits are typically controlled </a:t>
            </a:r>
            <a:r>
              <a:rPr lang="en-US" dirty="0"/>
              <a:t>by the fuel-pump relay</a:t>
            </a:r>
            <a:r>
              <a:rPr lang="en-US" dirty="0" smtClean="0"/>
              <a:t>.</a:t>
            </a:r>
          </a:p>
          <a:p>
            <a:pPr lvl="1"/>
            <a:r>
              <a:rPr lang="en-US" dirty="0" smtClean="0"/>
              <a:t>The pump is energized at key on and then again once a “tach” signal is received.</a:t>
            </a:r>
            <a:endParaRPr lang="en-US" dirty="0"/>
          </a:p>
        </p:txBody>
      </p:sp>
    </p:spTree>
    <p:extLst>
      <p:ext uri="{BB962C8B-B14F-4D97-AF65-F5344CB8AC3E}">
        <p14:creationId xmlns:p14="http://schemas.microsoft.com/office/powerpoint/2010/main" val="2081044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ELECTRIC FUEL PUMPS </a:t>
            </a:r>
            <a:r>
              <a:rPr lang="en-US" dirty="0" smtClean="0">
                <a:latin typeface="+mj-lt"/>
              </a:rPr>
              <a:t>(4 OF 4) </a:t>
            </a:r>
            <a:endParaRPr lang="en-US" dirty="0">
              <a:latin typeface="+mj-lt"/>
            </a:endParaRPr>
          </a:p>
        </p:txBody>
      </p:sp>
      <p:sp>
        <p:nvSpPr>
          <p:cNvPr id="3" name="Content Placeholder 2"/>
          <p:cNvSpPr>
            <a:spLocks noGrp="1"/>
          </p:cNvSpPr>
          <p:nvPr>
            <p:ph idx="1"/>
          </p:nvPr>
        </p:nvSpPr>
        <p:spPr/>
        <p:txBody>
          <a:bodyPr/>
          <a:lstStyle/>
          <a:p>
            <a:r>
              <a:rPr lang="en-US" dirty="0" smtClean="0"/>
              <a:t>Pump Pulsation Dampening</a:t>
            </a:r>
          </a:p>
          <a:p>
            <a:pPr lvl="1"/>
            <a:r>
              <a:rPr lang="en-US" dirty="0" smtClean="0"/>
              <a:t>An </a:t>
            </a:r>
            <a:r>
              <a:rPr lang="en-US" dirty="0"/>
              <a:t>accumulator in the system to reduce pressure pulses </a:t>
            </a:r>
            <a:r>
              <a:rPr lang="en-US" dirty="0" smtClean="0"/>
              <a:t>and noise.</a:t>
            </a:r>
          </a:p>
          <a:p>
            <a:r>
              <a:rPr lang="en-US" dirty="0" smtClean="0"/>
              <a:t>Variable Speed Pumps</a:t>
            </a:r>
          </a:p>
          <a:p>
            <a:pPr lvl="1"/>
            <a:r>
              <a:rPr lang="en-US" dirty="0"/>
              <a:t>Pump speed and pressure </a:t>
            </a:r>
            <a:r>
              <a:rPr lang="en-US" dirty="0" smtClean="0"/>
              <a:t>can be </a:t>
            </a:r>
            <a:r>
              <a:rPr lang="en-US" dirty="0"/>
              <a:t>regulated by controlling the voltage supplied to the pump with </a:t>
            </a:r>
            <a:r>
              <a:rPr lang="en-US" dirty="0" smtClean="0"/>
              <a:t>a resistor </a:t>
            </a:r>
            <a:r>
              <a:rPr lang="en-US" dirty="0"/>
              <a:t>switched into the circuit, or by using a separate fuel </a:t>
            </a:r>
            <a:r>
              <a:rPr lang="en-US" dirty="0" smtClean="0"/>
              <a:t>pump driver </a:t>
            </a:r>
            <a:r>
              <a:rPr lang="en-US" dirty="0"/>
              <a:t>module to supply a pulse-width modulated (PWM) voltage to </a:t>
            </a:r>
            <a:r>
              <a:rPr lang="en-US" dirty="0" smtClean="0"/>
              <a:t>the pump</a:t>
            </a:r>
            <a:r>
              <a:rPr lang="en-US" dirty="0"/>
              <a:t>.</a:t>
            </a:r>
            <a:endParaRPr lang="en-US" dirty="0" smtClean="0"/>
          </a:p>
          <a:p>
            <a:pPr lvl="1"/>
            <a:endParaRPr lang="en-US" dirty="0"/>
          </a:p>
        </p:txBody>
      </p:sp>
    </p:spTree>
    <p:extLst>
      <p:ext uri="{BB962C8B-B14F-4D97-AF65-F5344CB8AC3E}">
        <p14:creationId xmlns:p14="http://schemas.microsoft.com/office/powerpoint/2010/main" val="12509689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79.11 A roller cell-type electric fuel </a:t>
            </a:r>
            <a:r>
              <a:rPr lang="en-US" sz="2400" dirty="0" smtClean="0">
                <a:latin typeface="+mj-lt"/>
              </a:rPr>
              <a:t>pump.</a:t>
            </a:r>
            <a:endParaRPr lang="en-US" dirty="0">
              <a:latin typeface="+mj-lt"/>
            </a:endParaRPr>
          </a:p>
        </p:txBody>
      </p:sp>
      <p:pic>
        <p:nvPicPr>
          <p:cNvPr id="3" name="Picture 2" descr="The cutaway pump shows a chamber inside the pump with a motor armature resting on two bearings. The motor armature has a rotor plate on one end with rollers on it. The pump has an inlet and outlet valve with an outlet check valve. The oil flow is showed to enter the pump through the inlet and pass through the roller cells. A pressure relief valve is present near the inlet. &#10;The assembly of fuel delivery system shows a pump connected to a fuel level gauge unit which has a fuel delivery pipe connected to it. A wired ground and a wire electrical connector are seen at the end of fuel delivery pipe. The pump has a floater arm beside it and a filter sock behind i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048000" y="1600200"/>
            <a:ext cx="2768015" cy="4787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57158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79.12 The pumping action of an impeller or rotary vane </a:t>
            </a:r>
            <a:r>
              <a:rPr lang="en-US" sz="2400" dirty="0" smtClean="0">
                <a:latin typeface="+mj-lt"/>
              </a:rPr>
              <a:t>pump.</a:t>
            </a:r>
            <a:endParaRPr lang="en-US" dirty="0">
              <a:latin typeface="+mj-lt"/>
            </a:endParaRPr>
          </a:p>
        </p:txBody>
      </p:sp>
      <p:pic>
        <p:nvPicPr>
          <p:cNvPr id="3" name="Picture 2" descr="The figure shows portions of the pump and housing through which the oil flows. Fuel enters from the inlet to portion A where it fills the space between the rollers. As the impeller rotates and due to the eccentricity of the pump housing, the fuel gets trapped between the impeller and housing which is marked as portion B. The impeller and the housing are the closest to each other at portion C where the fuel gets squeezed out through the outle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14475" y="1586551"/>
            <a:ext cx="6115050" cy="4394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42885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79.13 An exploded view of a </a:t>
            </a:r>
            <a:r>
              <a:rPr lang="en-US" sz="2400" dirty="0" err="1">
                <a:latin typeface="+mj-lt"/>
              </a:rPr>
              <a:t>gerotor</a:t>
            </a:r>
            <a:r>
              <a:rPr lang="en-US" sz="2400" dirty="0">
                <a:latin typeface="+mj-lt"/>
              </a:rPr>
              <a:t> electric fuel </a:t>
            </a:r>
            <a:r>
              <a:rPr lang="en-US" sz="2400" dirty="0" smtClean="0">
                <a:latin typeface="+mj-lt"/>
              </a:rPr>
              <a:t>pump.</a:t>
            </a:r>
            <a:endParaRPr lang="en-US" dirty="0">
              <a:latin typeface="+mj-lt"/>
            </a:endParaRPr>
          </a:p>
        </p:txBody>
      </p:sp>
      <p:pic>
        <p:nvPicPr>
          <p:cNvPr id="3" name="Picture 2" descr="The exploded view shows the inlet and outlet of fuel along the shell of the pump which includes the following parts inside it, in order of their assembly inside the shell. &#10;An inlet seal, the inlet body, an impeller, a driver, an inlet plate, the gerotor assembly, an outlet plate, the field housing, an armature, a brush carrier assembly, an endcap, and an O-ri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40115" y="1586551"/>
            <a:ext cx="5063770" cy="4394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86880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79.14 A cutaway view of a typical two-stage turbine electric fuel </a:t>
            </a:r>
            <a:r>
              <a:rPr lang="en-US" sz="2400" dirty="0" smtClean="0">
                <a:latin typeface="+mj-lt"/>
              </a:rPr>
              <a:t>pump.</a:t>
            </a:r>
            <a:endParaRPr lang="en-US" dirty="0">
              <a:latin typeface="+mj-lt"/>
            </a:endParaRPr>
          </a:p>
        </p:txBody>
      </p:sp>
      <p:pic>
        <p:nvPicPr>
          <p:cNvPr id="3" name="Picture 2" descr="The figure shows a fuel inlet of the pump which directs the fuel to two pump stages. Both pump stages have two different blades assembled in the pump housing. After the pump blades comes an armature. A check valve is fitted after the armature. The end cap has this check valve and the fuel outle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81150" y="1706945"/>
            <a:ext cx="5981700" cy="4153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01266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(2 of 2)</a:t>
            </a:r>
            <a:endParaRPr lang="en-US" dirty="0">
              <a:latin typeface="+mj-lt"/>
            </a:endParaRPr>
          </a:p>
        </p:txBody>
      </p:sp>
      <p:sp>
        <p:nvSpPr>
          <p:cNvPr id="24579" name="Content Placeholder 2"/>
          <p:cNvSpPr>
            <a:spLocks noGrp="1"/>
          </p:cNvSpPr>
          <p:nvPr>
            <p:ph idx="1"/>
          </p:nvPr>
        </p:nvSpPr>
        <p:spPr/>
        <p:txBody>
          <a:bodyPr/>
          <a:lstStyle/>
          <a:p>
            <a:pPr marL="0" indent="0">
              <a:buNone/>
            </a:pPr>
            <a:r>
              <a:rPr lang="en-US" b="1" dirty="0" smtClean="0">
                <a:solidFill>
                  <a:srgbClr val="005A70"/>
                </a:solidFill>
              </a:rPr>
              <a:t>79.5</a:t>
            </a:r>
            <a:r>
              <a:rPr lang="en-US" dirty="0" smtClean="0"/>
              <a:t> </a:t>
            </a:r>
            <a:r>
              <a:rPr lang="en-US" dirty="0"/>
              <a:t>Describe the purpose of fuel filters</a:t>
            </a:r>
            <a:r>
              <a:rPr lang="en-US" dirty="0" smtClean="0"/>
              <a:t>.</a:t>
            </a:r>
          </a:p>
          <a:p>
            <a:pPr marL="0" indent="0">
              <a:buNone/>
            </a:pPr>
            <a:r>
              <a:rPr lang="en-US" b="1" dirty="0" smtClean="0">
                <a:solidFill>
                  <a:srgbClr val="005A70"/>
                </a:solidFill>
              </a:rPr>
              <a:t>79.6</a:t>
            </a:r>
            <a:r>
              <a:rPr lang="en-US" dirty="0" smtClean="0"/>
              <a:t> </a:t>
            </a:r>
            <a:r>
              <a:rPr lang="en-US" dirty="0"/>
              <a:t>Describe how to test and replace fuel pumps</a:t>
            </a:r>
            <a:r>
              <a:rPr lang="en-US" dirty="0" smtClean="0"/>
              <a:t>.</a:t>
            </a:r>
          </a:p>
          <a:p>
            <a:pPr marL="0" indent="0">
              <a:buNone/>
            </a:pPr>
            <a:r>
              <a:rPr lang="en-US" b="1" dirty="0" smtClean="0">
                <a:solidFill>
                  <a:schemeClr val="accent2"/>
                </a:solidFill>
              </a:rPr>
              <a:t>79.7</a:t>
            </a:r>
            <a:r>
              <a:rPr lang="en-US" dirty="0" smtClean="0"/>
              <a:t> </a:t>
            </a:r>
            <a:r>
              <a:rPr lang="en-US" dirty="0"/>
              <a:t>This chapter will help prepare for Engine Repair (A8) </a:t>
            </a:r>
            <a:r>
              <a:rPr lang="en-US" dirty="0" smtClean="0"/>
              <a:t>ASE certification </a:t>
            </a:r>
            <a:r>
              <a:rPr lang="en-US" dirty="0"/>
              <a:t>test content area “C” (Fuel, Air Induction, and </a:t>
            </a:r>
            <a:r>
              <a:rPr lang="en-US" dirty="0" smtClean="0"/>
              <a:t>Exhaust Systems </a:t>
            </a:r>
            <a:r>
              <a:rPr lang="en-US" dirty="0"/>
              <a:t>Diagnosis and Repair).</a:t>
            </a:r>
            <a:r>
              <a:rPr lang="en-US" dirty="0" smtClean="0"/>
              <a:t> </a:t>
            </a:r>
            <a:endParaRPr lang="en-US" dirty="0"/>
          </a:p>
        </p:txBody>
      </p:sp>
    </p:spTree>
    <p:extLst>
      <p:ext uri="{BB962C8B-B14F-4D97-AF65-F5344CB8AC3E}">
        <p14:creationId xmlns:p14="http://schemas.microsoft.com/office/powerpoint/2010/main" val="300537291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FREQUENTLY ASKED QUESTION</a:t>
            </a:r>
            <a:endParaRPr lang="en-US" sz="3400" dirty="0">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7350" y="1652588"/>
            <a:ext cx="5829300" cy="3552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0635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Figure 79.15 A typical fuel-pump module assembly, which includes the pickup strainer and fuel pump, as well as the fuel-pressure sensor and fuel level sensing </a:t>
            </a:r>
            <a:r>
              <a:rPr lang="en-US" dirty="0" smtClean="0">
                <a:latin typeface="+mj-lt"/>
              </a:rPr>
              <a:t>unit.</a:t>
            </a:r>
            <a:endParaRPr lang="en-US" dirty="0">
              <a:latin typeface="+mj-lt"/>
            </a:endParaRPr>
          </a:p>
        </p:txBody>
      </p:sp>
      <p:pic>
        <p:nvPicPr>
          <p:cNvPr id="3" name="Picture 2" descr="A photo shows a fuel-pump module assembly with a pickup strainer, the fuel pickup sock, the fuel pump, the fuel pressure sensor, and the fuel level sensing uni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161112" y="1905000"/>
            <a:ext cx="2821777" cy="4031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48534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79.16 A schematic showing that an inertia switch is connected in series between the fuel-pump relay and the fuel </a:t>
            </a:r>
            <a:r>
              <a:rPr lang="en-US" sz="2400" dirty="0" smtClean="0">
                <a:latin typeface="+mj-lt"/>
              </a:rPr>
              <a:t>pump.</a:t>
            </a:r>
            <a:endParaRPr lang="en-US" dirty="0">
              <a:latin typeface="+mj-lt"/>
            </a:endParaRPr>
          </a:p>
        </p:txBody>
      </p:sp>
      <p:pic>
        <p:nvPicPr>
          <p:cNvPr id="3" name="Picture 2" descr="The circuit diagram shows the following:&#10;• A hot in start or run fuse block and a hot at all times fuse link are connected to a EEC power relay, which in turn connected to a fuel pump relay.&#10;• The fuel pump relay connects to an inertia switch that opens on impact and a solid state.&#10;• The inertia switch is connected to ground through an electric fuel pump&#10;• The solid state is also connected to a heater and battery&#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19275" y="1865820"/>
            <a:ext cx="5505450" cy="4254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75582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79.17 A typical fuel </a:t>
            </a:r>
            <a:r>
              <a:rPr lang="en-US" sz="2400" dirty="0" err="1">
                <a:latin typeface="+mj-lt"/>
              </a:rPr>
              <a:t>pulsator</a:t>
            </a:r>
            <a:r>
              <a:rPr lang="en-US" sz="2400" dirty="0">
                <a:latin typeface="+mj-lt"/>
              </a:rPr>
              <a:t> used mostly with roller vane-type pumps to help even out the pulsation in pressure that can cause </a:t>
            </a:r>
            <a:r>
              <a:rPr lang="en-US" sz="2400" dirty="0" smtClean="0">
                <a:latin typeface="+mj-lt"/>
              </a:rPr>
              <a:t>noise.</a:t>
            </a:r>
            <a:endParaRPr lang="en-US" dirty="0">
              <a:latin typeface="+mj-lt"/>
            </a:endParaRPr>
          </a:p>
        </p:txBody>
      </p:sp>
      <p:pic>
        <p:nvPicPr>
          <p:cNvPr id="3" name="Picture 2" descr="The figure shows a pulsator with a diaphragm attached to the pump at its outlet. The diaphragm covers two pipes assembled in a straight line with a gap of 1 by 4 inch between them. The pipe assembly is connected to the outlet of the pump. The fuel from outlet of the pump enters the pipe assembly and comes out of the second pipe after the gap to go out through the fuel outle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17058" y="1865820"/>
            <a:ext cx="4509884" cy="4254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27285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QUESTION 1: </a:t>
            </a:r>
            <a:r>
              <a:rPr lang="en-US" sz="4000" dirty="0" smtClean="0">
                <a:solidFill>
                  <a:srgbClr val="F8F9D3"/>
                </a:solidFill>
                <a:latin typeface="+mj-lt"/>
              </a:rPr>
              <a:t>?</a:t>
            </a:r>
            <a:endParaRPr lang="en-US" dirty="0">
              <a:solidFill>
                <a:srgbClr val="F8F9D3"/>
              </a:solidFill>
              <a:latin typeface="+mj-lt"/>
            </a:endParaRPr>
          </a:p>
        </p:txBody>
      </p:sp>
      <p:sp>
        <p:nvSpPr>
          <p:cNvPr id="3" name="Rectangle 2"/>
          <p:cNvSpPr/>
          <p:nvPr/>
        </p:nvSpPr>
        <p:spPr>
          <a:xfrm>
            <a:off x="76200" y="1999323"/>
            <a:ext cx="8534400" cy="1323439"/>
          </a:xfrm>
          <a:prstGeom prst="rect">
            <a:avLst/>
          </a:prstGeom>
        </p:spPr>
        <p:txBody>
          <a:bodyPr wrap="square">
            <a:spAutoFit/>
          </a:bodyPr>
          <a:lstStyle/>
          <a:p>
            <a:r>
              <a:rPr lang="en-US" sz="4000" dirty="0" smtClean="0">
                <a:solidFill>
                  <a:srgbClr val="000000"/>
                </a:solidFill>
              </a:rPr>
              <a:t>What are the two most common types of electric fuel pumps?</a:t>
            </a:r>
            <a:endParaRPr lang="en-US" sz="4000" dirty="0">
              <a:solidFill>
                <a:srgbClr val="000000"/>
              </a:solidFill>
            </a:endParaRPr>
          </a:p>
        </p:txBody>
      </p:sp>
    </p:spTree>
    <p:extLst>
      <p:ext uri="{BB962C8B-B14F-4D97-AF65-F5344CB8AC3E}">
        <p14:creationId xmlns:p14="http://schemas.microsoft.com/office/powerpoint/2010/main" val="3056825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ANSWER 1:</a:t>
            </a:r>
            <a:endParaRPr lang="en-US" sz="3200" dirty="0">
              <a:solidFill>
                <a:srgbClr val="F8F9D3"/>
              </a:solidFill>
              <a:latin typeface="+mj-lt"/>
            </a:endParaRPr>
          </a:p>
        </p:txBody>
      </p:sp>
      <p:sp>
        <p:nvSpPr>
          <p:cNvPr id="6" name="Rectangle 5"/>
          <p:cNvSpPr/>
          <p:nvPr/>
        </p:nvSpPr>
        <p:spPr>
          <a:xfrm>
            <a:off x="304800" y="1954959"/>
            <a:ext cx="8534400" cy="1323439"/>
          </a:xfrm>
          <a:prstGeom prst="rect">
            <a:avLst/>
          </a:prstGeom>
        </p:spPr>
        <p:txBody>
          <a:bodyPr wrap="square">
            <a:spAutoFit/>
          </a:bodyPr>
          <a:lstStyle/>
          <a:p>
            <a:r>
              <a:rPr lang="en-US" sz="4000" dirty="0" smtClean="0">
                <a:solidFill>
                  <a:srgbClr val="000000"/>
                </a:solidFill>
              </a:rPr>
              <a:t>Positive displacement and hydrokinetic flow. </a:t>
            </a:r>
            <a:endParaRPr lang="en-US" sz="4000" dirty="0">
              <a:solidFill>
                <a:srgbClr val="000000"/>
              </a:solidFill>
            </a:endParaRPr>
          </a:p>
        </p:txBody>
      </p:sp>
    </p:spTree>
    <p:extLst>
      <p:ext uri="{BB962C8B-B14F-4D97-AF65-F5344CB8AC3E}">
        <p14:creationId xmlns:p14="http://schemas.microsoft.com/office/powerpoint/2010/main" val="2582820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FUEL FILTERS</a:t>
            </a:r>
            <a:endParaRPr lang="en-US" dirty="0">
              <a:latin typeface="+mj-lt"/>
            </a:endParaRPr>
          </a:p>
        </p:txBody>
      </p:sp>
      <p:sp>
        <p:nvSpPr>
          <p:cNvPr id="3" name="Content Placeholder 2"/>
          <p:cNvSpPr>
            <a:spLocks noGrp="1"/>
          </p:cNvSpPr>
          <p:nvPr>
            <p:ph idx="1"/>
          </p:nvPr>
        </p:nvSpPr>
        <p:spPr/>
        <p:txBody>
          <a:bodyPr/>
          <a:lstStyle/>
          <a:p>
            <a:r>
              <a:rPr lang="en-US" dirty="0" smtClean="0"/>
              <a:t>Fuel filters </a:t>
            </a:r>
            <a:r>
              <a:rPr lang="en-US" dirty="0"/>
              <a:t>remove dirt, rust, water, and other contamination from </a:t>
            </a:r>
            <a:r>
              <a:rPr lang="en-US" dirty="0" smtClean="0"/>
              <a:t>the gasoline </a:t>
            </a:r>
            <a:r>
              <a:rPr lang="en-US" dirty="0"/>
              <a:t>before it can reach the fuel injectors</a:t>
            </a:r>
            <a:r>
              <a:rPr lang="en-US" dirty="0" smtClean="0"/>
              <a:t>.</a:t>
            </a:r>
          </a:p>
          <a:p>
            <a:r>
              <a:rPr lang="en-US" dirty="0"/>
              <a:t>Fuel filters should be replaced according to the </a:t>
            </a:r>
            <a:r>
              <a:rPr lang="en-US" dirty="0" smtClean="0"/>
              <a:t>vehicle manufacturer’s recommendations</a:t>
            </a:r>
          </a:p>
          <a:p>
            <a:r>
              <a:rPr lang="en-US" dirty="0" err="1" smtClean="0"/>
              <a:t>Returnless</a:t>
            </a:r>
            <a:r>
              <a:rPr lang="en-US" dirty="0" smtClean="0"/>
              <a:t>-type </a:t>
            </a:r>
            <a:r>
              <a:rPr lang="en-US" dirty="0"/>
              <a:t>fuel-injection system usually use filters that are </a:t>
            </a:r>
            <a:r>
              <a:rPr lang="en-US" dirty="0" smtClean="0"/>
              <a:t>part of </a:t>
            </a:r>
            <a:r>
              <a:rPr lang="en-US" dirty="0"/>
              <a:t>the fuel pump assembly and do not have any specified </a:t>
            </a:r>
            <a:r>
              <a:rPr lang="en-US" dirty="0" smtClean="0"/>
              <a:t>service interval</a:t>
            </a:r>
            <a:r>
              <a:rPr lang="en-US" dirty="0"/>
              <a:t>.</a:t>
            </a:r>
            <a:endParaRPr lang="en-US" dirty="0"/>
          </a:p>
        </p:txBody>
      </p:sp>
    </p:spTree>
    <p:extLst>
      <p:ext uri="{BB962C8B-B14F-4D97-AF65-F5344CB8AC3E}">
        <p14:creationId xmlns:p14="http://schemas.microsoft.com/office/powerpoint/2010/main" val="12698322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79.18 Inline fuel filters are usually attached to the fuel line with screw clamps or threaded connections. The fuel filter must be installed in the proper direction or a restricted fuel flow can </a:t>
            </a:r>
            <a:r>
              <a:rPr lang="en-US" sz="2000" dirty="0" smtClean="0">
                <a:latin typeface="+mj-lt"/>
              </a:rPr>
              <a:t>result.</a:t>
            </a:r>
            <a:endParaRPr lang="en-US" sz="2000" dirty="0">
              <a:latin typeface="+mj-lt"/>
            </a:endParaRPr>
          </a:p>
        </p:txBody>
      </p:sp>
      <p:pic>
        <p:nvPicPr>
          <p:cNvPr id="3" name="Picture 2" descr="A clamp type filter has a bracket and screw for fitments and two clamps on both the ends of the fuel line for fitting the filter ends to it. An O-ring type fuel filter has an identification label and is cylindrical in shape. The inlet and outlet to the filter have a SSG type fitting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048000" y="2055886"/>
            <a:ext cx="3048000" cy="4103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96387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2: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smtClean="0">
                <a:solidFill>
                  <a:srgbClr val="000000"/>
                </a:solidFill>
              </a:rPr>
              <a:t>Where are fuel filters typically located in the system?</a:t>
            </a:r>
            <a:endParaRPr lang="en-US" sz="4000" dirty="0">
              <a:solidFill>
                <a:srgbClr val="000000"/>
              </a:solidFill>
            </a:endParaRPr>
          </a:p>
        </p:txBody>
      </p:sp>
    </p:spTree>
    <p:extLst>
      <p:ext uri="{BB962C8B-B14F-4D97-AF65-F5344CB8AC3E}">
        <p14:creationId xmlns:p14="http://schemas.microsoft.com/office/powerpoint/2010/main" val="2374300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2:</a:t>
            </a:r>
            <a:endParaRPr lang="en-US" sz="3400" dirty="0">
              <a:solidFill>
                <a:srgbClr val="F8F9D3"/>
              </a:solidFill>
              <a:latin typeface="+mj-lt"/>
            </a:endParaRPr>
          </a:p>
        </p:txBody>
      </p:sp>
      <p:sp>
        <p:nvSpPr>
          <p:cNvPr id="6" name="Rectangle 5"/>
          <p:cNvSpPr/>
          <p:nvPr/>
        </p:nvSpPr>
        <p:spPr>
          <a:xfrm>
            <a:off x="168876" y="1975554"/>
            <a:ext cx="8534400" cy="707886"/>
          </a:xfrm>
          <a:prstGeom prst="rect">
            <a:avLst/>
          </a:prstGeom>
        </p:spPr>
        <p:txBody>
          <a:bodyPr wrap="square">
            <a:spAutoFit/>
          </a:bodyPr>
          <a:lstStyle/>
          <a:p>
            <a:r>
              <a:rPr lang="en-US" sz="4000" dirty="0" smtClean="0">
                <a:solidFill>
                  <a:srgbClr val="000000"/>
                </a:solidFill>
              </a:rPr>
              <a:t>In the fuel tank and in-line.</a:t>
            </a:r>
            <a:endParaRPr lang="en-US" sz="4000" dirty="0">
              <a:solidFill>
                <a:srgbClr val="000000"/>
              </a:solidFill>
            </a:endParaRPr>
          </a:p>
        </p:txBody>
      </p:sp>
    </p:spTree>
    <p:extLst>
      <p:ext uri="{BB962C8B-B14F-4D97-AF65-F5344CB8AC3E}">
        <p14:creationId xmlns:p14="http://schemas.microsoft.com/office/powerpoint/2010/main" val="2508462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FUEL DELIVERY SYSTEM</a:t>
            </a:r>
            <a:endParaRPr lang="en-US" dirty="0">
              <a:latin typeface="+mj-lt"/>
            </a:endParaRPr>
          </a:p>
        </p:txBody>
      </p:sp>
      <p:sp>
        <p:nvSpPr>
          <p:cNvPr id="25603" name="Content Placeholder 2"/>
          <p:cNvSpPr>
            <a:spLocks noGrp="1"/>
          </p:cNvSpPr>
          <p:nvPr>
            <p:ph idx="1"/>
          </p:nvPr>
        </p:nvSpPr>
        <p:spPr>
          <a:xfrm>
            <a:off x="457200" y="1600200"/>
            <a:ext cx="8077200" cy="4525963"/>
          </a:xfrm>
        </p:spPr>
        <p:txBody>
          <a:bodyPr/>
          <a:lstStyle/>
          <a:p>
            <a:r>
              <a:rPr lang="en-US" dirty="0"/>
              <a:t>Fuel delivery (and </a:t>
            </a:r>
            <a:r>
              <a:rPr lang="en-US" dirty="0" smtClean="0"/>
              <a:t>return) systems </a:t>
            </a:r>
            <a:r>
              <a:rPr lang="en-US" dirty="0"/>
              <a:t>use many if not all of the following </a:t>
            </a:r>
            <a:r>
              <a:rPr lang="en-US" dirty="0" smtClean="0"/>
              <a:t>components:</a:t>
            </a:r>
          </a:p>
          <a:p>
            <a:pPr lvl="1"/>
            <a:r>
              <a:rPr lang="en-US" dirty="0"/>
              <a:t>Fuel storage tank, filler neck, and gas </a:t>
            </a:r>
            <a:r>
              <a:rPr lang="en-US" dirty="0" smtClean="0"/>
              <a:t>cap</a:t>
            </a:r>
          </a:p>
          <a:p>
            <a:pPr lvl="1"/>
            <a:r>
              <a:rPr lang="en-US" dirty="0"/>
              <a:t>Fuel tank pressure </a:t>
            </a:r>
            <a:r>
              <a:rPr lang="en-US" dirty="0" smtClean="0"/>
              <a:t>sensor</a:t>
            </a:r>
          </a:p>
          <a:p>
            <a:pPr lvl="1"/>
            <a:r>
              <a:rPr lang="en-US" dirty="0"/>
              <a:t>Fuel </a:t>
            </a:r>
            <a:r>
              <a:rPr lang="en-US" dirty="0" smtClean="0"/>
              <a:t>pump</a:t>
            </a:r>
          </a:p>
          <a:p>
            <a:pPr lvl="1"/>
            <a:r>
              <a:rPr lang="en-US" dirty="0"/>
              <a:t>Fuel filter(s</a:t>
            </a:r>
            <a:r>
              <a:rPr lang="en-US" dirty="0" smtClean="0"/>
              <a:t>)</a:t>
            </a:r>
          </a:p>
          <a:p>
            <a:pPr lvl="1"/>
            <a:r>
              <a:rPr lang="en-US" dirty="0"/>
              <a:t>Fuel delivery lines and fuel </a:t>
            </a:r>
            <a:r>
              <a:rPr lang="en-US" dirty="0" smtClean="0"/>
              <a:t>rail</a:t>
            </a:r>
          </a:p>
          <a:p>
            <a:pPr lvl="1"/>
            <a:r>
              <a:rPr lang="en-US" dirty="0"/>
              <a:t>Fuel-pressure </a:t>
            </a:r>
            <a:r>
              <a:rPr lang="en-US" dirty="0" smtClean="0"/>
              <a:t>regulator</a:t>
            </a:r>
          </a:p>
          <a:p>
            <a:pPr lvl="1"/>
            <a:r>
              <a:rPr lang="en-US" dirty="0"/>
              <a:t>Fuel return line (if equipped with a return-type fuel </a:t>
            </a:r>
            <a:r>
              <a:rPr lang="en-US" dirty="0" smtClean="0"/>
              <a:t>delivery system</a:t>
            </a:r>
            <a:r>
              <a:rPr lang="en-US" dirty="0"/>
              <a:t>)</a:t>
            </a:r>
            <a:endParaRPr lang="en-US" dirty="0" smtClean="0"/>
          </a:p>
          <a:p>
            <a:pPr lvl="1"/>
            <a:endParaRPr lang="en-US" dirty="0" smtClean="0">
              <a:solidFill>
                <a:srgbClr val="0000FF"/>
              </a:solidFill>
            </a:endParaRPr>
          </a:p>
          <a:p>
            <a:pPr lvl="1"/>
            <a:endParaRPr lang="en-US" dirty="0" smtClean="0">
              <a:solidFill>
                <a:schemeClr val="tx2"/>
              </a:solidFill>
            </a:endParaRPr>
          </a:p>
        </p:txBody>
      </p:sp>
    </p:spTree>
    <p:extLst>
      <p:ext uri="{BB962C8B-B14F-4D97-AF65-F5344CB8AC3E}">
        <p14:creationId xmlns:p14="http://schemas.microsoft.com/office/powerpoint/2010/main" val="25913709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FUEL PUMP TESTING (1 OF 2)</a:t>
            </a:r>
            <a:endParaRPr lang="en-US" dirty="0">
              <a:latin typeface="+mj-lt"/>
            </a:endParaRPr>
          </a:p>
        </p:txBody>
      </p:sp>
      <p:sp>
        <p:nvSpPr>
          <p:cNvPr id="3" name="Content Placeholder 2"/>
          <p:cNvSpPr>
            <a:spLocks noGrp="1"/>
          </p:cNvSpPr>
          <p:nvPr>
            <p:ph idx="1"/>
          </p:nvPr>
        </p:nvSpPr>
        <p:spPr/>
        <p:txBody>
          <a:bodyPr/>
          <a:lstStyle/>
          <a:p>
            <a:r>
              <a:rPr lang="en-US" dirty="0" smtClean="0"/>
              <a:t>Testing Fuel Pump Pressure</a:t>
            </a:r>
          </a:p>
          <a:p>
            <a:pPr lvl="1"/>
            <a:r>
              <a:rPr lang="en-US" dirty="0"/>
              <a:t>To measure fuel-pump pressure, locate the Schrader </a:t>
            </a:r>
            <a:r>
              <a:rPr lang="en-US" dirty="0" smtClean="0"/>
              <a:t>valve and </a:t>
            </a:r>
            <a:r>
              <a:rPr lang="en-US" dirty="0"/>
              <a:t>attach a fuel-pressure gauge</a:t>
            </a:r>
            <a:r>
              <a:rPr lang="en-US" dirty="0" smtClean="0"/>
              <a:t>.</a:t>
            </a:r>
          </a:p>
          <a:p>
            <a:pPr lvl="1"/>
            <a:r>
              <a:rPr lang="en-US" dirty="0" smtClean="0"/>
              <a:t>Cycle the key to on to actuate the fuel pump.</a:t>
            </a:r>
          </a:p>
          <a:p>
            <a:r>
              <a:rPr lang="en-US" dirty="0" smtClean="0"/>
              <a:t>Rest Pressure Test</a:t>
            </a:r>
          </a:p>
          <a:p>
            <a:pPr lvl="1"/>
            <a:r>
              <a:rPr lang="en-US" dirty="0"/>
              <a:t>If the fuel pressure is </a:t>
            </a:r>
            <a:r>
              <a:rPr lang="en-US" dirty="0" smtClean="0"/>
              <a:t>acceptable, then </a:t>
            </a:r>
            <a:r>
              <a:rPr lang="en-US" dirty="0"/>
              <a:t>check the system for </a:t>
            </a:r>
            <a:r>
              <a:rPr lang="en-US" dirty="0" err="1"/>
              <a:t>leakdown</a:t>
            </a:r>
            <a:r>
              <a:rPr lang="en-US" dirty="0" smtClean="0"/>
              <a:t>. </a:t>
            </a:r>
          </a:p>
          <a:p>
            <a:pPr lvl="1"/>
            <a:r>
              <a:rPr lang="en-US" dirty="0" smtClean="0"/>
              <a:t>The pressure should not drop for 5 minutes.</a:t>
            </a:r>
          </a:p>
          <a:p>
            <a:endParaRPr lang="en-US" dirty="0" smtClean="0"/>
          </a:p>
          <a:p>
            <a:pPr lvl="1"/>
            <a:endParaRPr lang="en-US" dirty="0"/>
          </a:p>
        </p:txBody>
      </p:sp>
    </p:spTree>
    <p:extLst>
      <p:ext uri="{BB962C8B-B14F-4D97-AF65-F5344CB8AC3E}">
        <p14:creationId xmlns:p14="http://schemas.microsoft.com/office/powerpoint/2010/main" val="3358562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FUEL PUMP </a:t>
            </a:r>
            <a:r>
              <a:rPr lang="en-US" dirty="0" smtClean="0">
                <a:latin typeface="+mj-lt"/>
              </a:rPr>
              <a:t>TESTING (2 OF 2) </a:t>
            </a:r>
            <a:endParaRPr lang="en-US" dirty="0">
              <a:latin typeface="+mj-lt"/>
            </a:endParaRPr>
          </a:p>
        </p:txBody>
      </p:sp>
      <p:sp>
        <p:nvSpPr>
          <p:cNvPr id="3" name="Content Placeholder 2"/>
          <p:cNvSpPr>
            <a:spLocks noGrp="1"/>
          </p:cNvSpPr>
          <p:nvPr>
            <p:ph idx="1"/>
          </p:nvPr>
        </p:nvSpPr>
        <p:spPr/>
        <p:txBody>
          <a:bodyPr/>
          <a:lstStyle/>
          <a:p>
            <a:r>
              <a:rPr lang="en-US" dirty="0" smtClean="0"/>
              <a:t>Dynamic Pressure Test</a:t>
            </a:r>
          </a:p>
          <a:p>
            <a:pPr lvl="1"/>
            <a:r>
              <a:rPr lang="en-US" dirty="0"/>
              <a:t>To test the </a:t>
            </a:r>
            <a:r>
              <a:rPr lang="en-US" dirty="0" smtClean="0"/>
              <a:t>pressure dynamically</a:t>
            </a:r>
            <a:r>
              <a:rPr lang="en-US" dirty="0"/>
              <a:t>, start the engine</a:t>
            </a:r>
            <a:r>
              <a:rPr lang="en-US" dirty="0" smtClean="0"/>
              <a:t>.</a:t>
            </a:r>
          </a:p>
          <a:p>
            <a:pPr lvl="1"/>
            <a:r>
              <a:rPr lang="en-US" dirty="0"/>
              <a:t>If the pressure is vacuum </a:t>
            </a:r>
            <a:r>
              <a:rPr lang="en-US" dirty="0" smtClean="0"/>
              <a:t>referenced, then </a:t>
            </a:r>
            <a:r>
              <a:rPr lang="en-US" dirty="0"/>
              <a:t>the pressure should change when the throttle is cycled</a:t>
            </a:r>
            <a:r>
              <a:rPr lang="en-US" dirty="0" smtClean="0"/>
              <a:t>.</a:t>
            </a:r>
          </a:p>
          <a:p>
            <a:r>
              <a:rPr lang="en-US" dirty="0" smtClean="0"/>
              <a:t>Testing Fuel Pump Volume</a:t>
            </a:r>
          </a:p>
          <a:p>
            <a:pPr lvl="1"/>
            <a:r>
              <a:rPr lang="en-US" dirty="0" smtClean="0"/>
              <a:t>Sufficient fuel </a:t>
            </a:r>
            <a:r>
              <a:rPr lang="en-US" dirty="0"/>
              <a:t>capacity (flow) should be at least 2 pints (1 liter) every 30 </a:t>
            </a:r>
            <a:r>
              <a:rPr lang="en-US" dirty="0" smtClean="0"/>
              <a:t>seconds or </a:t>
            </a:r>
            <a:r>
              <a:rPr lang="en-US" dirty="0"/>
              <a:t>1 pint in 15 seconds.</a:t>
            </a:r>
            <a:endParaRPr lang="en-US" dirty="0"/>
          </a:p>
        </p:txBody>
      </p:sp>
    </p:spTree>
    <p:extLst>
      <p:ext uri="{BB962C8B-B14F-4D97-AF65-F5344CB8AC3E}">
        <p14:creationId xmlns:p14="http://schemas.microsoft.com/office/powerpoint/2010/main" val="3019702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Tech Tip</a:t>
            </a:r>
            <a:r>
              <a:rPr lang="en-US" sz="3400" dirty="0" smtClean="0">
                <a:latin typeface="+mj-lt"/>
              </a:rPr>
              <a:t> </a:t>
            </a:r>
            <a:endParaRPr lang="en-US" sz="3400" dirty="0">
              <a:latin typeface="+mj-l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3062" y="1676400"/>
            <a:ext cx="5857875" cy="425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1570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79.19 A dim headlight indicates excessive resistance in fuel pump </a:t>
            </a:r>
            <a:r>
              <a:rPr lang="en-US" sz="2400" dirty="0" smtClean="0">
                <a:latin typeface="+mj-lt"/>
              </a:rPr>
              <a:t>circuit.</a:t>
            </a:r>
            <a:endParaRPr lang="en-US" dirty="0">
              <a:latin typeface="+mj-lt"/>
            </a:endParaRPr>
          </a:p>
        </p:txBody>
      </p:sp>
      <p:pic>
        <p:nvPicPr>
          <p:cNvPr id="3" name="Picture 2" descr="A photo shows a dimly lit headligh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12570" y="1565202"/>
            <a:ext cx="6118860" cy="4589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1894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TECH TIP</a:t>
            </a:r>
            <a:endParaRPr lang="en-US" sz="3400" dirty="0">
              <a:latin typeface="+mj-l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5913" y="1909763"/>
            <a:ext cx="5972175" cy="3038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46070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79.20 (a) A funnel helps in hearing if the electric fuel pump inside the gas tank is </a:t>
            </a:r>
            <a:r>
              <a:rPr lang="en-US" sz="2400" dirty="0" smtClean="0">
                <a:latin typeface="+mj-lt"/>
              </a:rPr>
              <a:t>working.</a:t>
            </a:r>
            <a:endParaRPr lang="en-US" dirty="0">
              <a:latin typeface="+mj-lt"/>
            </a:endParaRPr>
          </a:p>
        </p:txBody>
      </p:sp>
      <p:pic>
        <p:nvPicPr>
          <p:cNvPr id="3" name="Picture 2" descr="A photo shows a technician with his ear next to a funnel connected to the gas tank."/>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19275" y="2053153"/>
            <a:ext cx="5505450" cy="4108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64038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79.20 (b) If the pump is not running, check the wiring and current flow before going through the process of dropping the fuel tank to remove the </a:t>
            </a:r>
            <a:r>
              <a:rPr lang="en-US" sz="2400" dirty="0" smtClean="0">
                <a:latin typeface="+mj-lt"/>
              </a:rPr>
              <a:t>pump.</a:t>
            </a:r>
            <a:endParaRPr lang="en-US" dirty="0">
              <a:latin typeface="+mj-lt"/>
            </a:endParaRPr>
          </a:p>
        </p:txBody>
      </p:sp>
      <p:pic>
        <p:nvPicPr>
          <p:cNvPr id="3" name="Picture 2" descr="A photo shows a fuel pump and the fuel tank removed from a vehicl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73516" y="2131731"/>
            <a:ext cx="5396969" cy="4027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35623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79.21 The Schrader valve on this General Motors 3800 V-6 is located next to the fuel-pressure </a:t>
            </a:r>
            <a:r>
              <a:rPr lang="en-US" sz="2400" dirty="0" smtClean="0">
                <a:latin typeface="+mj-lt"/>
              </a:rPr>
              <a:t>regulator.</a:t>
            </a:r>
            <a:endParaRPr lang="en-US" sz="2400" dirty="0">
              <a:latin typeface="+mj-lt"/>
            </a:endParaRPr>
          </a:p>
        </p:txBody>
      </p:sp>
      <p:pic>
        <p:nvPicPr>
          <p:cNvPr id="3" name="Picture 2" descr="A photo shows a fuel system with a Schrader valve next to a fuel-pressure regulato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66850" y="1524000"/>
            <a:ext cx="6210300" cy="4657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59077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79.22 The fuel system should hold pressure if the system is leak </a:t>
            </a:r>
            <a:r>
              <a:rPr lang="en-US" sz="2400" dirty="0" smtClean="0">
                <a:latin typeface="+mj-lt"/>
              </a:rPr>
              <a:t>free.</a:t>
            </a:r>
            <a:endParaRPr lang="en-US" sz="2400" dirty="0">
              <a:latin typeface="+mj-lt"/>
            </a:endParaRPr>
          </a:p>
        </p:txBody>
      </p:sp>
      <p:pic>
        <p:nvPicPr>
          <p:cNvPr id="3" name="Picture 2" descr="The figure shows a fuel pump check valve connected to an array of fuel injectors through a fuel gauge. The fuel gauge is a dial gauge displaying rest pressure. The fuel rail is connected to the regulator which has a return tub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957211" y="1447800"/>
            <a:ext cx="3401028" cy="4957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8583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mj-lt"/>
              </a:rPr>
              <a:t>Figure 79.23 If the vacuum hose is removed from the fuel-pressure regulator when the engine is running, the fuel pressure should increase. If it does not increase, then the fuel pump is not capable of supplying adequate pressure or the fuel-pressure regulator is defective. If gasoline is visible in the vacuum hose, the regulator is leaking and should be </a:t>
            </a:r>
            <a:r>
              <a:rPr lang="en-US" sz="1800" dirty="0" smtClean="0">
                <a:latin typeface="+mj-lt"/>
              </a:rPr>
              <a:t>replaced.</a:t>
            </a:r>
            <a:endParaRPr lang="en-US" sz="1800" dirty="0">
              <a:latin typeface="+mj-lt"/>
            </a:endParaRPr>
          </a:p>
        </p:txBody>
      </p:sp>
      <p:pic>
        <p:nvPicPr>
          <p:cNvPr id="3" name="Picture 2" descr="A photo shows a vacuum hose separated from a fuel-pressure regulato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143250" y="2057400"/>
            <a:ext cx="2857500" cy="3858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39605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79.1 The fuel system includes many separate parts and components, including the fuel tank, fuel pump, and lines, as well as the fuel tank pressure sensor used to measure the pressure inside the fuel tanks, used by the evaporative fuel control </a:t>
            </a:r>
            <a:r>
              <a:rPr lang="en-US" sz="2000" dirty="0" smtClean="0">
                <a:latin typeface="+mj-lt"/>
              </a:rPr>
              <a:t>system.</a:t>
            </a:r>
            <a:endParaRPr lang="en-US" sz="2000" dirty="0">
              <a:latin typeface="+mj-lt"/>
            </a:endParaRPr>
          </a:p>
        </p:txBody>
      </p:sp>
      <p:pic>
        <p:nvPicPr>
          <p:cNvPr id="5" name="Picture 4" descr="The figure shows various parts of the fuel system of a car. A fuel tank is show in the rear end of the car with a fuel delivery line and a fuel vapor vent line connected to it. The fuel lines end at an EGR valve and purge valve near the engine. The engine block shown is connected to the air injection check valve, air pump, fuel injectors and the intake manifold. The exhaust system is also neatly laid out with an exhaust manifold connected to the tail pipe of the car through various other parts – oxygen sensor, catalytic converter, resonator and a muffl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66378" y="2286000"/>
            <a:ext cx="6211244" cy="3539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051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TECH TIP</a:t>
            </a:r>
            <a:endParaRPr lang="en-US" sz="3400" dirty="0">
              <a:latin typeface="+mj-lt"/>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8300" y="1795463"/>
            <a:ext cx="5867400" cy="3267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2648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79.24 Fuel should be heard returning to the fuel tank at the fuel return line if the fuel pump and fuel-pressure regulator are functioning </a:t>
            </a:r>
            <a:r>
              <a:rPr lang="en-US" sz="2400" dirty="0" smtClean="0">
                <a:latin typeface="+mj-lt"/>
              </a:rPr>
              <a:t>correctly.</a:t>
            </a:r>
            <a:endParaRPr lang="en-US" dirty="0">
              <a:latin typeface="+mj-lt"/>
            </a:endParaRPr>
          </a:p>
        </p:txBody>
      </p:sp>
      <p:pic>
        <p:nvPicPr>
          <p:cNvPr id="3" name="Picture 2" descr="A photo shows a fuel pressure regulator with a fuel return line to the gas tank below i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13645" y="1905000"/>
            <a:ext cx="4316710" cy="3924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57857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79.25 A fuel-pressure reading does not confirm that there is enough fuel volume for the engine to operate </a:t>
            </a:r>
            <a:r>
              <a:rPr lang="en-US" sz="2400" dirty="0" smtClean="0">
                <a:latin typeface="+mj-lt"/>
              </a:rPr>
              <a:t>correctly.</a:t>
            </a:r>
            <a:endParaRPr lang="en-US" dirty="0">
              <a:latin typeface="+mj-lt"/>
            </a:endParaRPr>
          </a:p>
        </p:txBody>
      </p:sp>
      <p:pic>
        <p:nvPicPr>
          <p:cNvPr id="3" name="Picture 2" descr="The figure shows a fuel pump connected to a fuel-pressure regulator via a pressure gauge. In the first setup, the setup has a smaller hose, same pressure and less volume of fuel coming out whereas in the second setup, the setup has a larger hose, same pressure and more volume of fuel coming out. In both the setups, the dial gauge shows the same pressure readi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09556" y="1905000"/>
            <a:ext cx="2724888" cy="3924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04335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Figure 79.26 A fuel system tester connected in series in the fuel system so all of the fuel used flows through the meter, which displays the rate of flow and the fuel </a:t>
            </a:r>
            <a:r>
              <a:rPr lang="en-US" dirty="0" smtClean="0">
                <a:latin typeface="+mj-lt"/>
              </a:rPr>
              <a:t>pressure.</a:t>
            </a:r>
            <a:endParaRPr lang="en-US" dirty="0">
              <a:latin typeface="+mj-lt"/>
            </a:endParaRPr>
          </a:p>
        </p:txBody>
      </p:sp>
      <p:pic>
        <p:nvPicPr>
          <p:cNvPr id="3" name="Picture 2" descr="A photo shows a fuel system tester with a fuel pressure gauge and a flow rate scal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71675" y="2057400"/>
            <a:ext cx="5200650" cy="3900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1309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TECH TIP</a:t>
            </a:r>
            <a:endParaRPr lang="en-US" sz="3400" dirty="0">
              <a:latin typeface="+mj-lt"/>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9529" y="1752600"/>
            <a:ext cx="5886450" cy="442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31314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79.27 Removing the bed from a pickup truck makes gaining access to the fuel pump a lot </a:t>
            </a:r>
            <a:r>
              <a:rPr lang="en-US" sz="2400" dirty="0" smtClean="0">
                <a:latin typeface="+mj-lt"/>
              </a:rPr>
              <a:t>easier.</a:t>
            </a:r>
            <a:endParaRPr lang="en-US" dirty="0">
              <a:latin typeface="+mj-lt"/>
            </a:endParaRPr>
          </a:p>
        </p:txBody>
      </p:sp>
      <p:pic>
        <p:nvPicPr>
          <p:cNvPr id="3" name="Picture 2" descr="A figure shows a technician observing a fuel pump on a pickup truck. The pickup truck bed is removed from the truck giving direct access to the fuel pump.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85975" y="1981200"/>
            <a:ext cx="4972050" cy="4195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6121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3: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smtClean="0">
                <a:solidFill>
                  <a:srgbClr val="000000"/>
                </a:solidFill>
              </a:rPr>
              <a:t>What are three ways to test the fuel pump.</a:t>
            </a:r>
            <a:endParaRPr lang="en-US" sz="4000" dirty="0">
              <a:solidFill>
                <a:srgbClr val="000000"/>
              </a:solidFill>
            </a:endParaRPr>
          </a:p>
        </p:txBody>
      </p:sp>
    </p:spTree>
    <p:extLst>
      <p:ext uri="{BB962C8B-B14F-4D97-AF65-F5344CB8AC3E}">
        <p14:creationId xmlns:p14="http://schemas.microsoft.com/office/powerpoint/2010/main" val="206312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3:</a:t>
            </a:r>
            <a:endParaRPr lang="en-US" sz="3400" dirty="0">
              <a:solidFill>
                <a:srgbClr val="F8F9D3"/>
              </a:solidFill>
              <a:latin typeface="+mj-lt"/>
            </a:endParaRPr>
          </a:p>
        </p:txBody>
      </p:sp>
      <p:sp>
        <p:nvSpPr>
          <p:cNvPr id="6" name="Rectangle 5"/>
          <p:cNvSpPr/>
          <p:nvPr/>
        </p:nvSpPr>
        <p:spPr>
          <a:xfrm>
            <a:off x="168876" y="1975554"/>
            <a:ext cx="8534400" cy="1323439"/>
          </a:xfrm>
          <a:prstGeom prst="rect">
            <a:avLst/>
          </a:prstGeom>
        </p:spPr>
        <p:txBody>
          <a:bodyPr wrap="square">
            <a:spAutoFit/>
          </a:bodyPr>
          <a:lstStyle/>
          <a:p>
            <a:r>
              <a:rPr lang="en-US" sz="4000" dirty="0" smtClean="0">
                <a:solidFill>
                  <a:srgbClr val="000000"/>
                </a:solidFill>
              </a:rPr>
              <a:t>Rest pressure test, dynamic pressure test, and volume test.</a:t>
            </a:r>
            <a:endParaRPr lang="en-US" sz="4000" dirty="0">
              <a:solidFill>
                <a:srgbClr val="000000"/>
              </a:solidFill>
            </a:endParaRPr>
          </a:p>
        </p:txBody>
      </p:sp>
    </p:spTree>
    <p:extLst>
      <p:ext uri="{BB962C8B-B14F-4D97-AF65-F5344CB8AC3E}">
        <p14:creationId xmlns:p14="http://schemas.microsoft.com/office/powerpoint/2010/main" val="1978629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FUEL PUMP CURRENT DRAW TEST</a:t>
            </a:r>
            <a:endParaRPr lang="en-US" dirty="0">
              <a:latin typeface="+mj-lt"/>
            </a:endParaRPr>
          </a:p>
        </p:txBody>
      </p:sp>
      <p:sp>
        <p:nvSpPr>
          <p:cNvPr id="3" name="Content Placeholder 2"/>
          <p:cNvSpPr>
            <a:spLocks noGrp="1"/>
          </p:cNvSpPr>
          <p:nvPr>
            <p:ph idx="1"/>
          </p:nvPr>
        </p:nvSpPr>
        <p:spPr/>
        <p:txBody>
          <a:bodyPr/>
          <a:lstStyle/>
          <a:p>
            <a:r>
              <a:rPr lang="en-US" dirty="0"/>
              <a:t>This test is most often </a:t>
            </a:r>
            <a:r>
              <a:rPr lang="en-US" dirty="0" smtClean="0"/>
              <a:t>performed by </a:t>
            </a:r>
            <a:r>
              <a:rPr lang="en-US" dirty="0"/>
              <a:t>connecting a digital </a:t>
            </a:r>
            <a:r>
              <a:rPr lang="en-US" dirty="0" err="1"/>
              <a:t>multimeter</a:t>
            </a:r>
            <a:r>
              <a:rPr lang="en-US" dirty="0"/>
              <a:t> set to read DC </a:t>
            </a:r>
            <a:r>
              <a:rPr lang="en-US" dirty="0" smtClean="0"/>
              <a:t>amperes and </a:t>
            </a:r>
            <a:r>
              <a:rPr lang="en-US" dirty="0"/>
              <a:t>test the current draw</a:t>
            </a:r>
            <a:r>
              <a:rPr lang="en-US" dirty="0" smtClean="0"/>
              <a:t>.</a:t>
            </a:r>
          </a:p>
          <a:p>
            <a:r>
              <a:rPr lang="en-US" dirty="0"/>
              <a:t>Compare the reading </a:t>
            </a:r>
            <a:r>
              <a:rPr lang="en-US" dirty="0" smtClean="0"/>
              <a:t>to factory </a:t>
            </a:r>
            <a:r>
              <a:rPr lang="en-US" dirty="0"/>
              <a:t>specifications.</a:t>
            </a:r>
            <a:endParaRPr lang="en-US" dirty="0"/>
          </a:p>
        </p:txBody>
      </p:sp>
    </p:spTree>
    <p:extLst>
      <p:ext uri="{BB962C8B-B14F-4D97-AF65-F5344CB8AC3E}">
        <p14:creationId xmlns:p14="http://schemas.microsoft.com/office/powerpoint/2010/main" val="10299270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79.28 Hookup for testing fuel-pump current draw on any vehicle equipped with a fuel-pump </a:t>
            </a:r>
            <a:r>
              <a:rPr lang="en-US" sz="2400" dirty="0" smtClean="0">
                <a:latin typeface="+mj-lt"/>
              </a:rPr>
              <a:t>relay.</a:t>
            </a:r>
            <a:endParaRPr lang="en-US" dirty="0">
              <a:latin typeface="+mj-lt"/>
            </a:endParaRPr>
          </a:p>
        </p:txBody>
      </p:sp>
      <p:pic>
        <p:nvPicPr>
          <p:cNvPr id="3" name="Picture 2" descr="A figure shows a digital multi-meter connection to a fuel-pump relay. The relay’s B plus terminal and the connection terminal to fuel pump are connected to the test leads of the multi-met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402834" y="1959728"/>
            <a:ext cx="2338332" cy="4195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9585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FUEL TANKS (1 OF 3)</a:t>
            </a:r>
            <a:endParaRPr lang="en-US" dirty="0">
              <a:latin typeface="+mj-lt"/>
            </a:endParaRPr>
          </a:p>
        </p:txBody>
      </p:sp>
      <p:sp>
        <p:nvSpPr>
          <p:cNvPr id="3" name="Content Placeholder 2"/>
          <p:cNvSpPr>
            <a:spLocks noGrp="1"/>
          </p:cNvSpPr>
          <p:nvPr>
            <p:ph idx="1"/>
          </p:nvPr>
        </p:nvSpPr>
        <p:spPr/>
        <p:txBody>
          <a:bodyPr/>
          <a:lstStyle/>
          <a:p>
            <a:r>
              <a:rPr lang="en-US" dirty="0"/>
              <a:t>A vehicle fuel tank is made of corrosion-resistant steel or </a:t>
            </a:r>
            <a:r>
              <a:rPr lang="en-US" dirty="0" smtClean="0"/>
              <a:t>polyethylene plastic.</a:t>
            </a:r>
          </a:p>
          <a:p>
            <a:r>
              <a:rPr lang="en-US" sz="2400" dirty="0"/>
              <a:t>Regardless of size and shape, all fuel tanks incorporate </a:t>
            </a:r>
            <a:r>
              <a:rPr lang="en-US" sz="2400" dirty="0" smtClean="0"/>
              <a:t>most, if </a:t>
            </a:r>
            <a:r>
              <a:rPr lang="en-US" sz="2400" dirty="0"/>
              <a:t>not all, the following features</a:t>
            </a:r>
            <a:r>
              <a:rPr lang="en-US" sz="2400" dirty="0" smtClean="0"/>
              <a:t>:</a:t>
            </a:r>
          </a:p>
          <a:p>
            <a:pPr lvl="1"/>
            <a:r>
              <a:rPr lang="en-US" sz="2000" dirty="0"/>
              <a:t>Inlet or filler tube through which fuel enters the </a:t>
            </a:r>
            <a:r>
              <a:rPr lang="en-US" sz="2000" dirty="0" smtClean="0"/>
              <a:t>tank</a:t>
            </a:r>
          </a:p>
          <a:p>
            <a:pPr lvl="1"/>
            <a:r>
              <a:rPr lang="en-US" sz="2000" dirty="0"/>
              <a:t>Filler cap with pressure holding and relief </a:t>
            </a:r>
            <a:r>
              <a:rPr lang="en-US" sz="2000" dirty="0" smtClean="0"/>
              <a:t>features</a:t>
            </a:r>
          </a:p>
          <a:p>
            <a:pPr lvl="1"/>
            <a:r>
              <a:rPr lang="en-US" sz="2000" dirty="0"/>
              <a:t>An outlet to the fuel line leading to the fuel pump or </a:t>
            </a:r>
            <a:r>
              <a:rPr lang="en-US" sz="2000" dirty="0" smtClean="0"/>
              <a:t>fuel injector</a:t>
            </a:r>
          </a:p>
          <a:p>
            <a:pPr lvl="1"/>
            <a:r>
              <a:rPr lang="en-US" sz="2000" dirty="0"/>
              <a:t>Fuel pump mounted within the </a:t>
            </a:r>
            <a:r>
              <a:rPr lang="en-US" sz="2000" dirty="0" smtClean="0"/>
              <a:t>tank</a:t>
            </a:r>
          </a:p>
          <a:p>
            <a:pPr lvl="1"/>
            <a:r>
              <a:rPr lang="en-US" sz="2000" dirty="0"/>
              <a:t>Tank vent </a:t>
            </a:r>
            <a:r>
              <a:rPr lang="en-US" sz="2000" dirty="0" smtClean="0"/>
              <a:t>system</a:t>
            </a:r>
          </a:p>
          <a:p>
            <a:pPr lvl="1"/>
            <a:r>
              <a:rPr lang="en-US" sz="2000" dirty="0"/>
              <a:t>Fuel pickup tube and fuel level sending unit</a:t>
            </a:r>
            <a:endParaRPr lang="en-US" sz="2000" dirty="0"/>
          </a:p>
        </p:txBody>
      </p:sp>
    </p:spTree>
    <p:extLst>
      <p:ext uri="{BB962C8B-B14F-4D97-AF65-F5344CB8AC3E}">
        <p14:creationId xmlns:p14="http://schemas.microsoft.com/office/powerpoint/2010/main" val="11593892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FUEL PUMP REPLACEMENT</a:t>
            </a:r>
            <a:endParaRPr lang="en-US" dirty="0">
              <a:latin typeface="+mj-lt"/>
            </a:endParaRPr>
          </a:p>
        </p:txBody>
      </p:sp>
      <p:sp>
        <p:nvSpPr>
          <p:cNvPr id="3" name="Content Placeholder 2"/>
          <p:cNvSpPr>
            <a:spLocks noGrp="1"/>
          </p:cNvSpPr>
          <p:nvPr>
            <p:ph idx="1"/>
          </p:nvPr>
        </p:nvSpPr>
        <p:spPr/>
        <p:txBody>
          <a:bodyPr/>
          <a:lstStyle/>
          <a:p>
            <a:r>
              <a:rPr lang="en-US" dirty="0"/>
              <a:t>The following recommendations should be followed whenever </a:t>
            </a:r>
            <a:r>
              <a:rPr lang="en-US" dirty="0" smtClean="0"/>
              <a:t>replacing an </a:t>
            </a:r>
            <a:r>
              <a:rPr lang="en-US" dirty="0"/>
              <a:t>electric fuel pump</a:t>
            </a:r>
            <a:r>
              <a:rPr lang="en-US" dirty="0" smtClean="0"/>
              <a:t>:</a:t>
            </a:r>
          </a:p>
          <a:p>
            <a:pPr lvl="1"/>
            <a:r>
              <a:rPr lang="en-US" dirty="0"/>
              <a:t>The fuel-pump strainer (sock) should be replaced with </a:t>
            </a:r>
            <a:r>
              <a:rPr lang="en-US" dirty="0" smtClean="0"/>
              <a:t>the new </a:t>
            </a:r>
            <a:r>
              <a:rPr lang="en-US" dirty="0"/>
              <a:t>pump</a:t>
            </a:r>
            <a:r>
              <a:rPr lang="en-US" dirty="0" smtClean="0"/>
              <a:t>.</a:t>
            </a:r>
          </a:p>
          <a:p>
            <a:pPr lvl="1"/>
            <a:r>
              <a:rPr lang="en-US" dirty="0"/>
              <a:t>If the original pump had a deflector shield, it should </a:t>
            </a:r>
            <a:r>
              <a:rPr lang="en-US" dirty="0" smtClean="0"/>
              <a:t>always be reinstalled.</a:t>
            </a:r>
          </a:p>
          <a:p>
            <a:pPr lvl="1"/>
            <a:r>
              <a:rPr lang="en-US" dirty="0"/>
              <a:t>Always check the interior of the fuel tank for evidence of </a:t>
            </a:r>
            <a:r>
              <a:rPr lang="en-US" dirty="0" smtClean="0"/>
              <a:t>contamination or </a:t>
            </a:r>
            <a:r>
              <a:rPr lang="en-US" dirty="0"/>
              <a:t>dirt</a:t>
            </a:r>
            <a:r>
              <a:rPr lang="en-US" dirty="0" smtClean="0"/>
              <a:t>.</a:t>
            </a:r>
          </a:p>
          <a:p>
            <a:pPr lvl="1"/>
            <a:r>
              <a:rPr lang="en-US" dirty="0"/>
              <a:t>Check that the wiring and electrical connectors are clean </a:t>
            </a:r>
            <a:r>
              <a:rPr lang="en-US" dirty="0" smtClean="0"/>
              <a:t>and tight</a:t>
            </a:r>
            <a:r>
              <a:rPr lang="en-US" dirty="0"/>
              <a:t>.</a:t>
            </a:r>
            <a:endParaRPr lang="en-US" dirty="0"/>
          </a:p>
        </p:txBody>
      </p:sp>
    </p:spTree>
    <p:extLst>
      <p:ext uri="{BB962C8B-B14F-4D97-AF65-F5344CB8AC3E}">
        <p14:creationId xmlns:p14="http://schemas.microsoft.com/office/powerpoint/2010/main" val="1442928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extLst>
      <p:ext uri="{BB962C8B-B14F-4D97-AF65-F5344CB8AC3E}">
        <p14:creationId xmlns:p14="http://schemas.microsoft.com/office/powerpoint/2010/main" val="3387871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FUEL </a:t>
            </a:r>
            <a:r>
              <a:rPr lang="en-US" dirty="0" smtClean="0">
                <a:latin typeface="+mj-lt"/>
              </a:rPr>
              <a:t>TANKS (2 OF 3) </a:t>
            </a:r>
            <a:endParaRPr lang="en-US" dirty="0">
              <a:latin typeface="+mj-lt"/>
            </a:endParaRPr>
          </a:p>
        </p:txBody>
      </p:sp>
      <p:sp>
        <p:nvSpPr>
          <p:cNvPr id="3" name="Content Placeholder 2"/>
          <p:cNvSpPr>
            <a:spLocks noGrp="1"/>
          </p:cNvSpPr>
          <p:nvPr>
            <p:ph idx="1"/>
          </p:nvPr>
        </p:nvSpPr>
        <p:spPr/>
        <p:txBody>
          <a:bodyPr/>
          <a:lstStyle/>
          <a:p>
            <a:r>
              <a:rPr lang="en-US" dirty="0" smtClean="0"/>
              <a:t>Tank Location and Mounting</a:t>
            </a:r>
          </a:p>
          <a:p>
            <a:pPr lvl="1"/>
            <a:r>
              <a:rPr lang="en-US" sz="2200" dirty="0" smtClean="0"/>
              <a:t>Most </a:t>
            </a:r>
            <a:r>
              <a:rPr lang="en-US" sz="2200" dirty="0"/>
              <a:t>vehicles </a:t>
            </a:r>
            <a:r>
              <a:rPr lang="en-US" sz="2200" dirty="0" smtClean="0"/>
              <a:t>use a </a:t>
            </a:r>
            <a:r>
              <a:rPr lang="en-US" sz="2200" dirty="0"/>
              <a:t>horizontally suspended fuel </a:t>
            </a:r>
            <a:r>
              <a:rPr lang="en-US" sz="2200" dirty="0" smtClean="0"/>
              <a:t>tank.</a:t>
            </a:r>
          </a:p>
          <a:p>
            <a:pPr lvl="1"/>
            <a:r>
              <a:rPr lang="en-US" sz="2200" dirty="0" smtClean="0"/>
              <a:t>Fuel tanks </a:t>
            </a:r>
            <a:r>
              <a:rPr lang="en-US" sz="2200" dirty="0"/>
              <a:t>are located there so that frame rails and body </a:t>
            </a:r>
            <a:r>
              <a:rPr lang="en-US" sz="2200" dirty="0" smtClean="0"/>
              <a:t>components protect </a:t>
            </a:r>
            <a:r>
              <a:rPr lang="en-US" sz="2200" dirty="0"/>
              <a:t>the tank in the event of a crash</a:t>
            </a:r>
            <a:r>
              <a:rPr lang="en-US" sz="2200" dirty="0" smtClean="0"/>
              <a:t>.</a:t>
            </a:r>
          </a:p>
          <a:p>
            <a:r>
              <a:rPr lang="en-US" dirty="0" smtClean="0"/>
              <a:t>Filler Tubes</a:t>
            </a:r>
          </a:p>
          <a:p>
            <a:pPr lvl="1"/>
            <a:r>
              <a:rPr lang="en-US" sz="2200" dirty="0"/>
              <a:t>Fuel enters the tank through a large </a:t>
            </a:r>
            <a:r>
              <a:rPr lang="en-US" sz="2200" dirty="0" smtClean="0"/>
              <a:t>tube extending </a:t>
            </a:r>
            <a:r>
              <a:rPr lang="en-US" sz="2200" dirty="0"/>
              <a:t>from the tank to an opening on the outside of the vehicle</a:t>
            </a:r>
            <a:r>
              <a:rPr lang="en-US" sz="2200" dirty="0" smtClean="0"/>
              <a:t>.</a:t>
            </a:r>
          </a:p>
          <a:p>
            <a:pPr lvl="1"/>
            <a:r>
              <a:rPr lang="en-US" sz="2200" dirty="0"/>
              <a:t>Onboard refueling vapor recovery (ORVR) </a:t>
            </a:r>
            <a:r>
              <a:rPr lang="en-US" sz="2200" dirty="0" smtClean="0"/>
              <a:t>systems were added to the filler neck to reduce evaporative emissions.</a:t>
            </a:r>
            <a:endParaRPr lang="en-US" sz="2200" dirty="0"/>
          </a:p>
        </p:txBody>
      </p:sp>
    </p:spTree>
    <p:extLst>
      <p:ext uri="{BB962C8B-B14F-4D97-AF65-F5344CB8AC3E}">
        <p14:creationId xmlns:p14="http://schemas.microsoft.com/office/powerpoint/2010/main" val="3938606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FUEL TANKS </a:t>
            </a:r>
            <a:r>
              <a:rPr lang="en-US" dirty="0" smtClean="0">
                <a:latin typeface="+mj-lt"/>
              </a:rPr>
              <a:t>(3 OF 3) </a:t>
            </a:r>
            <a:endParaRPr lang="en-US" dirty="0">
              <a:latin typeface="+mj-lt"/>
            </a:endParaRPr>
          </a:p>
        </p:txBody>
      </p:sp>
      <p:sp>
        <p:nvSpPr>
          <p:cNvPr id="3" name="Content Placeholder 2"/>
          <p:cNvSpPr>
            <a:spLocks noGrp="1"/>
          </p:cNvSpPr>
          <p:nvPr>
            <p:ph idx="1"/>
          </p:nvPr>
        </p:nvSpPr>
        <p:spPr/>
        <p:txBody>
          <a:bodyPr/>
          <a:lstStyle/>
          <a:p>
            <a:r>
              <a:rPr lang="en-US" dirty="0" smtClean="0"/>
              <a:t>Pressure-Vacuum Filler Cap</a:t>
            </a:r>
          </a:p>
          <a:p>
            <a:pPr lvl="1"/>
            <a:r>
              <a:rPr lang="en-US" dirty="0"/>
              <a:t>The safety cap must </a:t>
            </a:r>
            <a:r>
              <a:rPr lang="en-US" dirty="0" smtClean="0"/>
              <a:t>seal the system, and release excess </a:t>
            </a:r>
            <a:r>
              <a:rPr lang="en-US" dirty="0"/>
              <a:t>pressure or excess vacuum</a:t>
            </a:r>
            <a:r>
              <a:rPr lang="en-US" dirty="0" smtClean="0"/>
              <a:t>.</a:t>
            </a:r>
          </a:p>
          <a:p>
            <a:r>
              <a:rPr lang="en-US" dirty="0" smtClean="0"/>
              <a:t>Fuel Pickup Tube</a:t>
            </a:r>
          </a:p>
          <a:p>
            <a:pPr lvl="1"/>
            <a:r>
              <a:rPr lang="en-US" dirty="0"/>
              <a:t>The fuel pickup tube is usually a </a:t>
            </a:r>
            <a:r>
              <a:rPr lang="en-US" dirty="0" smtClean="0"/>
              <a:t>part of </a:t>
            </a:r>
            <a:r>
              <a:rPr lang="en-US" dirty="0"/>
              <a:t>the fuel sender assembly or the electric fuel pump </a:t>
            </a:r>
            <a:r>
              <a:rPr lang="en-US" dirty="0" smtClean="0"/>
              <a:t>assembly and contains the tank sock.</a:t>
            </a:r>
          </a:p>
          <a:p>
            <a:r>
              <a:rPr lang="en-US" dirty="0" smtClean="0"/>
              <a:t>Tank Venting Requirements</a:t>
            </a:r>
          </a:p>
          <a:p>
            <a:pPr lvl="1"/>
            <a:r>
              <a:rPr lang="en-US" dirty="0"/>
              <a:t>An EVAP system vents gasoline vapors from the fuel tank </a:t>
            </a:r>
            <a:r>
              <a:rPr lang="en-US" dirty="0" smtClean="0"/>
              <a:t>directly to </a:t>
            </a:r>
            <a:r>
              <a:rPr lang="en-US" dirty="0"/>
              <a:t>a charcoal-filled vapor storage </a:t>
            </a:r>
            <a:r>
              <a:rPr lang="en-US" dirty="0" smtClean="0"/>
              <a:t>canister.</a:t>
            </a:r>
            <a:endParaRPr lang="en-US" dirty="0"/>
          </a:p>
        </p:txBody>
      </p:sp>
    </p:spTree>
    <p:extLst>
      <p:ext uri="{BB962C8B-B14F-4D97-AF65-F5344CB8AC3E}">
        <p14:creationId xmlns:p14="http://schemas.microsoft.com/office/powerpoint/2010/main" val="39941557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dirty="0">
                <a:latin typeface="+mj-lt"/>
              </a:rPr>
              <a:t>Figure 79.2 A three-piece filler tube </a:t>
            </a:r>
            <a:r>
              <a:rPr lang="en-US" sz="2800" dirty="0" smtClean="0">
                <a:latin typeface="+mj-lt"/>
              </a:rPr>
              <a:t>assembly.</a:t>
            </a:r>
            <a:endParaRPr lang="en-US" sz="2800" dirty="0">
              <a:latin typeface="+mj-lt"/>
            </a:endParaRPr>
          </a:p>
        </p:txBody>
      </p:sp>
      <p:pic>
        <p:nvPicPr>
          <p:cNvPr id="6" name="Picture 5" descr="A figure shows a three-piece filter tube assembly that connects to a fuel tank. The three-piece assembly includes a lower neck, clamps, a hose, and the upper neck."/>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84307" y="2273301"/>
            <a:ext cx="7375386" cy="3386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892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1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2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5.xml><?xml version="1.0" encoding="utf-8"?>
<a:theme xmlns:a="http://schemas.openxmlformats.org/drawingml/2006/main" name="3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6.xml><?xml version="1.0" encoding="utf-8"?>
<a:theme xmlns:a="http://schemas.openxmlformats.org/drawingml/2006/main" name="4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966</TotalTime>
  <Words>2041</Words>
  <Application>Microsoft Office PowerPoint</Application>
  <PresentationFormat>On-screen Show (4:3)</PresentationFormat>
  <Paragraphs>163</Paragraphs>
  <Slides>61</Slides>
  <Notes>0</Notes>
  <HiddenSlides>0</HiddenSlides>
  <MMClips>0</MMClips>
  <ScaleCrop>false</ScaleCrop>
  <HeadingPairs>
    <vt:vector size="4" baseType="variant">
      <vt:variant>
        <vt:lpstr>Theme</vt:lpstr>
      </vt:variant>
      <vt:variant>
        <vt:i4>6</vt:i4>
      </vt:variant>
      <vt:variant>
        <vt:lpstr>Slide Titles</vt:lpstr>
      </vt:variant>
      <vt:variant>
        <vt:i4>61</vt:i4>
      </vt:variant>
    </vt:vector>
  </HeadingPairs>
  <TitlesOfParts>
    <vt:vector size="67" baseType="lpstr">
      <vt:lpstr>Office Theme</vt:lpstr>
      <vt:lpstr>508 Lecture</vt:lpstr>
      <vt:lpstr>1_508 Lecture</vt:lpstr>
      <vt:lpstr>2_508 Lecture</vt:lpstr>
      <vt:lpstr>3_508 Lecture</vt:lpstr>
      <vt:lpstr>4_508 Lecture</vt:lpstr>
      <vt:lpstr>Automotive Technology Principles, Diagnosis, and Service</vt:lpstr>
      <vt:lpstr>LEARNING OBJECTIVES (1 of 2)</vt:lpstr>
      <vt:lpstr>LEARNING OBJECTIVES (2 of 2)</vt:lpstr>
      <vt:lpstr>FUEL DELIVERY SYSTEM</vt:lpstr>
      <vt:lpstr>Figure 79.1 The fuel system includes many separate parts and components, including the fuel tank, fuel pump, and lines, as well as the fuel tank pressure sensor used to measure the pressure inside the fuel tanks, used by the evaporative fuel control system.</vt:lpstr>
      <vt:lpstr>FUEL TANKS (1 OF 3)</vt:lpstr>
      <vt:lpstr>FUEL TANKS (2 OF 3) </vt:lpstr>
      <vt:lpstr>FUEL TANKS (3 OF 3) </vt:lpstr>
      <vt:lpstr>Figure 79.2 A three-piece filler tube assembly.</vt:lpstr>
      <vt:lpstr>Figure 79.3 A view of a typical filler tube with the fuel tank removed. Notice the ground strap used to help prevent the buildup of static electricity as the fuel flows into the plastic tank. The check ball looks exactly like a ping-pong ball.</vt:lpstr>
      <vt:lpstr>Figure 79.4 Vehicles equipped with onboard refueling vapor recovery usually have a reduced-size fill tube.</vt:lpstr>
      <vt:lpstr>Figure 79.5 The fuel pickup tube is part of the fuel sender and pump assembly.</vt:lpstr>
      <vt:lpstr>ROLLOVER LEAK PROTECTION</vt:lpstr>
      <vt:lpstr>Figure 79.6 Ford uses an inertia switch to turn off the electric fuel pump in case of an accident.</vt:lpstr>
      <vt:lpstr>FUEL LINES (1 OF 3)</vt:lpstr>
      <vt:lpstr>FUEL LINES (2 OF 3)</vt:lpstr>
      <vt:lpstr>FUEL LINES (3 OF 3)</vt:lpstr>
      <vt:lpstr>Figure 79.7 Fuel lines are routed along the frame or body and secured with clips.</vt:lpstr>
      <vt:lpstr>Figure 79.8 Some Ford metal line connections use spring-locks and O-rings.</vt:lpstr>
      <vt:lpstr>Figure 79.9 Ford spring-lock connectors require a special tool for disassembly.</vt:lpstr>
      <vt:lpstr>Figure 79.10 Typical quick-connect steps.</vt:lpstr>
      <vt:lpstr>ELECTRIC FUEL PUMPS (1 OF 4)</vt:lpstr>
      <vt:lpstr>ELECTRIC FUEL PUMPS (2 OF 4)</vt:lpstr>
      <vt:lpstr>ELECTRIC FUEL PUMPS (3 OF 4) </vt:lpstr>
      <vt:lpstr>ELECTRIC FUEL PUMPS (4 OF 4) </vt:lpstr>
      <vt:lpstr>Figure 79.11 A roller cell-type electric fuel pump.</vt:lpstr>
      <vt:lpstr>Figure 79.12 The pumping action of an impeller or rotary vane pump.</vt:lpstr>
      <vt:lpstr>Figure 79.13 An exploded view of a gerotor electric fuel pump.</vt:lpstr>
      <vt:lpstr>Figure 79.14 A cutaway view of a typical two-stage turbine electric fuel pump.</vt:lpstr>
      <vt:lpstr>FREQUENTLY ASKED QUESTION</vt:lpstr>
      <vt:lpstr>Figure 79.15 A typical fuel-pump module assembly, which includes the pickup strainer and fuel pump, as well as the fuel-pressure sensor and fuel level sensing unit.</vt:lpstr>
      <vt:lpstr>Figure 79.16 A schematic showing that an inertia switch is connected in series between the fuel-pump relay and the fuel pump.</vt:lpstr>
      <vt:lpstr>Figure 79.17 A typical fuel pulsator used mostly with roller vane-type pumps to help even out the pulsation in pressure that can cause noise.</vt:lpstr>
      <vt:lpstr>QUESTION 1: ?</vt:lpstr>
      <vt:lpstr>ANSWER 1:</vt:lpstr>
      <vt:lpstr>FUEL FILTERS</vt:lpstr>
      <vt:lpstr>Figure 79.18 Inline fuel filters are usually attached to the fuel line with screw clamps or threaded connections. The fuel filter must be installed in the proper direction or a restricted fuel flow can result.</vt:lpstr>
      <vt:lpstr>QUESTION 2: ?</vt:lpstr>
      <vt:lpstr>ANSWER 2:</vt:lpstr>
      <vt:lpstr>FUEL PUMP TESTING (1 OF 2)</vt:lpstr>
      <vt:lpstr>FUEL PUMP TESTING (2 OF 2) </vt:lpstr>
      <vt:lpstr>Tech Tip </vt:lpstr>
      <vt:lpstr>Figure 79.19 A dim headlight indicates excessive resistance in fuel pump circuit.</vt:lpstr>
      <vt:lpstr>TECH TIP</vt:lpstr>
      <vt:lpstr>Figure 79.20 (a) A funnel helps in hearing if the electric fuel pump inside the gas tank is working.</vt:lpstr>
      <vt:lpstr>Figure 79.20 (b) If the pump is not running, check the wiring and current flow before going through the process of dropping the fuel tank to remove the pump.</vt:lpstr>
      <vt:lpstr>Figure 79.21 The Schrader valve on this General Motors 3800 V-6 is located next to the fuel-pressure regulator.</vt:lpstr>
      <vt:lpstr>Figure 79.22 The fuel system should hold pressure if the system is leak free.</vt:lpstr>
      <vt:lpstr>Figure 79.23 If the vacuum hose is removed from the fuel-pressure regulator when the engine is running, the fuel pressure should increase. If it does not increase, then the fuel pump is not capable of supplying adequate pressure or the fuel-pressure regulator is defective. If gasoline is visible in the vacuum hose, the regulator is leaking and should be replaced.</vt:lpstr>
      <vt:lpstr>TECH TIP</vt:lpstr>
      <vt:lpstr>Figure 79.24 Fuel should be heard returning to the fuel tank at the fuel return line if the fuel pump and fuel-pressure regulator are functioning correctly.</vt:lpstr>
      <vt:lpstr>Figure 79.25 A fuel-pressure reading does not confirm that there is enough fuel volume for the engine to operate correctly.</vt:lpstr>
      <vt:lpstr>Figure 79.26 A fuel system tester connected in series in the fuel system so all of the fuel used flows through the meter, which displays the rate of flow and the fuel pressure.</vt:lpstr>
      <vt:lpstr>TECH TIP</vt:lpstr>
      <vt:lpstr>Figure 79.27 Removing the bed from a pickup truck makes gaining access to the fuel pump a lot easier.</vt:lpstr>
      <vt:lpstr>QUESTION 3: ?</vt:lpstr>
      <vt:lpstr>ANSWER 3:</vt:lpstr>
      <vt:lpstr>FUEL PUMP CURRENT DRAW TEST</vt:lpstr>
      <vt:lpstr>Figure 79.28 Hookup for testing fuel-pump current draw on any vehicle equipped with a fuel-pump relay.</vt:lpstr>
      <vt:lpstr>FUEL PUMP REPLACEMENT</vt:lpstr>
      <vt:lpstr>Copyright</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6 Edition Chapter 79</dc:title>
  <dc:creator>Curt &amp; Tammy</dc:creator>
  <cp:lastModifiedBy>Curt &amp; Tammy</cp:lastModifiedBy>
  <cp:revision>60</cp:revision>
  <dcterms:created xsi:type="dcterms:W3CDTF">2018-09-25T19:30:15Z</dcterms:created>
  <dcterms:modified xsi:type="dcterms:W3CDTF">2019-06-22T00:59:18Z</dcterms:modified>
</cp:coreProperties>
</file>