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316" r:id="rId10"/>
    <p:sldId id="267" r:id="rId11"/>
    <p:sldId id="268" r:id="rId12"/>
    <p:sldId id="326" r:id="rId13"/>
    <p:sldId id="317" r:id="rId14"/>
    <p:sldId id="327" r:id="rId15"/>
    <p:sldId id="328" r:id="rId16"/>
    <p:sldId id="274" r:id="rId17"/>
    <p:sldId id="270" r:id="rId18"/>
    <p:sldId id="286" r:id="rId19"/>
    <p:sldId id="287" r:id="rId20"/>
    <p:sldId id="329" r:id="rId21"/>
    <p:sldId id="330" r:id="rId22"/>
    <p:sldId id="318" r:id="rId23"/>
    <p:sldId id="299" r:id="rId24"/>
    <p:sldId id="300" r:id="rId25"/>
    <p:sldId id="32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77</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Mass Air Flow Sensors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PCM USES FOR AIRFLOW SENSORS</a:t>
            </a:r>
            <a:endParaRPr lang="en-US" dirty="0">
              <a:latin typeface="+mj-lt"/>
            </a:endParaRPr>
          </a:p>
        </p:txBody>
      </p:sp>
      <p:sp>
        <p:nvSpPr>
          <p:cNvPr id="3" name="Content Placeholder 2"/>
          <p:cNvSpPr>
            <a:spLocks noGrp="1"/>
          </p:cNvSpPr>
          <p:nvPr>
            <p:ph idx="1"/>
          </p:nvPr>
        </p:nvSpPr>
        <p:spPr/>
        <p:txBody>
          <a:bodyPr/>
          <a:lstStyle/>
          <a:p>
            <a:r>
              <a:rPr lang="en-US" dirty="0"/>
              <a:t>The PCM uses the information from the airflow sensor for the </a:t>
            </a:r>
            <a:r>
              <a:rPr lang="en-US" dirty="0" smtClean="0"/>
              <a:t>following purposes:</a:t>
            </a:r>
          </a:p>
          <a:p>
            <a:pPr lvl="1"/>
            <a:r>
              <a:rPr lang="en-US" dirty="0"/>
              <a:t>Airflow sensors are used mostly to determine the amount </a:t>
            </a:r>
            <a:r>
              <a:rPr lang="en-US" dirty="0" smtClean="0"/>
              <a:t>of fuel </a:t>
            </a:r>
            <a:r>
              <a:rPr lang="en-US" dirty="0"/>
              <a:t>needed and base pulse-width numbers</a:t>
            </a:r>
            <a:r>
              <a:rPr lang="en-US" dirty="0" smtClean="0"/>
              <a:t>.</a:t>
            </a:r>
          </a:p>
          <a:p>
            <a:pPr lvl="1"/>
            <a:r>
              <a:rPr lang="en-US" dirty="0"/>
              <a:t>Airflow sensors back up the TP sensor in the </a:t>
            </a:r>
            <a:r>
              <a:rPr lang="en-US" dirty="0" smtClean="0"/>
              <a:t>event of </a:t>
            </a:r>
            <a:r>
              <a:rPr lang="en-US" dirty="0"/>
              <a:t>a loss of signal or an inaccurate throttle position </a:t>
            </a:r>
            <a:r>
              <a:rPr lang="en-US" dirty="0" smtClean="0"/>
              <a:t>sensor signal</a:t>
            </a:r>
            <a:r>
              <a:rPr lang="en-US" dirty="0"/>
              <a:t>.</a:t>
            </a:r>
            <a:endParaRPr lang="en-US" dirty="0"/>
          </a:p>
        </p:txBody>
      </p:sp>
    </p:spTree>
    <p:extLst>
      <p:ext uri="{BB962C8B-B14F-4D97-AF65-F5344CB8AC3E}">
        <p14:creationId xmlns:p14="http://schemas.microsoft.com/office/powerpoint/2010/main" val="295998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TESTING MASS AIR FLOW SENSORS</a:t>
            </a:r>
            <a:endParaRPr lang="en-US" dirty="0">
              <a:latin typeface="+mj-lt"/>
            </a:endParaRPr>
          </a:p>
        </p:txBody>
      </p:sp>
      <p:sp>
        <p:nvSpPr>
          <p:cNvPr id="3" name="Content Placeholder 2"/>
          <p:cNvSpPr>
            <a:spLocks noGrp="1"/>
          </p:cNvSpPr>
          <p:nvPr>
            <p:ph idx="1"/>
          </p:nvPr>
        </p:nvSpPr>
        <p:spPr/>
        <p:txBody>
          <a:bodyPr/>
          <a:lstStyle/>
          <a:p>
            <a:r>
              <a:rPr lang="en-US" dirty="0" smtClean="0"/>
              <a:t>Visual Inspection</a:t>
            </a:r>
          </a:p>
          <a:p>
            <a:r>
              <a:rPr lang="en-US" dirty="0" smtClean="0"/>
              <a:t>MAF Sensor Output Test</a:t>
            </a:r>
          </a:p>
          <a:p>
            <a:r>
              <a:rPr lang="en-US" dirty="0" smtClean="0"/>
              <a:t>Tap Test</a:t>
            </a:r>
          </a:p>
          <a:p>
            <a:r>
              <a:rPr lang="en-US" dirty="0" smtClean="0"/>
              <a:t>Digital Meter Test of a MAF Sensor</a:t>
            </a:r>
          </a:p>
          <a:p>
            <a:endParaRPr lang="en-US" dirty="0"/>
          </a:p>
        </p:txBody>
      </p:sp>
    </p:spTree>
    <p:extLst>
      <p:ext uri="{BB962C8B-B14F-4D97-AF65-F5344CB8AC3E}">
        <p14:creationId xmlns:p14="http://schemas.microsoft.com/office/powerpoint/2010/main" val="30538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880" y="1676400"/>
            <a:ext cx="595312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dirty="0">
                <a:latin typeface="+mj-lt"/>
              </a:rPr>
              <a:t>Figure 77.4 Carefully check the hose between the MAF sensor and the throttle plate for cracks or splits that could create extra (false) air into the engine that is not measured by the MAF </a:t>
            </a:r>
            <a:r>
              <a:rPr lang="en-US" dirty="0" smtClean="0">
                <a:latin typeface="+mj-lt"/>
              </a:rPr>
              <a:t>sensor.</a:t>
            </a:r>
            <a:endParaRPr lang="en-US" dirty="0">
              <a:latin typeface="+mj-lt"/>
            </a:endParaRPr>
          </a:p>
        </p:txBody>
      </p:sp>
      <p:pic>
        <p:nvPicPr>
          <p:cNvPr id="4" name="Picture 2" descr="A figure shows a snorkel tube connected to the engine intake unit. A detailed view of the snorkel tube shows cracks formed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7448" y="2590800"/>
            <a:ext cx="73091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four ways to test a MAF sensor?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Visual inspection, MAF sensor output test, tap test, and a digital meter.</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MAF SENSOR CONTAMINATION</a:t>
            </a:r>
            <a:endParaRPr lang="en-US" dirty="0">
              <a:latin typeface="+mj-lt"/>
            </a:endParaRPr>
          </a:p>
        </p:txBody>
      </p:sp>
      <p:sp>
        <p:nvSpPr>
          <p:cNvPr id="3" name="Content Placeholder 2"/>
          <p:cNvSpPr>
            <a:spLocks noGrp="1"/>
          </p:cNvSpPr>
          <p:nvPr>
            <p:ph idx="1"/>
          </p:nvPr>
        </p:nvSpPr>
        <p:spPr/>
        <p:txBody>
          <a:bodyPr/>
          <a:lstStyle/>
          <a:p>
            <a:r>
              <a:rPr lang="en-US" dirty="0"/>
              <a:t>Dirt, oil, silicon, or even spider webs can coat the sensing wire</a:t>
            </a:r>
            <a:r>
              <a:rPr lang="en-US" dirty="0" smtClean="0"/>
              <a:t>.</a:t>
            </a:r>
          </a:p>
          <a:p>
            <a:r>
              <a:rPr lang="en-US" dirty="0"/>
              <a:t>I</a:t>
            </a:r>
            <a:r>
              <a:rPr lang="en-US" dirty="0" smtClean="0"/>
              <a:t>t </a:t>
            </a:r>
            <a:r>
              <a:rPr lang="en-US" dirty="0"/>
              <a:t>tends to insulate the sensing wire at low airflow </a:t>
            </a:r>
            <a:r>
              <a:rPr lang="en-US" dirty="0" smtClean="0"/>
              <a:t>rates.</a:t>
            </a:r>
          </a:p>
          <a:p>
            <a:r>
              <a:rPr lang="en-US" dirty="0" smtClean="0"/>
              <a:t>Creates an incorrect estimate of air entering the engine.</a:t>
            </a:r>
            <a:endParaRPr lang="en-US" dirty="0"/>
          </a:p>
        </p:txBody>
      </p:sp>
    </p:spTree>
    <p:extLst>
      <p:ext uri="{BB962C8B-B14F-4D97-AF65-F5344CB8AC3E}">
        <p14:creationId xmlns:p14="http://schemas.microsoft.com/office/powerpoint/2010/main" val="970557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MAF SENSOR SCOPE TESTING</a:t>
            </a:r>
            <a:endParaRPr lang="en-US" dirty="0">
              <a:latin typeface="+mj-lt"/>
            </a:endParaRPr>
          </a:p>
        </p:txBody>
      </p:sp>
      <p:sp>
        <p:nvSpPr>
          <p:cNvPr id="3" name="Content Placeholder 2"/>
          <p:cNvSpPr>
            <a:spLocks noGrp="1"/>
          </p:cNvSpPr>
          <p:nvPr>
            <p:ph idx="1"/>
          </p:nvPr>
        </p:nvSpPr>
        <p:spPr/>
        <p:txBody>
          <a:bodyPr/>
          <a:lstStyle/>
          <a:p>
            <a:r>
              <a:rPr lang="en-US" dirty="0"/>
              <a:t>A digital storage oscilloscope (DSO) can be used to monitor </a:t>
            </a:r>
            <a:r>
              <a:rPr lang="en-US" dirty="0" smtClean="0"/>
              <a:t>the operation </a:t>
            </a:r>
            <a:r>
              <a:rPr lang="en-US" dirty="0"/>
              <a:t>of a MAF sensor</a:t>
            </a:r>
            <a:r>
              <a:rPr lang="en-US" dirty="0" smtClean="0"/>
              <a:t>.</a:t>
            </a:r>
          </a:p>
          <a:p>
            <a:r>
              <a:rPr lang="en-US" dirty="0"/>
              <a:t>Connect the test leads to the signal </a:t>
            </a:r>
            <a:r>
              <a:rPr lang="en-US" dirty="0" smtClean="0"/>
              <a:t>wire and </a:t>
            </a:r>
            <a:r>
              <a:rPr lang="en-US" dirty="0"/>
              <a:t>the sensor ground and, following the scope </a:t>
            </a:r>
            <a:r>
              <a:rPr lang="en-US" dirty="0" smtClean="0"/>
              <a:t>instructions.</a:t>
            </a:r>
          </a:p>
          <a:p>
            <a:r>
              <a:rPr lang="en-US" dirty="0" smtClean="0"/>
              <a:t>Look for </a:t>
            </a:r>
            <a:r>
              <a:rPr lang="en-US" dirty="0"/>
              <a:t>a consistent pattern that changes in frequency as the </a:t>
            </a:r>
            <a:r>
              <a:rPr lang="en-US" dirty="0" smtClean="0"/>
              <a:t>engine speed </a:t>
            </a:r>
            <a:r>
              <a:rPr lang="en-US" dirty="0"/>
              <a:t>is increased.</a:t>
            </a:r>
            <a:endParaRPr lang="en-US" dirty="0"/>
          </a:p>
        </p:txBody>
      </p:sp>
    </p:spTree>
    <p:extLst>
      <p:ext uri="{BB962C8B-B14F-4D97-AF65-F5344CB8AC3E}">
        <p14:creationId xmlns:p14="http://schemas.microsoft.com/office/powerpoint/2010/main" val="4101664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77.5 A scope display showing a normal Chevrolet Equinox MAF sensor at idle speed. the frequency is 2,600 Hertz (2.6kHz</a:t>
            </a:r>
            <a:r>
              <a:rPr lang="en-US" sz="2400" dirty="0" smtClean="0">
                <a:latin typeface="Arial (Headings)"/>
              </a:rPr>
              <a:t>).</a:t>
            </a:r>
            <a:endParaRPr lang="en-US" dirty="0">
              <a:latin typeface="+mj-lt"/>
            </a:endParaRPr>
          </a:p>
        </p:txBody>
      </p:sp>
      <p:pic>
        <p:nvPicPr>
          <p:cNvPr id="6" name="Picture 2" descr="The graph has two axes with voltage on the vertical axis and time across the horizontal axis. The curve range between minus 4.938 millisecond to 5.017 millisecond, and oscillates between 0 and 5-volt DC. The graph resembles cycles of rectangular waves with a curved top ed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1638231"/>
            <a:ext cx="6096000" cy="461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will be the result of a contaminated MAF sensor?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77.1</a:t>
            </a:r>
            <a:r>
              <a:rPr lang="en-US" dirty="0" smtClean="0"/>
              <a:t> </a:t>
            </a:r>
            <a:r>
              <a:rPr lang="en-US" dirty="0"/>
              <a:t>Discuss how MAF sensors work and describe the types </a:t>
            </a:r>
            <a:r>
              <a:rPr lang="en-US" dirty="0" smtClean="0"/>
              <a:t>of MAF </a:t>
            </a:r>
            <a:r>
              <a:rPr lang="en-US" dirty="0"/>
              <a:t>sensors</a:t>
            </a:r>
            <a:r>
              <a:rPr lang="en-US" dirty="0" smtClean="0"/>
              <a:t>.</a:t>
            </a:r>
          </a:p>
          <a:p>
            <a:pPr marL="0" indent="0">
              <a:buNone/>
            </a:pPr>
            <a:r>
              <a:rPr lang="en-US" b="1" dirty="0" smtClean="0">
                <a:solidFill>
                  <a:srgbClr val="005A70"/>
                </a:solidFill>
              </a:rPr>
              <a:t>77.2 </a:t>
            </a:r>
            <a:r>
              <a:rPr lang="en-US" dirty="0"/>
              <a:t>Discuss the PCM uses for the MAF sensor</a:t>
            </a:r>
            <a:r>
              <a:rPr lang="en-US" dirty="0" smtClean="0"/>
              <a:t>.</a:t>
            </a:r>
          </a:p>
          <a:p>
            <a:pPr marL="0" indent="0">
              <a:buNone/>
            </a:pPr>
            <a:r>
              <a:rPr lang="en-US" b="1" dirty="0" smtClean="0">
                <a:solidFill>
                  <a:srgbClr val="005A70"/>
                </a:solidFill>
              </a:rPr>
              <a:t>77.3 </a:t>
            </a:r>
            <a:r>
              <a:rPr lang="en-US" dirty="0"/>
              <a:t>List the methods that can be used to test MAF sensors</a:t>
            </a:r>
            <a:r>
              <a:rPr lang="en-US" dirty="0" smtClean="0"/>
              <a:t>.</a:t>
            </a:r>
          </a:p>
          <a:p>
            <a:pPr marL="0" indent="0">
              <a:buNone/>
            </a:pPr>
            <a:r>
              <a:rPr lang="en-US" b="1" dirty="0" smtClean="0">
                <a:solidFill>
                  <a:schemeClr val="accent2"/>
                </a:solidFill>
              </a:rPr>
              <a:t>77.4</a:t>
            </a:r>
            <a:r>
              <a:rPr lang="en-US" dirty="0" smtClean="0"/>
              <a:t> </a:t>
            </a:r>
            <a:r>
              <a:rPr lang="en-US" dirty="0"/>
              <a:t>This chapter will help prepare for Engine Repair (A8) </a:t>
            </a:r>
            <a:r>
              <a:rPr lang="en-US" dirty="0" smtClean="0"/>
              <a:t>ASE certification test </a:t>
            </a:r>
            <a:r>
              <a:rPr lang="en-US" dirty="0"/>
              <a:t>content area “E” (Computerized </a:t>
            </a:r>
            <a:r>
              <a:rPr lang="en-US" dirty="0" smtClean="0"/>
              <a:t>Engine Controls </a:t>
            </a:r>
            <a:r>
              <a:rPr lang="en-US" dirty="0"/>
              <a:t>Diagnosis and Repair).</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An incorrect estimate of the air entering the engine.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MASS AIR FLOW SENSOR TYPES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The purpose and function of </a:t>
            </a:r>
            <a:r>
              <a:rPr lang="en-US" dirty="0" smtClean="0"/>
              <a:t>mass air </a:t>
            </a:r>
            <a:r>
              <a:rPr lang="en-US" dirty="0"/>
              <a:t>flow sensors is to measure the amount of air entering the engine</a:t>
            </a:r>
            <a:r>
              <a:rPr lang="en-US" dirty="0" smtClean="0"/>
              <a:t>.</a:t>
            </a:r>
          </a:p>
          <a:p>
            <a:r>
              <a:rPr lang="en-US" dirty="0" smtClean="0"/>
              <a:t>Hot Film Sensor</a:t>
            </a:r>
          </a:p>
          <a:p>
            <a:pPr lvl="1"/>
            <a:r>
              <a:rPr lang="en-US" dirty="0" smtClean="0"/>
              <a:t>Uses </a:t>
            </a:r>
            <a:r>
              <a:rPr lang="en-US" dirty="0"/>
              <a:t>a </a:t>
            </a:r>
            <a:r>
              <a:rPr lang="en-US" dirty="0" smtClean="0"/>
              <a:t>temperature sensing resistor </a:t>
            </a:r>
            <a:r>
              <a:rPr lang="en-US" dirty="0"/>
              <a:t>(thermistor) to measure the temperature of </a:t>
            </a:r>
            <a:r>
              <a:rPr lang="en-US" dirty="0" smtClean="0"/>
              <a:t>the incoming </a:t>
            </a:r>
            <a:r>
              <a:rPr lang="en-US" dirty="0"/>
              <a:t>air</a:t>
            </a:r>
            <a:r>
              <a:rPr lang="en-US" dirty="0" smtClean="0"/>
              <a:t>.</a:t>
            </a:r>
          </a:p>
          <a:p>
            <a:r>
              <a:rPr lang="en-US" dirty="0" smtClean="0"/>
              <a:t>Hot Wire Sensor</a:t>
            </a:r>
          </a:p>
          <a:p>
            <a:pPr lvl="1"/>
            <a:r>
              <a:rPr lang="en-US" dirty="0" smtClean="0"/>
              <a:t>Uses </a:t>
            </a:r>
            <a:r>
              <a:rPr lang="en-US" dirty="0"/>
              <a:t>a hot wire to sense the mass </a:t>
            </a:r>
            <a:r>
              <a:rPr lang="en-US" dirty="0" smtClean="0"/>
              <a:t>airflow.</a:t>
            </a:r>
            <a:endParaRPr lang="en-US" dirty="0" smtClean="0"/>
          </a:p>
          <a:p>
            <a:pPr lvl="1"/>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77.1 This five-wire mass air flow sensor consists of a metal foil sensing unit, an intake air temperature (IAT) sensor, and the electronic </a:t>
            </a:r>
            <a:r>
              <a:rPr lang="en-US" sz="2400" dirty="0" smtClean="0">
                <a:latin typeface="+mj-lt"/>
              </a:rPr>
              <a:t>module.</a:t>
            </a:r>
            <a:endParaRPr lang="en-US" sz="2400" dirty="0">
              <a:latin typeface="+mj-lt"/>
            </a:endParaRPr>
          </a:p>
        </p:txBody>
      </p:sp>
      <p:pic>
        <p:nvPicPr>
          <p:cNvPr id="5" name="Picture 2" descr="A diagram shows air flowing across a duct with a screen at the entrance. A mass air flow (MAF) sensor is connected at the middle of the duct with a hot wire sensing unit. The sensor module also has an intake air temperature sensor (I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8948" y="1981200"/>
            <a:ext cx="5366103" cy="408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77.2 The sensing wire in a typical hot wire mass air flow </a:t>
            </a:r>
            <a:r>
              <a:rPr lang="en-US" sz="2800" dirty="0" smtClean="0">
                <a:latin typeface="+mj-lt"/>
              </a:rPr>
              <a:t>sensor.</a:t>
            </a:r>
            <a:endParaRPr lang="en-US" sz="2800" dirty="0">
              <a:latin typeface="+mj-lt"/>
            </a:endParaRPr>
          </a:p>
        </p:txBody>
      </p:sp>
      <p:pic>
        <p:nvPicPr>
          <p:cNvPr id="6" name="Picture 2" descr="A photo shows the sensing wire of a hot wire mass air flow senso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95425" y="1629952"/>
            <a:ext cx="6153150" cy="461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two most common types of mass air flow sensors?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Hot wire and hot film.</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KARMAN VORTEX SENSORS</a:t>
            </a:r>
            <a:endParaRPr lang="en-US" dirty="0">
              <a:latin typeface="+mj-lt"/>
            </a:endParaRPr>
          </a:p>
        </p:txBody>
      </p:sp>
      <p:sp>
        <p:nvSpPr>
          <p:cNvPr id="3" name="Content Placeholder 2"/>
          <p:cNvSpPr>
            <a:spLocks noGrp="1"/>
          </p:cNvSpPr>
          <p:nvPr>
            <p:ph idx="1"/>
          </p:nvPr>
        </p:nvSpPr>
        <p:spPr/>
        <p:txBody>
          <a:bodyPr/>
          <a:lstStyle/>
          <a:p>
            <a:r>
              <a:rPr lang="en-US" dirty="0"/>
              <a:t>There are two basic designs of Karman Vortex air flow sensors</a:t>
            </a:r>
            <a:r>
              <a:rPr lang="en-US" dirty="0" smtClean="0"/>
              <a:t>.</a:t>
            </a:r>
          </a:p>
          <a:p>
            <a:pPr lvl="1"/>
            <a:r>
              <a:rPr lang="en-US" dirty="0"/>
              <a:t>Ultrasonic. This type of sensor uses ultrasonic waves to </a:t>
            </a:r>
            <a:r>
              <a:rPr lang="en-US" dirty="0" smtClean="0"/>
              <a:t>detect the </a:t>
            </a:r>
            <a:r>
              <a:rPr lang="en-US" dirty="0"/>
              <a:t>vortexes that are </a:t>
            </a:r>
            <a:r>
              <a:rPr lang="en-US" dirty="0" smtClean="0"/>
              <a:t>produced.</a:t>
            </a:r>
          </a:p>
          <a:p>
            <a:pPr lvl="1"/>
            <a:r>
              <a:rPr lang="en-US" dirty="0"/>
              <a:t>Pressure-type. Chrysler uses a pressure-type Karman </a:t>
            </a:r>
            <a:r>
              <a:rPr lang="en-US" dirty="0" smtClean="0"/>
              <a:t>Vortex sensor </a:t>
            </a:r>
            <a:r>
              <a:rPr lang="en-US" dirty="0"/>
              <a:t>that uses a pressure sensor to detect the vortexes.</a:t>
            </a:r>
            <a:endParaRPr lang="en-US" dirty="0"/>
          </a:p>
        </p:txBody>
      </p:sp>
    </p:spTree>
    <p:extLst>
      <p:ext uri="{BB962C8B-B14F-4D97-AF65-F5344CB8AC3E}">
        <p14:creationId xmlns:p14="http://schemas.microsoft.com/office/powerpoint/2010/main" val="8992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77.3 A Karman Vortex air flow sensor uses a triangle-shaped rod to create vortexes as the air flows through the sensor. The electronics in the sensor itself converts these vortexes to a digital square wave </a:t>
            </a:r>
            <a:r>
              <a:rPr lang="en-US" sz="2000" dirty="0" smtClean="0">
                <a:latin typeface="+mj-lt"/>
              </a:rPr>
              <a:t>signal.</a:t>
            </a:r>
            <a:endParaRPr lang="en-US" sz="2000" dirty="0">
              <a:latin typeface="+mj-lt"/>
            </a:endParaRPr>
          </a:p>
        </p:txBody>
      </p:sp>
      <p:pic>
        <p:nvPicPr>
          <p:cNvPr id="4" name="Picture 2" descr="The diagram shows a duct through which air flows.&#10;• There’s also a bypass duct below the main duct. The duct is connected to the throttle body at the exit.&#10;• The main duct has an airflow regulator at the entrance and a vortex generating rod inside the duct. The vortex generating rod is triangular in shape. Behind the rod, there are vortex stabilizer plates.&#10;• An ultrasonic receiver and transmitter unit are fitted outside, on the duct’s periphery, positioned after the vortex generating rod and the stabilizer plates where vortices are generated.&#10;• The ultrasonic waves transmitted by the transmitter detect vortices in its path and the receiver receives its signals in the form of distorted waves. These distorted waves are then amplified into rectangular pulses and are fed to the control uni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8675" y="2057400"/>
            <a:ext cx="7486650" cy="3919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406</TotalTime>
  <Words>625</Words>
  <Application>Microsoft Office PowerPoint</Application>
  <PresentationFormat>On-screen Show (4:3)</PresentationFormat>
  <Paragraphs>58</Paragraphs>
  <Slides>21</Slides>
  <Notes>0</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Office Theme</vt:lpstr>
      <vt:lpstr>508 Lecture</vt:lpstr>
      <vt:lpstr>2_508 Lecture</vt:lpstr>
      <vt:lpstr>3_508 Lecture</vt:lpstr>
      <vt:lpstr>4_508 Lecture</vt:lpstr>
      <vt:lpstr>Automotive Technology Principles, Diagnosis, and Service</vt:lpstr>
      <vt:lpstr>LEARNING OBJECTIVES </vt:lpstr>
      <vt:lpstr>MASS AIR FLOW SENSOR TYPES</vt:lpstr>
      <vt:lpstr>Figure 77.1 This five-wire mass air flow sensor consists of a metal foil sensing unit, an intake air temperature (IAT) sensor, and the electronic module.</vt:lpstr>
      <vt:lpstr>Figure 77.2 The sensing wire in a typical hot wire mass air flow sensor.</vt:lpstr>
      <vt:lpstr>QUESTION 1: ?</vt:lpstr>
      <vt:lpstr>ANSWER 1:</vt:lpstr>
      <vt:lpstr>KARMAN VORTEX SENSORS</vt:lpstr>
      <vt:lpstr>Figure 77.3 A Karman Vortex air flow sensor uses a triangle-shaped rod to create vortexes as the air flows through the sensor. The electronics in the sensor itself converts these vortexes to a digital square wave signal.</vt:lpstr>
      <vt:lpstr>PCM USES FOR AIRFLOW SENSORS</vt:lpstr>
      <vt:lpstr>TESTING MASS AIR FLOW SENSORS</vt:lpstr>
      <vt:lpstr>FREQUENTLY ASKED QUESTION</vt:lpstr>
      <vt:lpstr>Figure 77.4 Carefully check the hose between the MAF sensor and the throttle plate for cracks or splits that could create extra (false) air into the engine that is not measured by the MAF sensor.</vt:lpstr>
      <vt:lpstr>QUESTION 2: ?</vt:lpstr>
      <vt:lpstr>ANSWER 2:</vt:lpstr>
      <vt:lpstr>MAF SENSOR CONTAMINATION</vt:lpstr>
      <vt:lpstr>MAF SENSOR SCOPE TESTING</vt:lpstr>
      <vt:lpstr>Figure 77.5 A scope display showing a normal Chevrolet Equinox MAF sensor at idle speed. the frequency is 2,600 Hertz (2.6kHz).</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77</dc:title>
  <dc:creator>Curt &amp; Tammy</dc:creator>
  <cp:lastModifiedBy>Curt &amp; Tammy</cp:lastModifiedBy>
  <cp:revision>49</cp:revision>
  <dcterms:created xsi:type="dcterms:W3CDTF">2018-09-25T19:30:15Z</dcterms:created>
  <dcterms:modified xsi:type="dcterms:W3CDTF">2019-06-17T20:05:34Z</dcterms:modified>
</cp:coreProperties>
</file>