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263" r:id="rId12"/>
    <p:sldId id="316" r:id="rId13"/>
    <p:sldId id="326" r:id="rId14"/>
    <p:sldId id="317" r:id="rId15"/>
    <p:sldId id="270" r:id="rId16"/>
    <p:sldId id="267" r:id="rId17"/>
    <p:sldId id="268" r:id="rId18"/>
    <p:sldId id="327" r:id="rId19"/>
    <p:sldId id="318" r:id="rId20"/>
    <p:sldId id="328" r:id="rId21"/>
    <p:sldId id="286" r:id="rId22"/>
    <p:sldId id="287" r:id="rId23"/>
    <p:sldId id="329" r:id="rId24"/>
    <p:sldId id="319" r:id="rId25"/>
    <p:sldId id="320" r:id="rId26"/>
    <p:sldId id="299" r:id="rId27"/>
    <p:sldId id="300" r:id="rId28"/>
    <p:sldId id="32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76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MAP/BARO Sensors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855452"/>
          </a:xfrm>
        </p:spPr>
        <p:txBody>
          <a:bodyPr/>
          <a:lstStyle/>
          <a:p>
            <a:r>
              <a:rPr lang="en-US" sz="1800" dirty="0">
                <a:latin typeface="+mj-lt"/>
              </a:rPr>
              <a:t>Figure 76.4 Shown is the electronic circuit inside a ceramic disc MAP sensor used on many Chrysler engines. The black areas are carbon resistors that are applied to the ceramic, and lasers are used to cut lines into these resistors during testing to achieve the proper operating </a:t>
            </a:r>
            <a:r>
              <a:rPr lang="en-US" sz="1800" dirty="0" smtClean="0">
                <a:latin typeface="+mj-lt"/>
              </a:rPr>
              <a:t>calibration.</a:t>
            </a:r>
            <a:endParaRPr lang="en-US" sz="1800" dirty="0">
              <a:latin typeface="+mj-lt"/>
            </a:endParaRPr>
          </a:p>
        </p:txBody>
      </p:sp>
      <p:pic>
        <p:nvPicPr>
          <p:cNvPr id="4" name="Picture 2" descr="A photo shows a circuit on a disc made of cerami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9106" y="1981200"/>
            <a:ext cx="5010672" cy="375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are two types (construction) of MAP sensors?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2554545"/>
          </a:xfrm>
          <a:prstGeom prst="rect">
            <a:avLst/>
          </a:prstGeom>
        </p:spPr>
        <p:txBody>
          <a:bodyPr wrap="square">
            <a:spAutoFit/>
          </a:bodyPr>
          <a:lstStyle/>
          <a:p>
            <a:r>
              <a:rPr lang="en-US" sz="4000" dirty="0"/>
              <a:t>Silicon-Diaphragm Strain Gauge MAP </a:t>
            </a:r>
            <a:r>
              <a:rPr lang="en-US" sz="4000" dirty="0" smtClean="0"/>
              <a:t>Sensor and </a:t>
            </a:r>
            <a:r>
              <a:rPr lang="en-US" sz="4000" dirty="0"/>
              <a:t>Ceramic Disc MAP </a:t>
            </a:r>
            <a:r>
              <a:rPr lang="en-US" sz="4000" dirty="0" smtClean="0"/>
              <a:t>Sensor.</a:t>
            </a:r>
            <a:endParaRPr lang="en-US" sz="4000" dirty="0"/>
          </a:p>
          <a:p>
            <a:r>
              <a:rPr lang="en-US" sz="4000" dirty="0" smtClean="0"/>
              <a:t> </a:t>
            </a:r>
            <a:endParaRPr lang="en-US" sz="4000" dirty="0"/>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PCM USES OF A MAP SENSOR</a:t>
            </a:r>
            <a:endParaRPr lang="en-US" dirty="0">
              <a:latin typeface="+mj-lt"/>
            </a:endParaRPr>
          </a:p>
        </p:txBody>
      </p:sp>
      <p:sp>
        <p:nvSpPr>
          <p:cNvPr id="3" name="Content Placeholder 2"/>
          <p:cNvSpPr>
            <a:spLocks noGrp="1"/>
          </p:cNvSpPr>
          <p:nvPr>
            <p:ph idx="1"/>
          </p:nvPr>
        </p:nvSpPr>
        <p:spPr/>
        <p:txBody>
          <a:bodyPr/>
          <a:lstStyle/>
          <a:p>
            <a:r>
              <a:rPr lang="en-US" dirty="0"/>
              <a:t>The PCM uses the MAP sensor to determine the following</a:t>
            </a:r>
            <a:r>
              <a:rPr lang="en-US" dirty="0" smtClean="0"/>
              <a:t>:</a:t>
            </a:r>
          </a:p>
          <a:p>
            <a:pPr lvl="1"/>
            <a:r>
              <a:rPr lang="en-US" dirty="0"/>
              <a:t>The load on the engine</a:t>
            </a:r>
            <a:r>
              <a:rPr lang="en-US" dirty="0" smtClean="0"/>
              <a:t>.</a:t>
            </a:r>
          </a:p>
          <a:p>
            <a:pPr lvl="1"/>
            <a:r>
              <a:rPr lang="en-US" dirty="0"/>
              <a:t>Altitude, fuel, and spark control calculations</a:t>
            </a:r>
            <a:r>
              <a:rPr lang="en-US" dirty="0" smtClean="0"/>
              <a:t>.</a:t>
            </a:r>
          </a:p>
          <a:p>
            <a:pPr lvl="1"/>
            <a:r>
              <a:rPr lang="en-US" dirty="0"/>
              <a:t>EGR system operation</a:t>
            </a:r>
            <a:r>
              <a:rPr lang="en-US" dirty="0" smtClean="0"/>
              <a:t>.</a:t>
            </a:r>
          </a:p>
          <a:p>
            <a:pPr lvl="1"/>
            <a:r>
              <a:rPr lang="en-US" dirty="0"/>
              <a:t>Detect deceleration (vacuum increases</a:t>
            </a:r>
            <a:r>
              <a:rPr lang="en-US" dirty="0" smtClean="0"/>
              <a:t>).</a:t>
            </a:r>
          </a:p>
          <a:p>
            <a:pPr lvl="1"/>
            <a:r>
              <a:rPr lang="en-US" dirty="0"/>
              <a:t>Monitor engine condition</a:t>
            </a:r>
            <a:r>
              <a:rPr lang="en-US" dirty="0" smtClean="0"/>
              <a:t>.</a:t>
            </a:r>
          </a:p>
          <a:p>
            <a:pPr lvl="1"/>
            <a:r>
              <a:rPr lang="en-US" dirty="0"/>
              <a:t>Load detection for </a:t>
            </a:r>
            <a:r>
              <a:rPr lang="en-US" dirty="0" err="1"/>
              <a:t>returnless</a:t>
            </a:r>
            <a:r>
              <a:rPr lang="en-US" dirty="0"/>
              <a:t>-type fuel injection</a:t>
            </a:r>
            <a:r>
              <a:rPr lang="en-US" dirty="0" smtClean="0"/>
              <a:t>.</a:t>
            </a:r>
          </a:p>
          <a:p>
            <a:pPr lvl="1"/>
            <a:r>
              <a:rPr lang="en-US" dirty="0"/>
              <a:t>Altitude and MAP sensor values.</a:t>
            </a:r>
            <a:endParaRPr lang="en-US" dirty="0"/>
          </a:p>
        </p:txBody>
      </p:sp>
    </p:spTree>
    <p:extLst>
      <p:ext uri="{BB962C8B-B14F-4D97-AF65-F5344CB8AC3E}">
        <p14:creationId xmlns:p14="http://schemas.microsoft.com/office/powerpoint/2010/main" val="2156843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76.5 Altitude affects the MAP sensor voltage </a:t>
            </a:r>
            <a:r>
              <a:rPr lang="en-US" sz="2400" dirty="0" smtClean="0">
                <a:latin typeface="+mj-lt"/>
              </a:rPr>
              <a:t>.</a:t>
            </a:r>
            <a:endParaRPr lang="en-US" dirty="0">
              <a:latin typeface="+mj-lt"/>
            </a:endParaRPr>
          </a:p>
        </p:txBody>
      </p:sp>
      <p:pic>
        <p:nvPicPr>
          <p:cNvPr id="6" name="Picture 2" descr="The graph shows signal voltage on the vertical axis and vacuum in inches of mercury on the horizontal axis. The engine load during particular vacuum values are also shown as lower value of engine load towards higher vacuum values and higher engine load towards lower vacuum values. The graph shows two graph lines, one measured at sea level with a solid line and other measured at 6500 altitude with a dotted dash line. Both the graph lines are upward-sloping straight lin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4450" y="1638628"/>
            <a:ext cx="6515100" cy="460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BAROMETRIC PRESSURE SENSOR</a:t>
            </a:r>
            <a:endParaRPr lang="en-US" dirty="0">
              <a:latin typeface="+mj-lt"/>
            </a:endParaRPr>
          </a:p>
        </p:txBody>
      </p:sp>
      <p:sp>
        <p:nvSpPr>
          <p:cNvPr id="3" name="Content Placeholder 2"/>
          <p:cNvSpPr>
            <a:spLocks noGrp="1"/>
          </p:cNvSpPr>
          <p:nvPr>
            <p:ph idx="1"/>
          </p:nvPr>
        </p:nvSpPr>
        <p:spPr/>
        <p:txBody>
          <a:bodyPr/>
          <a:lstStyle/>
          <a:p>
            <a:r>
              <a:rPr lang="en-US" dirty="0"/>
              <a:t>A barometric pressure (BARO) sensor is similar in design, </a:t>
            </a:r>
            <a:r>
              <a:rPr lang="en-US" dirty="0" smtClean="0"/>
              <a:t>but senses </a:t>
            </a:r>
            <a:r>
              <a:rPr lang="en-US" dirty="0"/>
              <a:t>more subtle changes in barometric absolute </a:t>
            </a:r>
            <a:r>
              <a:rPr lang="en-US" dirty="0" smtClean="0"/>
              <a:t>pressure (atmospheric </a:t>
            </a:r>
            <a:r>
              <a:rPr lang="en-US" dirty="0"/>
              <a:t>air pressure</a:t>
            </a:r>
            <a:r>
              <a:rPr lang="en-US" dirty="0" smtClean="0"/>
              <a:t>).</a:t>
            </a:r>
          </a:p>
          <a:p>
            <a:r>
              <a:rPr lang="en-US" dirty="0"/>
              <a:t>It is vented directly to the atmosphere</a:t>
            </a:r>
            <a:r>
              <a:rPr lang="en-US" dirty="0" smtClean="0"/>
              <a:t>.</a:t>
            </a:r>
          </a:p>
          <a:p>
            <a:r>
              <a:rPr lang="en-US" dirty="0" smtClean="0"/>
              <a:t>Is the primary </a:t>
            </a:r>
            <a:r>
              <a:rPr lang="en-US" dirty="0"/>
              <a:t>sensor used to determine altitude.</a:t>
            </a:r>
            <a:endParaRPr lang="en-US" dirty="0"/>
          </a:p>
        </p:txBody>
      </p:sp>
    </p:spTree>
    <p:extLst>
      <p:ext uri="{BB962C8B-B14F-4D97-AF65-F5344CB8AC3E}">
        <p14:creationId xmlns:p14="http://schemas.microsoft.com/office/powerpoint/2010/main" val="393565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primary purpose of a barometric pressure sensor?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Determine the altitude.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THE MAP SENSOR</a:t>
            </a:r>
            <a:endParaRPr lang="en-US" dirty="0">
              <a:latin typeface="+mj-lt"/>
            </a:endParaRPr>
          </a:p>
        </p:txBody>
      </p:sp>
      <p:sp>
        <p:nvSpPr>
          <p:cNvPr id="3" name="Content Placeholder 2"/>
          <p:cNvSpPr>
            <a:spLocks noGrp="1"/>
          </p:cNvSpPr>
          <p:nvPr>
            <p:ph idx="1"/>
          </p:nvPr>
        </p:nvSpPr>
        <p:spPr/>
        <p:txBody>
          <a:bodyPr/>
          <a:lstStyle/>
          <a:p>
            <a:r>
              <a:rPr lang="en-US" dirty="0" smtClean="0"/>
              <a:t>Three </a:t>
            </a:r>
            <a:r>
              <a:rPr lang="en-US" dirty="0"/>
              <a:t>different types of test instruments can be used to test </a:t>
            </a:r>
            <a:r>
              <a:rPr lang="en-US" dirty="0" smtClean="0"/>
              <a:t>a pressure </a:t>
            </a:r>
            <a:r>
              <a:rPr lang="en-US" dirty="0"/>
              <a:t>sensor</a:t>
            </a:r>
            <a:r>
              <a:rPr lang="en-US" dirty="0" smtClean="0"/>
              <a:t>:</a:t>
            </a:r>
          </a:p>
          <a:p>
            <a:pPr lvl="1"/>
            <a:r>
              <a:rPr lang="en-US" dirty="0"/>
              <a:t>A digital voltmeter with three test leads connected in </a:t>
            </a:r>
            <a:r>
              <a:rPr lang="en-US" dirty="0" smtClean="0"/>
              <a:t>series.</a:t>
            </a:r>
          </a:p>
          <a:p>
            <a:pPr lvl="1"/>
            <a:r>
              <a:rPr lang="en-US" dirty="0"/>
              <a:t>A scope connected to the sensor output, power, and ground</a:t>
            </a:r>
            <a:r>
              <a:rPr lang="en-US" dirty="0" smtClean="0"/>
              <a:t>.</a:t>
            </a:r>
          </a:p>
          <a:p>
            <a:pPr lvl="1"/>
            <a:r>
              <a:rPr lang="en-US" dirty="0"/>
              <a:t>A scan tool or a specific tool recommended by the </a:t>
            </a:r>
            <a:r>
              <a:rPr lang="en-US" dirty="0" smtClean="0"/>
              <a:t>vehicle manufacturer</a:t>
            </a:r>
            <a:r>
              <a:rPr lang="en-US" dirty="0"/>
              <a:t>.</a:t>
            </a:r>
            <a:endParaRPr lang="en-US" dirty="0" smtClean="0"/>
          </a:p>
          <a:p>
            <a:pPr lvl="1"/>
            <a:endParaRPr lang="en-US" dirty="0"/>
          </a:p>
        </p:txBody>
      </p:sp>
    </p:spTree>
    <p:extLst>
      <p:ext uri="{BB962C8B-B14F-4D97-AF65-F5344CB8AC3E}">
        <p14:creationId xmlns:p14="http://schemas.microsoft.com/office/powerpoint/2010/main" val="226300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76.6 When checking a MAP sensor, first verify that the sensor is receiving a 5-volt reference voltage and then check for the output (signal) </a:t>
            </a:r>
            <a:r>
              <a:rPr lang="en-US" sz="2000" dirty="0" smtClean="0">
                <a:latin typeface="+mj-lt"/>
              </a:rPr>
              <a:t>voltage.</a:t>
            </a:r>
            <a:endParaRPr lang="en-US" sz="2000" dirty="0">
              <a:latin typeface="+mj-lt"/>
            </a:endParaRPr>
          </a:p>
        </p:txBody>
      </p:sp>
      <p:pic>
        <p:nvPicPr>
          <p:cNvPr id="6" name="Picture 2" descr="A diagram shows a MAP sensor circuit in which the sensor is connected to a power 5V terminal and ground with a wire connecting the sensor and the signal receiver in an ECM. A check point is shown at sensor’s power termin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2048" y="2022181"/>
            <a:ext cx="5319904" cy="421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76.1</a:t>
            </a:r>
            <a:r>
              <a:rPr lang="en-US" dirty="0" smtClean="0"/>
              <a:t> </a:t>
            </a:r>
            <a:r>
              <a:rPr lang="en-US" dirty="0"/>
              <a:t>Discuss the variations in pressure that can occur within an engine</a:t>
            </a:r>
            <a:r>
              <a:rPr lang="en-US" dirty="0" smtClean="0"/>
              <a:t>.</a:t>
            </a:r>
          </a:p>
          <a:p>
            <a:pPr marL="0" indent="0">
              <a:buNone/>
            </a:pPr>
            <a:r>
              <a:rPr lang="en-US" b="1" dirty="0" smtClean="0">
                <a:solidFill>
                  <a:srgbClr val="005A70"/>
                </a:solidFill>
              </a:rPr>
              <a:t>76.2 </a:t>
            </a:r>
            <a:r>
              <a:rPr lang="en-US" dirty="0"/>
              <a:t>Discuss how MAP sensors work</a:t>
            </a:r>
            <a:r>
              <a:rPr lang="en-US" dirty="0" smtClean="0"/>
              <a:t>.</a:t>
            </a:r>
          </a:p>
          <a:p>
            <a:pPr marL="0" indent="0">
              <a:buNone/>
            </a:pPr>
            <a:r>
              <a:rPr lang="en-US" b="1" dirty="0" smtClean="0">
                <a:solidFill>
                  <a:srgbClr val="005A70"/>
                </a:solidFill>
              </a:rPr>
              <a:t>76.3 </a:t>
            </a:r>
            <a:r>
              <a:rPr lang="en-US" dirty="0"/>
              <a:t>Discuss the PCM uses for the MAP sensor</a:t>
            </a:r>
            <a:r>
              <a:rPr lang="en-US" dirty="0" smtClean="0"/>
              <a:t>.</a:t>
            </a:r>
          </a:p>
          <a:p>
            <a:pPr marL="0" indent="0">
              <a:buNone/>
            </a:pPr>
            <a:r>
              <a:rPr lang="en-US" b="1" dirty="0" smtClean="0">
                <a:solidFill>
                  <a:schemeClr val="accent2"/>
                </a:solidFill>
              </a:rPr>
              <a:t>76.4</a:t>
            </a:r>
            <a:r>
              <a:rPr lang="en-US" dirty="0" smtClean="0"/>
              <a:t> </a:t>
            </a:r>
            <a:r>
              <a:rPr lang="en-US" dirty="0"/>
              <a:t>Describe how the BARO sensor is used to test altitude.</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76.7 A typical hand-operated vacuum </a:t>
            </a:r>
            <a:r>
              <a:rPr lang="en-US" sz="2400" dirty="0" smtClean="0">
                <a:latin typeface="+mj-lt"/>
              </a:rPr>
              <a:t>pump.</a:t>
            </a:r>
            <a:endParaRPr lang="en-US" dirty="0">
              <a:latin typeface="+mj-lt"/>
            </a:endParaRPr>
          </a:p>
        </p:txBody>
      </p:sp>
      <p:pic>
        <p:nvPicPr>
          <p:cNvPr id="4" name="Picture 2" descr="A photo shows a hand-operated vacuum pump. It has a dial indicator on the top and a hand grip for pump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6762" y="1616351"/>
            <a:ext cx="3857709" cy="46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three ways to test a MAP sensor?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 </a:t>
            </a:r>
            <a:r>
              <a:rPr lang="en-US" sz="4000" dirty="0" err="1" smtClean="0">
                <a:solidFill>
                  <a:srgbClr val="000000"/>
                </a:solidFill>
              </a:rPr>
              <a:t>multimeter</a:t>
            </a:r>
            <a:r>
              <a:rPr lang="en-US" sz="4000" dirty="0" smtClean="0">
                <a:solidFill>
                  <a:srgbClr val="000000"/>
                </a:solidFill>
              </a:rPr>
              <a:t>, a scan tool, and an oscilloscope.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76.5</a:t>
            </a:r>
            <a:r>
              <a:rPr lang="en-US" dirty="0" smtClean="0"/>
              <a:t> </a:t>
            </a:r>
            <a:r>
              <a:rPr lang="en-US" dirty="0"/>
              <a:t>List the methods for testing MAP sensors and describe the </a:t>
            </a:r>
            <a:r>
              <a:rPr lang="en-US" dirty="0" smtClean="0"/>
              <a:t>symptoms of </a:t>
            </a:r>
            <a:r>
              <a:rPr lang="en-US" dirty="0"/>
              <a:t>a failed MAP sensor</a:t>
            </a:r>
            <a:r>
              <a:rPr lang="en-US" dirty="0" smtClean="0"/>
              <a:t>.</a:t>
            </a:r>
          </a:p>
          <a:p>
            <a:pPr marL="0" indent="0">
              <a:buNone/>
            </a:pPr>
            <a:r>
              <a:rPr lang="en-US" b="1" dirty="0" smtClean="0">
                <a:solidFill>
                  <a:srgbClr val="005A70"/>
                </a:solidFill>
              </a:rPr>
              <a:t>76.6</a:t>
            </a:r>
            <a:r>
              <a:rPr lang="en-US" dirty="0" smtClean="0"/>
              <a:t> </a:t>
            </a:r>
            <a:r>
              <a:rPr lang="en-US" dirty="0"/>
              <a:t>This chapter will help prepare for Engine Repair (A8) ASE </a:t>
            </a:r>
            <a:r>
              <a:rPr lang="en-US" dirty="0" smtClean="0"/>
              <a:t>certification test </a:t>
            </a:r>
            <a:r>
              <a:rPr lang="en-US" dirty="0"/>
              <a:t>content area “E” (Computerized Engine </a:t>
            </a:r>
            <a:r>
              <a:rPr lang="en-US" dirty="0" smtClean="0"/>
              <a:t>Controls Diagnosis </a:t>
            </a:r>
            <a:r>
              <a:rPr lang="en-US" dirty="0"/>
              <a:t>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 PRESSURE – HIGH AND LOW</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Think of an internal combustion engine as a big air </a:t>
            </a:r>
            <a:r>
              <a:rPr lang="en-US" dirty="0" smtClean="0"/>
              <a:t>pump.</a:t>
            </a:r>
          </a:p>
          <a:p>
            <a:r>
              <a:rPr lang="en-US" dirty="0"/>
              <a:t>As a piston moves down on an intake </a:t>
            </a:r>
            <a:r>
              <a:rPr lang="en-US" dirty="0" smtClean="0"/>
              <a:t>stroke it </a:t>
            </a:r>
            <a:r>
              <a:rPr lang="en-US" dirty="0"/>
              <a:t>lowers the air pressure within the </a:t>
            </a:r>
            <a:r>
              <a:rPr lang="en-US" dirty="0" smtClean="0"/>
              <a:t>engine. </a:t>
            </a:r>
          </a:p>
          <a:p>
            <a:r>
              <a:rPr lang="en-US" dirty="0"/>
              <a:t>The low pressure within the engine is called vacuum</a:t>
            </a:r>
            <a:r>
              <a:rPr lang="en-US" dirty="0" smtClean="0"/>
              <a:t>.</a:t>
            </a:r>
          </a:p>
          <a:p>
            <a:r>
              <a:rPr lang="en-US" dirty="0"/>
              <a:t>The difference in pressure </a:t>
            </a:r>
            <a:r>
              <a:rPr lang="en-US" dirty="0" smtClean="0"/>
              <a:t>between the </a:t>
            </a:r>
            <a:r>
              <a:rPr lang="en-US" dirty="0"/>
              <a:t>two areas is called a pressure differential.</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75" y="228600"/>
            <a:ext cx="8229600" cy="1097280"/>
          </a:xfrm>
        </p:spPr>
        <p:txBody>
          <a:bodyPr/>
          <a:lstStyle/>
          <a:p>
            <a:r>
              <a:rPr lang="en-US" sz="1800" dirty="0">
                <a:latin typeface="+mj-lt"/>
              </a:rPr>
              <a:t>Figure 76.1 (a) As an engine is accelerated under a load, the engine vacuum drops. This drop in vacuum is actually an increase in absolute pressure in the intake manifold. A MAP sensor senses all pressures greater than that of a perfect vacuum. (b) The relationship between absolute pressure, vacuum, and gauge </a:t>
            </a:r>
            <a:r>
              <a:rPr lang="en-US" sz="1800" dirty="0" smtClean="0">
                <a:latin typeface="+mj-lt"/>
              </a:rPr>
              <a:t>pressure.</a:t>
            </a:r>
            <a:endParaRPr lang="en-US" sz="1800" dirty="0">
              <a:latin typeface="+mj-lt"/>
            </a:endParaRPr>
          </a:p>
        </p:txBody>
      </p:sp>
      <p:pic>
        <p:nvPicPr>
          <p:cNvPr id="5" name="Picture 2" descr="The figure shows the following information in two sections:&#10;1) Section a – Shows a dial indicator calibrated from 30-inch Hg to 0 on the left side of the dial and 0 to 30 PSI on the right side of the indicator. The scale of each calibration is in the multiples of 10. The indicator needle on the right displays pressure measured in units of pounds per square inch (PSI) and on the left displays pressure measured in units of inches of mercury (in. Hg). Atmospheric pressure and engine vacuum at wide open throttle (WOT) are indicated at 0 PSI Gauge. The engine vacuum at idle is indicated at 20 in. Hg and perfect vacuum at 30 in. Hg. &#10;2) Section b – Shows a dial indicator with values of pressure in terms of absolute pressure and gauge pressure. Prefect vacuum is shown at 0 PSIA or 29.92 in Hg gauge pressure. The value of 14.7 PSIA and 0 in. Hg gauge pressure is considered the Atmospheric or Barometric pressure. Similarly, 9.8 PSIA corresponds to 10 in. Hg gauge pressure and 4.9 PSIA corresponds to 20 in. Hg gauge pressur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55303" y="1828800"/>
            <a:ext cx="3827144" cy="402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PRINCIPLES OF PRESSURE SENSORS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a:t>To </a:t>
            </a:r>
            <a:r>
              <a:rPr lang="en-US" dirty="0" smtClean="0"/>
              <a:t>provide the </a:t>
            </a:r>
            <a:r>
              <a:rPr lang="en-US" dirty="0"/>
              <a:t>computer with changing airflow information, a </a:t>
            </a:r>
            <a:r>
              <a:rPr lang="en-US" dirty="0" smtClean="0"/>
              <a:t>fuel-injection system may </a:t>
            </a:r>
            <a:r>
              <a:rPr lang="en-US" dirty="0"/>
              <a:t>use the following</a:t>
            </a:r>
            <a:r>
              <a:rPr lang="en-US" dirty="0" smtClean="0"/>
              <a:t>:</a:t>
            </a:r>
          </a:p>
          <a:p>
            <a:pPr lvl="1"/>
            <a:r>
              <a:rPr lang="en-US" dirty="0"/>
              <a:t>Manifold absolute pressure (MAP) </a:t>
            </a:r>
            <a:r>
              <a:rPr lang="en-US" dirty="0" smtClean="0"/>
              <a:t>sensor</a:t>
            </a:r>
          </a:p>
          <a:p>
            <a:pPr lvl="1"/>
            <a:r>
              <a:rPr lang="en-US" dirty="0"/>
              <a:t>Manifold absolute pressure sensor plus barometric </a:t>
            </a:r>
            <a:r>
              <a:rPr lang="en-US" dirty="0" smtClean="0"/>
              <a:t>absolute pressure </a:t>
            </a:r>
            <a:r>
              <a:rPr lang="en-US" dirty="0"/>
              <a:t>(BARO) </a:t>
            </a:r>
            <a:r>
              <a:rPr lang="en-US" dirty="0" smtClean="0"/>
              <a:t>sensor</a:t>
            </a:r>
          </a:p>
          <a:p>
            <a:pPr lvl="1"/>
            <a:r>
              <a:rPr lang="en-US" dirty="0"/>
              <a:t>Barometric and manifold absolute pressure sensors </a:t>
            </a:r>
            <a:r>
              <a:rPr lang="en-US" dirty="0" smtClean="0"/>
              <a:t>combined (BMAP</a:t>
            </a:r>
            <a:r>
              <a:rPr lang="en-US" dirty="0"/>
              <a:t>)</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76.2 A MAP sensor compares the absolute pressure in the intake manifold to a perfect vacuum. The deflection of the silicon chip is converted to a an absolute pressure reading by the electronics in the sensor </a:t>
            </a:r>
            <a:r>
              <a:rPr lang="en-US" sz="2000" dirty="0" smtClean="0">
                <a:latin typeface="+mj-lt"/>
              </a:rPr>
              <a:t>itself.</a:t>
            </a:r>
            <a:endParaRPr lang="en-US" sz="2000" dirty="0">
              <a:latin typeface="+mj-lt"/>
            </a:endParaRPr>
          </a:p>
        </p:txBody>
      </p:sp>
      <p:pic>
        <p:nvPicPr>
          <p:cNvPr id="6" name="Picture 2" descr="The figure shows the MAP sensor housing with an intake manifold, a filter for the intake, and a silicon chip placed inside a vacuum chamber. A signal conditioning circuit is connected to the silicon chip and vacuum chamber unit inside the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5799" y="2133600"/>
            <a:ext cx="8153400" cy="363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CONSTRUCTION OF MANIFOLD ABSOLUTE PRESSURE SENSORS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manifold absolute </a:t>
            </a:r>
            <a:r>
              <a:rPr lang="en-US" dirty="0" smtClean="0"/>
              <a:t>pressure sensor </a:t>
            </a:r>
            <a:r>
              <a:rPr lang="en-US" dirty="0"/>
              <a:t>is used by the engine computer to sense engine load</a:t>
            </a:r>
            <a:r>
              <a:rPr lang="en-US" dirty="0" smtClean="0"/>
              <a:t>.</a:t>
            </a:r>
          </a:p>
          <a:p>
            <a:r>
              <a:rPr lang="en-US" dirty="0" smtClean="0"/>
              <a:t>Silicon-Diaphragm Strain Gauge MAP Sensor</a:t>
            </a:r>
          </a:p>
          <a:p>
            <a:pPr lvl="1"/>
            <a:r>
              <a:rPr lang="en-US" dirty="0"/>
              <a:t>There are four resistors attached to the silicon wafer, </a:t>
            </a:r>
            <a:r>
              <a:rPr lang="en-US" dirty="0" smtClean="0"/>
              <a:t>which changes </a:t>
            </a:r>
            <a:r>
              <a:rPr lang="en-US" dirty="0"/>
              <a:t>in resistance when strain is </a:t>
            </a:r>
            <a:r>
              <a:rPr lang="en-US" dirty="0" smtClean="0"/>
              <a:t>applied. This a piezo resistive sensor.</a:t>
            </a:r>
          </a:p>
          <a:p>
            <a:r>
              <a:rPr lang="en-US" dirty="0" smtClean="0"/>
              <a:t>Ceramic Disc MAP Sensor</a:t>
            </a:r>
          </a:p>
          <a:p>
            <a:pPr lvl="1"/>
            <a:r>
              <a:rPr lang="en-US" dirty="0" smtClean="0"/>
              <a:t>This type of sensor converts </a:t>
            </a:r>
            <a:r>
              <a:rPr lang="en-US" dirty="0"/>
              <a:t>manifold </a:t>
            </a:r>
            <a:r>
              <a:rPr lang="en-US" dirty="0" smtClean="0"/>
              <a:t>pressure into a </a:t>
            </a:r>
            <a:r>
              <a:rPr lang="en-US" dirty="0"/>
              <a:t>capacitance discharge.</a:t>
            </a:r>
            <a:endParaRPr lang="en-US" dirty="0"/>
          </a:p>
        </p:txBody>
      </p:sp>
    </p:spTree>
    <p:extLst>
      <p:ext uri="{BB962C8B-B14F-4D97-AF65-F5344CB8AC3E}">
        <p14:creationId xmlns:p14="http://schemas.microsoft.com/office/powerpoint/2010/main" val="190976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76.3 A typical MAP sensor installed in the intake </a:t>
            </a:r>
            <a:r>
              <a:rPr lang="en-US" sz="2800" dirty="0" smtClean="0">
                <a:latin typeface="+mj-lt"/>
              </a:rPr>
              <a:t>manifold.</a:t>
            </a:r>
            <a:endParaRPr lang="en-US" sz="2800" dirty="0">
              <a:latin typeface="+mj-lt"/>
            </a:endParaRPr>
          </a:p>
        </p:txBody>
      </p:sp>
      <p:pic>
        <p:nvPicPr>
          <p:cNvPr id="4" name="Picture 2" descr="A photo shows a MAP sensor installed in the intake manifo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3802" y="1605666"/>
            <a:ext cx="6220625" cy="466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348</TotalTime>
  <Words>768</Words>
  <Application>Microsoft Office PowerPoint</Application>
  <PresentationFormat>On-screen Show (4:3)</PresentationFormat>
  <Paragraphs>69</Paragraphs>
  <Slides>23</Slides>
  <Notes>0</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AIR PRESSURE – HIGH AND LOW</vt:lpstr>
      <vt:lpstr>Figure 76.1 (a) As an engine is accelerated under a load, the engine vacuum drops. This drop in vacuum is actually an increase in absolute pressure in the intake manifold. A MAP sensor senses all pressures greater than that of a perfect vacuum. (b) The relationship between absolute pressure, vacuum, and gauge pressure.</vt:lpstr>
      <vt:lpstr>PRINCIPLES OF PRESSURE SENSORS</vt:lpstr>
      <vt:lpstr>Figure 76.2 A MAP sensor compares the absolute pressure in the intake manifold to a perfect vacuum. The deflection of the silicon chip is converted to a an absolute pressure reading by the electronics in the sensor itself.</vt:lpstr>
      <vt:lpstr>CONSTRUCTION OF MANIFOLD ABSOLUTE PRESSURE SENSORS</vt:lpstr>
      <vt:lpstr>Figure 76.3 A typical MAP sensor installed in the intake manifold.</vt:lpstr>
      <vt:lpstr>Figure 76.4 Shown is the electronic circuit inside a ceramic disc MAP sensor used on many Chrysler engines. The black areas are carbon resistors that are applied to the ceramic, and lasers are used to cut lines into these resistors during testing to achieve the proper operating calibration.</vt:lpstr>
      <vt:lpstr>QUESTION 1: ?</vt:lpstr>
      <vt:lpstr>ANSWER 1:</vt:lpstr>
      <vt:lpstr>PCM USES OF A MAP SENSOR</vt:lpstr>
      <vt:lpstr>Figure 76.5 Altitude affects the MAP sensor voltage .</vt:lpstr>
      <vt:lpstr>BAROMETRIC PRESSURE SENSOR</vt:lpstr>
      <vt:lpstr>QUESTION 2: ?</vt:lpstr>
      <vt:lpstr>ANSWER 2:</vt:lpstr>
      <vt:lpstr>TESTING THE MAP SENSOR</vt:lpstr>
      <vt:lpstr>Figure 76.6 When checking a MAP sensor, first verify that the sensor is receiving a 5-volt reference voltage and then check for the output (signal) voltage.</vt:lpstr>
      <vt:lpstr>Figure 76.7 A typical hand-operated vacuum pump.</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76</dc:title>
  <dc:creator>Curt &amp; Tammy</dc:creator>
  <cp:lastModifiedBy>Curt &amp; Tammy</cp:lastModifiedBy>
  <cp:revision>47</cp:revision>
  <dcterms:created xsi:type="dcterms:W3CDTF">2018-09-25T19:30:15Z</dcterms:created>
  <dcterms:modified xsi:type="dcterms:W3CDTF">2019-06-17T18:29:30Z</dcterms:modified>
</cp:coreProperties>
</file>