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7" r:id="rId11"/>
    <p:sldId id="268" r:id="rId12"/>
    <p:sldId id="327" r:id="rId13"/>
    <p:sldId id="328" r:id="rId14"/>
    <p:sldId id="329" r:id="rId15"/>
    <p:sldId id="317" r:id="rId16"/>
    <p:sldId id="270" r:id="rId17"/>
    <p:sldId id="272" r:id="rId18"/>
    <p:sldId id="318" r:id="rId19"/>
    <p:sldId id="326" r:id="rId20"/>
    <p:sldId id="286" r:id="rId21"/>
    <p:sldId id="287" r:id="rId22"/>
    <p:sldId id="330" r:id="rId23"/>
    <p:sldId id="263" r:id="rId24"/>
    <p:sldId id="3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Throttle Position (TP) Sensors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THROTTLE POSITION SENSOR</a:t>
            </a:r>
            <a:endParaRPr lang="en-US" dirty="0">
              <a:latin typeface="+mj-lt"/>
            </a:endParaRPr>
          </a:p>
        </p:txBody>
      </p:sp>
      <p:sp>
        <p:nvSpPr>
          <p:cNvPr id="3" name="Content Placeholder 2"/>
          <p:cNvSpPr>
            <a:spLocks noGrp="1"/>
          </p:cNvSpPr>
          <p:nvPr>
            <p:ph idx="1"/>
          </p:nvPr>
        </p:nvSpPr>
        <p:spPr/>
        <p:txBody>
          <a:bodyPr/>
          <a:lstStyle/>
          <a:p>
            <a:r>
              <a:rPr lang="en-US" dirty="0"/>
              <a:t>A TP sensor can be tested using one or more of the following tools</a:t>
            </a:r>
            <a:r>
              <a:rPr lang="en-US" dirty="0" smtClean="0"/>
              <a:t>:</a:t>
            </a:r>
          </a:p>
          <a:p>
            <a:pPr lvl="1"/>
            <a:r>
              <a:rPr lang="en-US" dirty="0"/>
              <a:t>A digital voltmeter with three test leads connected in </a:t>
            </a:r>
            <a:r>
              <a:rPr lang="en-US" dirty="0" smtClean="0"/>
              <a:t>series.</a:t>
            </a:r>
          </a:p>
          <a:p>
            <a:pPr lvl="1"/>
            <a:r>
              <a:rPr lang="en-US" dirty="0"/>
              <a:t>A scan tool or a specific tool recommended by the </a:t>
            </a:r>
            <a:r>
              <a:rPr lang="en-US" dirty="0" smtClean="0"/>
              <a:t>vehicle manufacturer.</a:t>
            </a:r>
          </a:p>
          <a:p>
            <a:pPr lvl="1"/>
            <a:r>
              <a:rPr lang="en-US" dirty="0"/>
              <a:t>An oscilloscope.</a:t>
            </a:r>
            <a:endParaRPr lang="en-US" dirty="0"/>
          </a:p>
        </p:txBody>
      </p:sp>
    </p:spTree>
    <p:extLst>
      <p:ext uri="{BB962C8B-B14F-4D97-AF65-F5344CB8AC3E}">
        <p14:creationId xmlns:p14="http://schemas.microsoft.com/office/powerpoint/2010/main" val="294851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75.3 A meter lead connected to a T-pin that was gently pushed along the signal wire of the TP sensor until the point of the pin touched the metal terminal inside the plastic </a:t>
            </a:r>
            <a:r>
              <a:rPr lang="en-US" dirty="0" smtClean="0">
                <a:latin typeface="+mj-lt"/>
              </a:rPr>
              <a:t>connector.</a:t>
            </a:r>
            <a:endParaRPr lang="en-US" dirty="0">
              <a:latin typeface="+mj-lt"/>
            </a:endParaRPr>
          </a:p>
        </p:txBody>
      </p:sp>
      <p:pic>
        <p:nvPicPr>
          <p:cNvPr id="4" name="Picture 2" descr="A photo shows a meter lead connected to a T-pin that was gently pushed along the signal wire of the TP sensor until the point of the pin touched the metal terminal inside the plastic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0240" y="2133600"/>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75.4 A typical waveform of a TP sensor signal as recorded on a DSO when the accelerator pedal was depressed with the ignition switch on (engine off). Clean transitions and the lack of any glitches in this waveform indicate a good </a:t>
            </a:r>
            <a:r>
              <a:rPr lang="en-US" sz="2000" dirty="0" smtClean="0">
                <a:latin typeface="+mj-lt"/>
              </a:rPr>
              <a:t>sensor.</a:t>
            </a:r>
            <a:endParaRPr lang="en-US" sz="2000" dirty="0">
              <a:latin typeface="+mj-lt"/>
            </a:endParaRPr>
          </a:p>
        </p:txBody>
      </p:sp>
      <p:pic>
        <p:nvPicPr>
          <p:cNvPr id="4" name="Picture 2" descr="Clean transitions and the lack of any glitches in this waveform indicate a good sensor. The wave starts a constant value then smoothly increases then plateaus before falling to initial valu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8064" y="2209800"/>
            <a:ext cx="35478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00200"/>
            <a:ext cx="60198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75.5 Checking the 5-volt reference from the computer being applied to the TP sensor with the ignition switch on (engine off</a:t>
            </a:r>
            <a:r>
              <a:rPr lang="en-US" sz="2400" dirty="0" smtClean="0">
                <a:latin typeface="+mj-lt"/>
              </a:rPr>
              <a:t>).</a:t>
            </a:r>
            <a:endParaRPr lang="en-US" dirty="0">
              <a:latin typeface="+mj-lt"/>
            </a:endParaRPr>
          </a:p>
        </p:txBody>
      </p:sp>
      <p:pic>
        <p:nvPicPr>
          <p:cNvPr id="6" name="Picture 2" descr="A photo shows a multi meter with 5.02 V rea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6080" y="2133600"/>
            <a:ext cx="32918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75.6 Checking the voltage drop between the TP sensor ground and a good engine ground with the ignition on (</a:t>
            </a:r>
            <a:r>
              <a:rPr lang="en-US" dirty="0" smtClean="0">
                <a:latin typeface="+mj-lt"/>
              </a:rPr>
              <a:t>engine off</a:t>
            </a:r>
            <a:r>
              <a:rPr lang="en-US" dirty="0">
                <a:latin typeface="+mj-lt"/>
              </a:rPr>
              <a:t>). A reading of greater than 0.2 volt (200 mV) represents a bad computer </a:t>
            </a:r>
            <a:r>
              <a:rPr lang="en-US" dirty="0" smtClean="0">
                <a:latin typeface="+mj-lt"/>
              </a:rPr>
              <a:t>ground.</a:t>
            </a:r>
            <a:endParaRPr lang="en-US" dirty="0">
              <a:latin typeface="+mj-lt"/>
            </a:endParaRPr>
          </a:p>
        </p:txBody>
      </p:sp>
      <p:pic>
        <p:nvPicPr>
          <p:cNvPr id="3" name="Picture 2" descr="A photo shows a multi meter connected to TP sensor ground and engine ground, showing a reading of 0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670" y="2514600"/>
            <a:ext cx="4764660" cy="328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three ways to test a TP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a:t>
            </a:r>
            <a:r>
              <a:rPr lang="en-US" sz="4000" dirty="0" err="1" smtClean="0">
                <a:solidFill>
                  <a:srgbClr val="000000"/>
                </a:solidFill>
              </a:rPr>
              <a:t>multimeter</a:t>
            </a:r>
            <a:r>
              <a:rPr lang="en-US" sz="4000" dirty="0" smtClean="0">
                <a:solidFill>
                  <a:srgbClr val="000000"/>
                </a:solidFill>
              </a:rPr>
              <a:t>, a scan tool, and an oscilloscope.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A TP SENSOR USINGTHE MIN/MAX FUNCTION</a:t>
            </a:r>
            <a:endParaRPr lang="en-US" dirty="0">
              <a:latin typeface="+mj-lt"/>
            </a:endParaRPr>
          </a:p>
        </p:txBody>
      </p:sp>
      <p:sp>
        <p:nvSpPr>
          <p:cNvPr id="3" name="Content Placeholder 2"/>
          <p:cNvSpPr>
            <a:spLocks noGrp="1"/>
          </p:cNvSpPr>
          <p:nvPr>
            <p:ph idx="1"/>
          </p:nvPr>
        </p:nvSpPr>
        <p:spPr/>
        <p:txBody>
          <a:bodyPr/>
          <a:lstStyle/>
          <a:p>
            <a:r>
              <a:rPr lang="en-US" dirty="0"/>
              <a:t>Many digital </a:t>
            </a:r>
            <a:r>
              <a:rPr lang="en-US" dirty="0" err="1"/>
              <a:t>multimeters</a:t>
            </a:r>
            <a:r>
              <a:rPr lang="en-US" dirty="0"/>
              <a:t> are capable of recording voltage </a:t>
            </a:r>
            <a:r>
              <a:rPr lang="en-US" dirty="0" smtClean="0"/>
              <a:t>readings over </a:t>
            </a:r>
            <a:r>
              <a:rPr lang="en-US" dirty="0"/>
              <a:t>time and then displaying the minimum, maximum, and </a:t>
            </a:r>
            <a:r>
              <a:rPr lang="en-US" dirty="0" smtClean="0"/>
              <a:t>average readings.</a:t>
            </a:r>
          </a:p>
          <a:p>
            <a:r>
              <a:rPr lang="en-US" dirty="0"/>
              <a:t>To perform a MIN/MAX test of the TP sensor, </a:t>
            </a:r>
            <a:r>
              <a:rPr lang="en-US" dirty="0" smtClean="0"/>
              <a:t>manually set </a:t>
            </a:r>
            <a:r>
              <a:rPr lang="en-US" dirty="0"/>
              <a:t>the meter to read higher than 4 </a:t>
            </a:r>
            <a:r>
              <a:rPr lang="en-US" dirty="0" smtClean="0"/>
              <a:t>volts.</a:t>
            </a:r>
          </a:p>
          <a:p>
            <a:endParaRPr lang="en-US" dirty="0"/>
          </a:p>
        </p:txBody>
      </p:sp>
    </p:spTree>
    <p:extLst>
      <p:ext uri="{BB962C8B-B14F-4D97-AF65-F5344CB8AC3E}">
        <p14:creationId xmlns:p14="http://schemas.microsoft.com/office/powerpoint/2010/main" val="39367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TP SENSOR USING A SCAN TOOL</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a:t>With the key on, engine off, the TP sensor voltage </a:t>
            </a:r>
            <a:r>
              <a:rPr lang="en-US" dirty="0" smtClean="0"/>
              <a:t>display should </a:t>
            </a:r>
            <a:r>
              <a:rPr lang="en-US" dirty="0"/>
              <a:t>be about 0.5 </a:t>
            </a:r>
            <a:r>
              <a:rPr lang="en-US" dirty="0" smtClean="0"/>
              <a:t>volt.</a:t>
            </a:r>
          </a:p>
          <a:p>
            <a:r>
              <a:rPr lang="en-US" dirty="0"/>
              <a:t>Check the scan tool display for the percentage of </a:t>
            </a:r>
            <a:r>
              <a:rPr lang="en-US" dirty="0" smtClean="0"/>
              <a:t>throttle opening.</a:t>
            </a:r>
          </a:p>
          <a:p>
            <a:r>
              <a:rPr lang="en-US" dirty="0"/>
              <a:t>The idle air control (IAC) counts should increase as </a:t>
            </a:r>
            <a:r>
              <a:rPr lang="en-US" dirty="0" smtClean="0"/>
              <a:t>the throttle </a:t>
            </a:r>
            <a:r>
              <a:rPr lang="en-US" dirty="0"/>
              <a:t>is opened and decrease as the throttle is closed</a:t>
            </a:r>
            <a:r>
              <a:rPr lang="en-US" dirty="0" smtClean="0"/>
              <a:t>.</a:t>
            </a:r>
          </a:p>
          <a:p>
            <a:r>
              <a:rPr lang="en-US" dirty="0"/>
              <a:t>Shut off and restart the engine. </a:t>
            </a:r>
            <a:r>
              <a:rPr lang="en-US" dirty="0" smtClean="0"/>
              <a:t>The percentage </a:t>
            </a:r>
            <a:r>
              <a:rPr lang="en-US" dirty="0"/>
              <a:t>of throttle opening </a:t>
            </a:r>
            <a:r>
              <a:rPr lang="en-US" dirty="0" smtClean="0"/>
              <a:t>should return </a:t>
            </a:r>
            <a:r>
              <a:rPr lang="en-US" dirty="0"/>
              <a:t>to 0</a:t>
            </a:r>
            <a:r>
              <a:rPr lang="en-US" dirty="0" smtClean="0"/>
              <a:t>%.</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75.1</a:t>
            </a:r>
            <a:r>
              <a:rPr lang="en-US" dirty="0" smtClean="0"/>
              <a:t> </a:t>
            </a:r>
            <a:r>
              <a:rPr lang="en-US" dirty="0"/>
              <a:t>Discuss how throttle position sensors work</a:t>
            </a:r>
            <a:r>
              <a:rPr lang="en-US" dirty="0" smtClean="0"/>
              <a:t>.</a:t>
            </a:r>
          </a:p>
          <a:p>
            <a:pPr marL="0" indent="0">
              <a:buNone/>
            </a:pPr>
            <a:r>
              <a:rPr lang="en-US" b="1" dirty="0" smtClean="0">
                <a:solidFill>
                  <a:srgbClr val="005A70"/>
                </a:solidFill>
              </a:rPr>
              <a:t>75.2</a:t>
            </a:r>
            <a:r>
              <a:rPr lang="en-US" b="1" dirty="0">
                <a:solidFill>
                  <a:srgbClr val="005A70"/>
                </a:solidFill>
              </a:rPr>
              <a:t>. </a:t>
            </a:r>
            <a:r>
              <a:rPr lang="en-US" dirty="0"/>
              <a:t>Discuss the PCM uses for the TP sensor</a:t>
            </a:r>
            <a:r>
              <a:rPr lang="en-US" dirty="0" smtClean="0"/>
              <a:t>.</a:t>
            </a:r>
          </a:p>
          <a:p>
            <a:pPr marL="0" indent="0">
              <a:buNone/>
            </a:pPr>
            <a:r>
              <a:rPr lang="en-US" b="1" dirty="0" smtClean="0">
                <a:solidFill>
                  <a:srgbClr val="005A70"/>
                </a:solidFill>
              </a:rPr>
              <a:t>75.3</a:t>
            </a:r>
            <a:r>
              <a:rPr lang="en-US" b="1" dirty="0">
                <a:solidFill>
                  <a:srgbClr val="005A70"/>
                </a:solidFill>
              </a:rPr>
              <a:t>. </a:t>
            </a:r>
            <a:r>
              <a:rPr lang="en-US" dirty="0"/>
              <a:t>Describe how to test the TP sensor using a digital </a:t>
            </a:r>
            <a:r>
              <a:rPr lang="en-US" dirty="0" err="1"/>
              <a:t>multimeter</a:t>
            </a:r>
            <a:r>
              <a:rPr lang="en-US" dirty="0"/>
              <a:t> </a:t>
            </a:r>
            <a:r>
              <a:rPr lang="en-US" dirty="0" smtClean="0"/>
              <a:t>and a </a:t>
            </a:r>
            <a:r>
              <a:rPr lang="en-US" dirty="0"/>
              <a:t>scan tool</a:t>
            </a:r>
            <a:r>
              <a:rPr lang="en-US" dirty="0" smtClean="0"/>
              <a:t>.</a:t>
            </a:r>
          </a:p>
          <a:p>
            <a:pPr marL="0" indent="0">
              <a:buNone/>
            </a:pPr>
            <a:r>
              <a:rPr lang="en-US" b="1" dirty="0" smtClean="0">
                <a:solidFill>
                  <a:schemeClr val="accent2"/>
                </a:solidFill>
              </a:rPr>
              <a:t>75.4</a:t>
            </a:r>
            <a:r>
              <a:rPr lang="en-US" dirty="0" smtClean="0"/>
              <a:t> </a:t>
            </a:r>
            <a:r>
              <a:rPr lang="en-US" dirty="0"/>
              <a:t>This chapter will help prepare for Engine Repair (A8) ASE </a:t>
            </a:r>
            <a:r>
              <a:rPr lang="en-US" dirty="0" smtClean="0"/>
              <a:t>certification test </a:t>
            </a:r>
            <a:r>
              <a:rPr lang="en-US" dirty="0"/>
              <a:t>content area “E” (Computerized Engine </a:t>
            </a:r>
            <a:r>
              <a:rPr lang="en-US" dirty="0" smtClean="0"/>
              <a:t>Controls Diagnosis </a:t>
            </a:r>
            <a:r>
              <a:rPr lang="en-US" dirty="0"/>
              <a:t>and Repair).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THROTTLE POSITION SENSOR CONSTRUCTION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Potentiometers</a:t>
            </a:r>
          </a:p>
          <a:p>
            <a:pPr lvl="1"/>
            <a:r>
              <a:rPr lang="en-US" dirty="0"/>
              <a:t>A potentiometer is a </a:t>
            </a:r>
            <a:r>
              <a:rPr lang="en-US" dirty="0" smtClean="0"/>
              <a:t>variable-resistance sensor </a:t>
            </a:r>
            <a:r>
              <a:rPr lang="en-US" dirty="0"/>
              <a:t>with three terminals</a:t>
            </a:r>
            <a:r>
              <a:rPr lang="en-US" dirty="0" smtClean="0"/>
              <a:t>.</a:t>
            </a:r>
          </a:p>
          <a:p>
            <a:r>
              <a:rPr lang="en-US" dirty="0"/>
              <a:t>A typical sensor has three wires</a:t>
            </a:r>
            <a:r>
              <a:rPr lang="en-US" dirty="0" smtClean="0"/>
              <a:t>:</a:t>
            </a:r>
          </a:p>
          <a:p>
            <a:pPr lvl="1"/>
            <a:r>
              <a:rPr lang="en-US" dirty="0"/>
              <a:t>A 5-volt reference feed wire from the </a:t>
            </a:r>
            <a:r>
              <a:rPr lang="en-US" dirty="0" smtClean="0"/>
              <a:t>computer</a:t>
            </a:r>
          </a:p>
          <a:p>
            <a:pPr lvl="1"/>
            <a:r>
              <a:rPr lang="en-US" dirty="0"/>
              <a:t>Signal return (a ground wire back to the computer</a:t>
            </a:r>
            <a:r>
              <a:rPr lang="en-US" dirty="0" smtClean="0"/>
              <a:t>)</a:t>
            </a:r>
          </a:p>
          <a:p>
            <a:pPr lvl="1"/>
            <a:r>
              <a:rPr lang="en-US" dirty="0"/>
              <a:t>A voltage signal wire back to the computer; as the throttle </a:t>
            </a:r>
            <a:r>
              <a:rPr lang="en-US" dirty="0" smtClean="0"/>
              <a:t>is opened</a:t>
            </a:r>
            <a:r>
              <a:rPr lang="en-US" dirty="0"/>
              <a:t>, the voltage to the computer changes</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75.1 A typical TP sensor mounted on the throttle </a:t>
            </a:r>
            <a:r>
              <a:rPr lang="en-US" sz="2800" dirty="0" smtClean="0">
                <a:latin typeface="+mj-lt"/>
              </a:rPr>
              <a:t>plate of </a:t>
            </a:r>
            <a:r>
              <a:rPr lang="en-US" sz="2800" dirty="0">
                <a:latin typeface="+mj-lt"/>
              </a:rPr>
              <a:t>this port-injected </a:t>
            </a:r>
            <a:r>
              <a:rPr lang="en-US" sz="2800" dirty="0" smtClean="0">
                <a:latin typeface="+mj-lt"/>
              </a:rPr>
              <a:t>engine.</a:t>
            </a:r>
            <a:endParaRPr lang="en-US" sz="2800" dirty="0">
              <a:latin typeface="+mj-lt"/>
            </a:endParaRPr>
          </a:p>
        </p:txBody>
      </p:sp>
      <p:pic>
        <p:nvPicPr>
          <p:cNvPr id="5" name="Picture 2" descr="A photo shows throttle position sensor placed in alignment with a butterfly valve in throttl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5736" y="2203512"/>
            <a:ext cx="72725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75.2 The signal voltage from a throttle position increases as the throttle is opened because the wiper arm is closer to the 5-volt reference. At idle, the resistance of the sensor winding effectively reduces the signal voltage output to the </a:t>
            </a:r>
            <a:r>
              <a:rPr lang="en-US" sz="2000" dirty="0" smtClean="0">
                <a:latin typeface="+mj-lt"/>
              </a:rPr>
              <a:t>computer.</a:t>
            </a:r>
            <a:endParaRPr lang="en-US" sz="2000" dirty="0">
              <a:latin typeface="+mj-lt"/>
            </a:endParaRPr>
          </a:p>
        </p:txBody>
      </p:sp>
      <p:pic>
        <p:nvPicPr>
          <p:cNvPr id="6" name="Picture 2" descr="An illustration shows working of a TP sensor. TP sensor is like a 3 pin potentiometer with output signal connected to movable arm. At idle the signal is near 0 V and at wide open throttle the signal is near reference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5814" y="2057400"/>
            <a:ext cx="4492371" cy="383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the purpose of each of the three wires on a typical </a:t>
            </a:r>
            <a:r>
              <a:rPr lang="en-US" sz="4000" dirty="0" smtClean="0"/>
              <a:t>TP sensor</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5 volt feed, ground (signal return), and signal voltage.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 SENSOR COMPUTER INPUT FUNCTIONS</a:t>
            </a:r>
            <a:endParaRPr lang="en-US" dirty="0">
              <a:latin typeface="+mj-lt"/>
            </a:endParaRPr>
          </a:p>
        </p:txBody>
      </p:sp>
      <p:sp>
        <p:nvSpPr>
          <p:cNvPr id="3" name="Content Placeholder 2"/>
          <p:cNvSpPr>
            <a:spLocks noGrp="1"/>
          </p:cNvSpPr>
          <p:nvPr>
            <p:ph idx="1"/>
          </p:nvPr>
        </p:nvSpPr>
        <p:spPr/>
        <p:txBody>
          <a:bodyPr/>
          <a:lstStyle/>
          <a:p>
            <a:r>
              <a:rPr lang="en-US" dirty="0"/>
              <a:t>The computer senses any change in throttle position </a:t>
            </a:r>
            <a:r>
              <a:rPr lang="en-US" dirty="0" smtClean="0"/>
              <a:t>and changes </a:t>
            </a:r>
            <a:r>
              <a:rPr lang="en-US" dirty="0"/>
              <a:t>the fuel mixture and ignition timing</a:t>
            </a:r>
            <a:r>
              <a:rPr lang="en-US" dirty="0" smtClean="0"/>
              <a:t>.</a:t>
            </a:r>
          </a:p>
          <a:p>
            <a:r>
              <a:rPr lang="en-US" dirty="0"/>
              <a:t>The throttle position sensor signals the PCM to pulse </a:t>
            </a:r>
            <a:r>
              <a:rPr lang="en-US" dirty="0" smtClean="0"/>
              <a:t>additional fuel </a:t>
            </a:r>
            <a:r>
              <a:rPr lang="en-US" dirty="0"/>
              <a:t>from the injectors when the throttle is </a:t>
            </a:r>
            <a:r>
              <a:rPr lang="en-US" dirty="0" smtClean="0"/>
              <a:t>depressed.</a:t>
            </a:r>
          </a:p>
          <a:p>
            <a:endParaRPr lang="en-US" dirty="0"/>
          </a:p>
        </p:txBody>
      </p:sp>
    </p:spTree>
    <p:extLst>
      <p:ext uri="{BB962C8B-B14F-4D97-AF65-F5344CB8AC3E}">
        <p14:creationId xmlns:p14="http://schemas.microsoft.com/office/powerpoint/2010/main" val="257649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PCM USES FOR THE TP SENSOR</a:t>
            </a:r>
            <a:endParaRPr lang="en-US" dirty="0">
              <a:latin typeface="+mj-lt"/>
            </a:endParaRPr>
          </a:p>
        </p:txBody>
      </p:sp>
      <p:sp>
        <p:nvSpPr>
          <p:cNvPr id="3" name="Content Placeholder 2"/>
          <p:cNvSpPr>
            <a:spLocks noGrp="1"/>
          </p:cNvSpPr>
          <p:nvPr>
            <p:ph idx="1"/>
          </p:nvPr>
        </p:nvSpPr>
        <p:spPr/>
        <p:txBody>
          <a:bodyPr/>
          <a:lstStyle/>
          <a:p>
            <a:r>
              <a:rPr lang="en-US" dirty="0"/>
              <a:t>The TP sensor is used by the PCM for the following reasons</a:t>
            </a:r>
            <a:r>
              <a:rPr lang="en-US" dirty="0" smtClean="0"/>
              <a:t>.</a:t>
            </a:r>
          </a:p>
          <a:p>
            <a:pPr lvl="1"/>
            <a:r>
              <a:rPr lang="en-US" dirty="0"/>
              <a:t>Clear Flood </a:t>
            </a:r>
            <a:r>
              <a:rPr lang="en-US" dirty="0" smtClean="0"/>
              <a:t>Mode</a:t>
            </a:r>
          </a:p>
          <a:p>
            <a:pPr lvl="1"/>
            <a:r>
              <a:rPr lang="en-US" dirty="0"/>
              <a:t>Torque Converter Clutch Engagement and </a:t>
            </a:r>
            <a:r>
              <a:rPr lang="en-US" dirty="0" smtClean="0"/>
              <a:t>Release</a:t>
            </a:r>
          </a:p>
          <a:p>
            <a:pPr lvl="1"/>
            <a:r>
              <a:rPr lang="en-US" dirty="0"/>
              <a:t>Rationality Testing for MAP and MAF </a:t>
            </a:r>
            <a:r>
              <a:rPr lang="en-US" dirty="0" smtClean="0"/>
              <a:t>Sensors</a:t>
            </a:r>
          </a:p>
          <a:p>
            <a:pPr lvl="1"/>
            <a:r>
              <a:rPr lang="en-US" dirty="0"/>
              <a:t>Automatic Transmission Shift </a:t>
            </a:r>
            <a:r>
              <a:rPr lang="en-US" dirty="0" smtClean="0"/>
              <a:t>Points</a:t>
            </a:r>
          </a:p>
          <a:p>
            <a:pPr lvl="1"/>
            <a:r>
              <a:rPr lang="en-US" dirty="0"/>
              <a:t>Target Idle Speed (Idle Control Strategy</a:t>
            </a:r>
            <a:r>
              <a:rPr lang="en-US" dirty="0" smtClean="0"/>
              <a:t>)</a:t>
            </a:r>
          </a:p>
          <a:p>
            <a:pPr lvl="1"/>
            <a:r>
              <a:rPr lang="en-US" dirty="0"/>
              <a:t>Air-Conditioning Compressor </a:t>
            </a:r>
            <a:r>
              <a:rPr lang="en-US" dirty="0" smtClean="0"/>
              <a:t>Operation</a:t>
            </a:r>
          </a:p>
          <a:p>
            <a:pPr lvl="1"/>
            <a:r>
              <a:rPr lang="en-US" dirty="0"/>
              <a:t>Backs Up Other Sensors</a:t>
            </a:r>
            <a:endParaRPr lang="en-US" dirty="0"/>
          </a:p>
        </p:txBody>
      </p:sp>
    </p:spTree>
    <p:extLst>
      <p:ext uri="{BB962C8B-B14F-4D97-AF65-F5344CB8AC3E}">
        <p14:creationId xmlns:p14="http://schemas.microsoft.com/office/powerpoint/2010/main" val="270883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378</TotalTime>
  <Words>710</Words>
  <Application>Microsoft Office PowerPoint</Application>
  <PresentationFormat>On-screen Show (4:3)</PresentationFormat>
  <Paragraphs>58</Paragraphs>
  <Slides>20</Slides>
  <Notes>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508 Lecture</vt:lpstr>
      <vt:lpstr>2_508 Lecture</vt:lpstr>
      <vt:lpstr>3_508 Lecture</vt:lpstr>
      <vt:lpstr>4_508 Lecture</vt:lpstr>
      <vt:lpstr>Automotive Technology Principles, Diagnosis, and Service</vt:lpstr>
      <vt:lpstr>LEARNING OBJECTIVES </vt:lpstr>
      <vt:lpstr>THROTTLE POSITION SENSOR CONSTRUCTION</vt:lpstr>
      <vt:lpstr>Figure 75.1 A typical TP sensor mounted on the throttle plate of this port-injected engine.</vt:lpstr>
      <vt:lpstr>Figure 75.2 The signal voltage from a throttle position increases as the throttle is opened because the wiper arm is closer to the 5-volt reference. At idle, the resistance of the sensor winding effectively reduces the signal voltage output to the computer.</vt:lpstr>
      <vt:lpstr>QUESTION 1: ?</vt:lpstr>
      <vt:lpstr>ANSWER 1:</vt:lpstr>
      <vt:lpstr>TP SENSOR COMPUTER INPUT FUNCTIONS</vt:lpstr>
      <vt:lpstr>PCM USES FOR THE TP SENSOR</vt:lpstr>
      <vt:lpstr>TESTING THE THROTTLE POSITION SENSOR</vt:lpstr>
      <vt:lpstr>Figure 75.3 A meter lead connected to a T-pin that was gently pushed along the signal wire of the TP sensor until the point of the pin touched the metal terminal inside the plastic connector.</vt:lpstr>
      <vt:lpstr>Figure 75.4 A typical waveform of a TP sensor signal as recorded on a DSO when the accelerator pedal was depressed with the ignition switch on (engine off). Clean transitions and the lack of any glitches in this waveform indicate a good sensor.</vt:lpstr>
      <vt:lpstr>Tech Tip </vt:lpstr>
      <vt:lpstr>Figure 75.5 Checking the 5-volt reference from the computer being applied to the TP sensor with the ignition switch on (engine off).</vt:lpstr>
      <vt:lpstr>Figure 75.6 Checking the voltage drop between the TP sensor ground and a good engine ground with the ignition on (engine off). A reading of greater than 0.2 volt (200 mV) represents a bad computer ground.</vt:lpstr>
      <vt:lpstr>QUESTION 2: ?</vt:lpstr>
      <vt:lpstr>ANSWER 2:</vt:lpstr>
      <vt:lpstr>TESTING A TP SENSOR USINGTHE MIN/MAX FUNCTION</vt:lpstr>
      <vt:lpstr>TESTING THE TP SENSOR USING A SCAN TOOL</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75</dc:title>
  <dc:creator>Curt &amp; Tammy</dc:creator>
  <cp:lastModifiedBy>Curt &amp; Tammy</cp:lastModifiedBy>
  <cp:revision>47</cp:revision>
  <dcterms:created xsi:type="dcterms:W3CDTF">2018-09-25T19:30:15Z</dcterms:created>
  <dcterms:modified xsi:type="dcterms:W3CDTF">2019-06-17T17:50:40Z</dcterms:modified>
</cp:coreProperties>
</file>