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31" r:id="rId11"/>
    <p:sldId id="315" r:id="rId12"/>
    <p:sldId id="316" r:id="rId13"/>
    <p:sldId id="317" r:id="rId14"/>
    <p:sldId id="270" r:id="rId15"/>
    <p:sldId id="267" r:id="rId16"/>
    <p:sldId id="268" r:id="rId17"/>
    <p:sldId id="332" r:id="rId18"/>
    <p:sldId id="318" r:id="rId19"/>
    <p:sldId id="326" r:id="rId20"/>
    <p:sldId id="327" r:id="rId21"/>
    <p:sldId id="286" r:id="rId22"/>
    <p:sldId id="287" r:id="rId23"/>
    <p:sldId id="333" r:id="rId24"/>
    <p:sldId id="328" r:id="rId25"/>
    <p:sldId id="334" r:id="rId26"/>
    <p:sldId id="274" r:id="rId27"/>
    <p:sldId id="329" r:id="rId28"/>
    <p:sldId id="335" r:id="rId29"/>
    <p:sldId id="336" r:id="rId30"/>
    <p:sldId id="330" r:id="rId31"/>
    <p:sldId id="337" r:id="rId32"/>
    <p:sldId id="338" r:id="rId33"/>
    <p:sldId id="339" r:id="rId34"/>
    <p:sldId id="299" r:id="rId35"/>
    <p:sldId id="300" r:id="rId36"/>
    <p:sldId id="32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6/16/2019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smtClean="0"/>
              <a:t>Chapter 74</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Temperature Sensors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is the purpose of a stepped ECT circuit?</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solidFill>
                  <a:srgbClr val="000000"/>
                </a:solidFill>
              </a:rPr>
              <a:t>To broaden the range of the coolant temperature sensor.</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TESTING THE ENGINE COOLANT TEMPERATURE SENSOR</a:t>
            </a:r>
            <a:endParaRPr lang="en-US" dirty="0">
              <a:latin typeface="+mj-lt"/>
            </a:endParaRPr>
          </a:p>
        </p:txBody>
      </p:sp>
      <p:sp>
        <p:nvSpPr>
          <p:cNvPr id="3" name="Content Placeholder 2"/>
          <p:cNvSpPr>
            <a:spLocks noGrp="1"/>
          </p:cNvSpPr>
          <p:nvPr>
            <p:ph idx="1"/>
          </p:nvPr>
        </p:nvSpPr>
        <p:spPr/>
        <p:txBody>
          <a:bodyPr/>
          <a:lstStyle/>
          <a:p>
            <a:r>
              <a:rPr lang="en-US" sz="2400" dirty="0" smtClean="0"/>
              <a:t>Testing the Coolant Temperature Sensor by Visual Inspection</a:t>
            </a:r>
          </a:p>
          <a:p>
            <a:pPr lvl="1"/>
            <a:r>
              <a:rPr lang="en-US" sz="2000" dirty="0" smtClean="0"/>
              <a:t>A properly filled cooling system</a:t>
            </a:r>
          </a:p>
          <a:p>
            <a:pPr lvl="1"/>
            <a:r>
              <a:rPr lang="en-US" sz="2000" dirty="0" smtClean="0"/>
              <a:t>Proper pressure maintained by the radiator cap</a:t>
            </a:r>
          </a:p>
          <a:p>
            <a:pPr lvl="1"/>
            <a:r>
              <a:rPr lang="en-US" sz="2000" dirty="0" smtClean="0"/>
              <a:t>Proper antifreeze-water mix</a:t>
            </a:r>
          </a:p>
          <a:p>
            <a:pPr lvl="1"/>
            <a:r>
              <a:rPr lang="en-US" sz="2000" dirty="0" smtClean="0"/>
              <a:t>Proper operation of the cooling fan</a:t>
            </a:r>
          </a:p>
          <a:p>
            <a:r>
              <a:rPr lang="en-US" sz="2400" dirty="0" smtClean="0"/>
              <a:t>Testing the ECT using a </a:t>
            </a:r>
            <a:r>
              <a:rPr lang="en-US" sz="2400" dirty="0" err="1" smtClean="0"/>
              <a:t>multimeter</a:t>
            </a:r>
            <a:endParaRPr lang="en-US" sz="2400" dirty="0" smtClean="0"/>
          </a:p>
          <a:p>
            <a:pPr lvl="1"/>
            <a:r>
              <a:rPr lang="en-US" sz="2000" dirty="0" smtClean="0"/>
              <a:t>Measure the resistance and compare to a chart</a:t>
            </a:r>
          </a:p>
          <a:p>
            <a:r>
              <a:rPr lang="en-US" sz="2400" dirty="0" smtClean="0"/>
              <a:t>Testing the ECT using a Scan Tool</a:t>
            </a:r>
          </a:p>
          <a:p>
            <a:pPr lvl="1"/>
            <a:r>
              <a:rPr lang="en-US" sz="2000" dirty="0" smtClean="0"/>
              <a:t>Compare the displayed temperature with the actual temperature of the engine.</a:t>
            </a:r>
            <a:endParaRPr lang="en-US" sz="2000" dirty="0"/>
          </a:p>
        </p:txBody>
      </p:sp>
    </p:spTree>
    <p:extLst>
      <p:ext uri="{BB962C8B-B14F-4D97-AF65-F5344CB8AC3E}">
        <p14:creationId xmlns:p14="http://schemas.microsoft.com/office/powerpoint/2010/main" val="343740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74.5 Measuring the resistance of the ECT sensor. The resistance measurement can then be compared with specifications. (Courtesy of Fluke Corporation)</a:t>
            </a:r>
            <a:endParaRPr lang="en-US" dirty="0">
              <a:latin typeface="+mj-lt"/>
            </a:endParaRPr>
          </a:p>
        </p:txBody>
      </p:sp>
      <p:pic>
        <p:nvPicPr>
          <p:cNvPr id="6" name="Picture 2" descr="An illustration shows a multi meter connected to the 2 terminals of ECT sensor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72627" y="2133600"/>
            <a:ext cx="239572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74.6 When the voltage drop reaches approximately 1.20 volts, the PCM turns on a transistor. The transistor connects a 1-kΩ resistor in parallel with the 10-kΩ resistor. Total circuit resistance now drops to around 909 ohms. </a:t>
            </a:r>
          </a:p>
        </p:txBody>
      </p:sp>
      <p:pic>
        <p:nvPicPr>
          <p:cNvPr id="3" name="Picture 2" descr="When the voltage drop reaches approximately 1.20 volts, the PCM turns on a transistor. The transistor connects a 1-kilo ohms resistor in parallel with the 10- kilo ohms resistor. Total circuit resistance now drops to around 909 ohms. This function allows the PCM to have full binary control at cold temperatures up to approximately 122 degrees F (50 degrees C), and a second full binary control at temperatures greater than 122 degrees F (50 degrees C)."/>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63668" y="2514600"/>
            <a:ext cx="6240807" cy="3102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211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97280"/>
          </a:xfrm>
        </p:spPr>
        <p:txBody>
          <a:bodyPr/>
          <a:lstStyle/>
          <a:p>
            <a:r>
              <a:rPr lang="en-US" sz="1800" dirty="0">
                <a:latin typeface="+mj-lt"/>
              </a:rPr>
              <a:t>Figure 74.7 An ECT sensor being tested using a digital meter set to DC volts. A chart showing the voltage decrease of the ECT sensor as the temperature increases from a cold start. The bumps at the bottom of the waveform represent temperature decreases when the thermostat opens and is controlling coolant </a:t>
            </a:r>
            <a:r>
              <a:rPr lang="en-US" sz="1800" dirty="0" smtClean="0">
                <a:latin typeface="+mj-lt"/>
              </a:rPr>
              <a:t>temperature.</a:t>
            </a:r>
            <a:endParaRPr lang="en-US" sz="1800" dirty="0">
              <a:latin typeface="+mj-lt"/>
            </a:endParaRPr>
          </a:p>
        </p:txBody>
      </p:sp>
      <p:pic>
        <p:nvPicPr>
          <p:cNvPr id="3" name="Picture 2" descr="An illustration shows a graph between DC volts output of an ECT sensor and time. The voltage starts high at around 4.3V then drops steadily to reach around 1V. After reaching 1 V there are rise and falls due to the functioning of thermosta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50069" y="2057400"/>
            <a:ext cx="5243863" cy="372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886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three ways to test an engine coolant temperature sensor?</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A visual inspection, with a </a:t>
            </a:r>
            <a:r>
              <a:rPr lang="en-US" sz="4000" dirty="0" err="1" smtClean="0">
                <a:solidFill>
                  <a:srgbClr val="000000"/>
                </a:solidFill>
              </a:rPr>
              <a:t>multimeter</a:t>
            </a:r>
            <a:r>
              <a:rPr lang="en-US" sz="4000" dirty="0" smtClean="0">
                <a:solidFill>
                  <a:srgbClr val="000000"/>
                </a:solidFill>
              </a:rPr>
              <a:t>, and with a scan tool.</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INTAKE AIR TEMPERATURE SENSOR</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The intake air temperature (</a:t>
            </a:r>
            <a:r>
              <a:rPr lang="en-US" dirty="0" smtClean="0"/>
              <a:t>IAT) sensor </a:t>
            </a:r>
            <a:r>
              <a:rPr lang="en-US" dirty="0"/>
              <a:t>is a negative temperature coefficient (NTC) </a:t>
            </a:r>
            <a:r>
              <a:rPr lang="en-US" dirty="0" smtClean="0"/>
              <a:t>thermistor that decreases </a:t>
            </a:r>
            <a:r>
              <a:rPr lang="en-US" dirty="0"/>
              <a:t>in resistance as the temperature of the sensor increases</a:t>
            </a:r>
            <a:r>
              <a:rPr lang="en-US" dirty="0" smtClean="0"/>
              <a:t>.</a:t>
            </a:r>
          </a:p>
          <a:p>
            <a:r>
              <a:rPr lang="en-US" dirty="0"/>
              <a:t>The IAT sensor is used as an input sensor by the PCM to </a:t>
            </a:r>
            <a:r>
              <a:rPr lang="en-US" dirty="0" smtClean="0"/>
              <a:t>control many </a:t>
            </a:r>
            <a:r>
              <a:rPr lang="en-US" dirty="0"/>
              <a:t>functions, including</a:t>
            </a:r>
            <a:r>
              <a:rPr lang="en-US" dirty="0" smtClean="0"/>
              <a:t>:</a:t>
            </a:r>
          </a:p>
          <a:p>
            <a:pPr lvl="1"/>
            <a:r>
              <a:rPr lang="en-US" dirty="0" smtClean="0"/>
              <a:t>Fuel delivery</a:t>
            </a:r>
          </a:p>
          <a:p>
            <a:pPr lvl="1"/>
            <a:r>
              <a:rPr lang="en-US" dirty="0" smtClean="0"/>
              <a:t>Spark timing</a:t>
            </a:r>
            <a:endParaRPr lang="en-US" dirty="0"/>
          </a:p>
        </p:txBody>
      </p:sp>
    </p:spTree>
    <p:extLst>
      <p:ext uri="{BB962C8B-B14F-4D97-AF65-F5344CB8AC3E}">
        <p14:creationId xmlns:p14="http://schemas.microsoft.com/office/powerpoint/2010/main" val="917199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74.8 The IAT sensor on this General Motors 3800 V-6 engine is in the air passage duct between the air cleaner housing and the throttle </a:t>
            </a:r>
            <a:r>
              <a:rPr lang="en-US" sz="2400" dirty="0" smtClean="0">
                <a:latin typeface="+mj-lt"/>
              </a:rPr>
              <a:t>body.</a:t>
            </a:r>
            <a:endParaRPr lang="en-US" dirty="0">
              <a:latin typeface="+mj-lt"/>
            </a:endParaRPr>
          </a:p>
        </p:txBody>
      </p:sp>
      <p:pic>
        <p:nvPicPr>
          <p:cNvPr id="3" name="Picture 2" descr="A photo shows an IAT sensor installed on intake hous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48712" y="2057400"/>
            <a:ext cx="384657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060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74.1</a:t>
            </a:r>
            <a:r>
              <a:rPr lang="en-US" dirty="0" smtClean="0"/>
              <a:t> </a:t>
            </a:r>
            <a:r>
              <a:rPr lang="en-US" dirty="0"/>
              <a:t>Describe the purpose, function, and testing of engine </a:t>
            </a:r>
            <a:r>
              <a:rPr lang="en-US" dirty="0" smtClean="0"/>
              <a:t>coolant temperature </a:t>
            </a:r>
            <a:r>
              <a:rPr lang="en-US" dirty="0"/>
              <a:t>sensors</a:t>
            </a:r>
            <a:r>
              <a:rPr lang="en-US" dirty="0" smtClean="0"/>
              <a:t>.</a:t>
            </a:r>
          </a:p>
          <a:p>
            <a:pPr marL="0" indent="0">
              <a:buNone/>
            </a:pPr>
            <a:r>
              <a:rPr lang="en-US" b="1" dirty="0" smtClean="0">
                <a:solidFill>
                  <a:srgbClr val="005A70"/>
                </a:solidFill>
              </a:rPr>
              <a:t>74.2  </a:t>
            </a:r>
            <a:r>
              <a:rPr lang="en-US" dirty="0"/>
              <a:t>Diagnose problems resulting from malfunctioning intake </a:t>
            </a:r>
            <a:r>
              <a:rPr lang="en-US" dirty="0" smtClean="0"/>
              <a:t>air temperature </a:t>
            </a:r>
            <a:r>
              <a:rPr lang="en-US" dirty="0"/>
              <a:t>control systems</a:t>
            </a:r>
            <a:r>
              <a:rPr lang="en-US" dirty="0" smtClean="0"/>
              <a:t>.</a:t>
            </a:r>
          </a:p>
          <a:p>
            <a:pPr marL="0" indent="0">
              <a:buNone/>
            </a:pPr>
            <a:r>
              <a:rPr lang="en-US" b="1" dirty="0" smtClean="0">
                <a:solidFill>
                  <a:srgbClr val="005A70"/>
                </a:solidFill>
              </a:rPr>
              <a:t>74.3  </a:t>
            </a:r>
            <a:r>
              <a:rPr lang="en-US" dirty="0"/>
              <a:t>Discuss how automatic fluid temperature sensor valves </a:t>
            </a:r>
            <a:r>
              <a:rPr lang="en-US" dirty="0" smtClean="0"/>
              <a:t>can affect transmission </a:t>
            </a:r>
            <a:r>
              <a:rPr lang="en-US" dirty="0"/>
              <a:t>operation.</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TESTING THE INTAKE AIR TEMPERATURE SENSOR</a:t>
            </a:r>
            <a:endParaRPr lang="en-US" dirty="0">
              <a:latin typeface="+mj-lt"/>
            </a:endParaRPr>
          </a:p>
        </p:txBody>
      </p:sp>
      <p:sp>
        <p:nvSpPr>
          <p:cNvPr id="3" name="Content Placeholder 2"/>
          <p:cNvSpPr>
            <a:spLocks noGrp="1"/>
          </p:cNvSpPr>
          <p:nvPr>
            <p:ph idx="1"/>
          </p:nvPr>
        </p:nvSpPr>
        <p:spPr/>
        <p:txBody>
          <a:bodyPr/>
          <a:lstStyle/>
          <a:p>
            <a:r>
              <a:rPr lang="en-US" dirty="0"/>
              <a:t>To diagnose the IAT sensor, follow these steps</a:t>
            </a:r>
            <a:r>
              <a:rPr lang="en-US" dirty="0" smtClean="0"/>
              <a:t>:</a:t>
            </a:r>
          </a:p>
          <a:p>
            <a:pPr lvl="1"/>
            <a:r>
              <a:rPr lang="en-US" dirty="0"/>
              <a:t>Perform a thorough visual inspection of the sensor and </a:t>
            </a:r>
            <a:r>
              <a:rPr lang="en-US" dirty="0" smtClean="0"/>
              <a:t>the wiring.</a:t>
            </a:r>
          </a:p>
          <a:p>
            <a:pPr lvl="1"/>
            <a:r>
              <a:rPr lang="en-US" dirty="0"/>
              <a:t>After the vehicle has been allowed to cool for </a:t>
            </a:r>
            <a:r>
              <a:rPr lang="en-US" dirty="0" smtClean="0"/>
              <a:t>several hours</a:t>
            </a:r>
            <a:r>
              <a:rPr lang="en-US" dirty="0"/>
              <a:t>, use a scan tool, observe the IAT, and compare </a:t>
            </a:r>
            <a:r>
              <a:rPr lang="en-US" dirty="0" smtClean="0"/>
              <a:t>it to </a:t>
            </a:r>
            <a:r>
              <a:rPr lang="en-US" dirty="0"/>
              <a:t>the engine coolant temperature. The two </a:t>
            </a:r>
            <a:r>
              <a:rPr lang="en-US" dirty="0" smtClean="0"/>
              <a:t>temperatures should </a:t>
            </a:r>
            <a:r>
              <a:rPr lang="en-US" dirty="0"/>
              <a:t>be within 5°F of each other</a:t>
            </a:r>
            <a:r>
              <a:rPr lang="en-US" dirty="0" smtClean="0"/>
              <a:t>.</a:t>
            </a:r>
          </a:p>
          <a:p>
            <a:pPr lvl="1"/>
            <a:r>
              <a:rPr lang="en-US" dirty="0" smtClean="0"/>
              <a:t>Check the voltage and compare to service specifications.</a:t>
            </a:r>
            <a:endParaRPr lang="en-US" dirty="0"/>
          </a:p>
        </p:txBody>
      </p:sp>
    </p:spTree>
    <p:extLst>
      <p:ext uri="{BB962C8B-B14F-4D97-AF65-F5344CB8AC3E}">
        <p14:creationId xmlns:p14="http://schemas.microsoft.com/office/powerpoint/2010/main" val="1722785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124" y="1524000"/>
            <a:ext cx="584835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74.9 A typical temperature sensor circuit</a:t>
            </a:r>
            <a:endParaRPr lang="en-US" dirty="0">
              <a:latin typeface="+mj-lt"/>
            </a:endParaRPr>
          </a:p>
        </p:txBody>
      </p:sp>
      <p:pic>
        <p:nvPicPr>
          <p:cNvPr id="3" name="Picture 2" descr="An illustration shows a typical temperature sensor circuit. The variable resistance sensor is connected to PCM and 5V supply via resistance. The temperature sensor shows high resistance at cold temperatures and low resistance at high temperature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0" y="2320878"/>
            <a:ext cx="7620000" cy="312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074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TRANSMISSION FLUID TEMPERATURE SENSOR</a:t>
            </a:r>
            <a:endParaRPr lang="en-US" dirty="0">
              <a:latin typeface="+mj-lt"/>
            </a:endParaRPr>
          </a:p>
        </p:txBody>
      </p:sp>
      <p:sp>
        <p:nvSpPr>
          <p:cNvPr id="3" name="Content Placeholder 2"/>
          <p:cNvSpPr>
            <a:spLocks noGrp="1"/>
          </p:cNvSpPr>
          <p:nvPr>
            <p:ph idx="1"/>
          </p:nvPr>
        </p:nvSpPr>
        <p:spPr/>
        <p:txBody>
          <a:bodyPr/>
          <a:lstStyle/>
          <a:p>
            <a:r>
              <a:rPr lang="en-US" dirty="0"/>
              <a:t>The transmission fluid temperature signal is used by the </a:t>
            </a:r>
            <a:r>
              <a:rPr lang="en-US" dirty="0" smtClean="0"/>
              <a:t>PCM to </a:t>
            </a:r>
            <a:r>
              <a:rPr lang="en-US" dirty="0"/>
              <a:t>perform certain strategies based on the temperature of the </a:t>
            </a:r>
            <a:r>
              <a:rPr lang="en-US" dirty="0" smtClean="0"/>
              <a:t>automatic transmission </a:t>
            </a:r>
            <a:r>
              <a:rPr lang="en-US" dirty="0"/>
              <a:t>fluid</a:t>
            </a:r>
            <a:r>
              <a:rPr lang="en-US" dirty="0" smtClean="0"/>
              <a:t>.</a:t>
            </a:r>
          </a:p>
          <a:p>
            <a:pPr lvl="1"/>
            <a:r>
              <a:rPr lang="en-US" dirty="0" smtClean="0"/>
              <a:t>Shift points may be delayed and the torque converter clutch may be inhibited in low temperatures.</a:t>
            </a:r>
          </a:p>
          <a:p>
            <a:pPr lvl="1"/>
            <a:r>
              <a:rPr lang="en-US" dirty="0" smtClean="0"/>
              <a:t>In high temperatures overdrive may be inhibited and the torque converter clutch may be engaged to dissipate heat.</a:t>
            </a:r>
            <a:endParaRPr lang="en-US" dirty="0"/>
          </a:p>
        </p:txBody>
      </p:sp>
    </p:spTree>
    <p:extLst>
      <p:ext uri="{BB962C8B-B14F-4D97-AF65-F5344CB8AC3E}">
        <p14:creationId xmlns:p14="http://schemas.microsoft.com/office/powerpoint/2010/main" val="1168820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CYLINDER HEAD TEMPERATURE SENSOR</a:t>
            </a:r>
            <a:endParaRPr lang="en-US" dirty="0">
              <a:latin typeface="+mj-lt"/>
            </a:endParaRPr>
          </a:p>
        </p:txBody>
      </p:sp>
      <p:sp>
        <p:nvSpPr>
          <p:cNvPr id="3" name="Content Placeholder 2"/>
          <p:cNvSpPr>
            <a:spLocks noGrp="1"/>
          </p:cNvSpPr>
          <p:nvPr>
            <p:ph idx="1"/>
          </p:nvPr>
        </p:nvSpPr>
        <p:spPr/>
        <p:txBody>
          <a:bodyPr/>
          <a:lstStyle/>
          <a:p>
            <a:r>
              <a:rPr lang="en-US" dirty="0" smtClean="0"/>
              <a:t>Some vehicles may use a cylinder head temperature sensor instead of, or in addition too, the engine coolant temperature sensor.</a:t>
            </a:r>
          </a:p>
          <a:p>
            <a:r>
              <a:rPr lang="en-US" dirty="0" smtClean="0"/>
              <a:t>When both sensors are used, a calculation between the two is used to determine engine temperature.</a:t>
            </a:r>
            <a:endParaRPr lang="en-US" dirty="0"/>
          </a:p>
        </p:txBody>
      </p:sp>
    </p:spTree>
    <p:extLst>
      <p:ext uri="{BB962C8B-B14F-4D97-AF65-F5344CB8AC3E}">
        <p14:creationId xmlns:p14="http://schemas.microsoft.com/office/powerpoint/2010/main" val="2905057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74.10 Some engines are equipped with a cylinder head temperature (CHT) sensor which is used by the PCM along with the ECT, to determine the temperature of the </a:t>
            </a:r>
            <a:r>
              <a:rPr lang="en-US" dirty="0" smtClean="0">
                <a:latin typeface="+mj-lt"/>
              </a:rPr>
              <a:t>engine.</a:t>
            </a:r>
            <a:endParaRPr lang="en-US" dirty="0">
              <a:latin typeface="+mj-lt"/>
            </a:endParaRPr>
          </a:p>
        </p:txBody>
      </p:sp>
      <p:pic>
        <p:nvPicPr>
          <p:cNvPr id="3" name="Picture 2" descr="A photo shows a cylinder head temperature (CHT) sensor mounted on an engine bloc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94208" y="2133600"/>
            <a:ext cx="459028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744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ENGINE FUEL TEMPERATURE SENSOR</a:t>
            </a:r>
            <a:endParaRPr lang="en-US" dirty="0">
              <a:latin typeface="+mj-lt"/>
            </a:endParaRPr>
          </a:p>
        </p:txBody>
      </p:sp>
      <p:sp>
        <p:nvSpPr>
          <p:cNvPr id="3" name="Content Placeholder 2"/>
          <p:cNvSpPr>
            <a:spLocks noGrp="1"/>
          </p:cNvSpPr>
          <p:nvPr>
            <p:ph idx="1"/>
          </p:nvPr>
        </p:nvSpPr>
        <p:spPr/>
        <p:txBody>
          <a:bodyPr/>
          <a:lstStyle/>
          <a:p>
            <a:r>
              <a:rPr lang="en-US" dirty="0"/>
              <a:t>Some </a:t>
            </a:r>
            <a:r>
              <a:rPr lang="en-US" dirty="0" smtClean="0"/>
              <a:t>vehicles that </a:t>
            </a:r>
            <a:r>
              <a:rPr lang="en-US" dirty="0"/>
              <a:t>are equipped with </a:t>
            </a:r>
            <a:r>
              <a:rPr lang="en-US" dirty="0" smtClean="0"/>
              <a:t>an electronic </a:t>
            </a:r>
            <a:r>
              <a:rPr lang="en-US" dirty="0"/>
              <a:t>returnless type of fuel injection, use an engine fuel </a:t>
            </a:r>
            <a:r>
              <a:rPr lang="en-US" dirty="0" smtClean="0"/>
              <a:t>temperature (EFT</a:t>
            </a:r>
            <a:r>
              <a:rPr lang="en-US" dirty="0"/>
              <a:t>) sensor to give the PCM information </a:t>
            </a:r>
            <a:r>
              <a:rPr lang="en-US" dirty="0" smtClean="0"/>
              <a:t>regarding the temperature and</a:t>
            </a:r>
            <a:r>
              <a:rPr lang="en-US" dirty="0"/>
              <a:t>, therefore, the density of the fuel</a:t>
            </a:r>
            <a:r>
              <a:rPr lang="en-US" dirty="0" smtClean="0"/>
              <a:t>.</a:t>
            </a:r>
          </a:p>
          <a:p>
            <a:r>
              <a:rPr lang="en-US" dirty="0"/>
              <a:t>Check service information </a:t>
            </a:r>
            <a:r>
              <a:rPr lang="en-US" dirty="0" smtClean="0"/>
              <a:t>for the </a:t>
            </a:r>
            <a:r>
              <a:rPr lang="en-US" dirty="0"/>
              <a:t>exact location, if equipped, and how to test and service the sensor.</a:t>
            </a:r>
            <a:endParaRPr lang="en-US" dirty="0"/>
          </a:p>
        </p:txBody>
      </p:sp>
    </p:spTree>
    <p:extLst>
      <p:ext uri="{BB962C8B-B14F-4D97-AF65-F5344CB8AC3E}">
        <p14:creationId xmlns:p14="http://schemas.microsoft.com/office/powerpoint/2010/main" val="2285143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EXHAUST GAS RECIRCULATION (EGR) TEMPERATURE SENSOR</a:t>
            </a:r>
            <a:endParaRPr lang="en-US" dirty="0">
              <a:latin typeface="+mj-lt"/>
            </a:endParaRPr>
          </a:p>
        </p:txBody>
      </p:sp>
      <p:sp>
        <p:nvSpPr>
          <p:cNvPr id="3" name="Content Placeholder 2"/>
          <p:cNvSpPr>
            <a:spLocks noGrp="1"/>
          </p:cNvSpPr>
          <p:nvPr>
            <p:ph idx="1"/>
          </p:nvPr>
        </p:nvSpPr>
        <p:spPr/>
        <p:txBody>
          <a:bodyPr/>
          <a:lstStyle/>
          <a:p>
            <a:r>
              <a:rPr lang="en-US" dirty="0"/>
              <a:t>Some engines, such as Toyota, are equipped with exhaust gas </a:t>
            </a:r>
            <a:r>
              <a:rPr lang="en-US" dirty="0" smtClean="0"/>
              <a:t>recirculation (EGR</a:t>
            </a:r>
            <a:r>
              <a:rPr lang="en-US" dirty="0"/>
              <a:t>) temperature sensors</a:t>
            </a:r>
            <a:r>
              <a:rPr lang="en-US" dirty="0" smtClean="0"/>
              <a:t>.</a:t>
            </a:r>
          </a:p>
          <a:p>
            <a:r>
              <a:rPr lang="en-US" dirty="0"/>
              <a:t>The PCM monitors the temperature in the exhaust </a:t>
            </a:r>
            <a:r>
              <a:rPr lang="en-US" dirty="0" smtClean="0"/>
              <a:t>passage between </a:t>
            </a:r>
            <a:r>
              <a:rPr lang="en-US" dirty="0"/>
              <a:t>the EGR valve and the intake manifold</a:t>
            </a:r>
            <a:r>
              <a:rPr lang="en-US" dirty="0" smtClean="0"/>
              <a:t>.</a:t>
            </a:r>
          </a:p>
          <a:p>
            <a:r>
              <a:rPr lang="en-US" dirty="0"/>
              <a:t>If the </a:t>
            </a:r>
            <a:r>
              <a:rPr lang="en-US" dirty="0" smtClean="0"/>
              <a:t>temperature increases </a:t>
            </a:r>
            <a:r>
              <a:rPr lang="en-US" dirty="0"/>
              <a:t>when the EGR is commanded on, the PCM can </a:t>
            </a:r>
            <a:r>
              <a:rPr lang="en-US" dirty="0" smtClean="0"/>
              <a:t>determine that </a:t>
            </a:r>
            <a:r>
              <a:rPr lang="en-US" dirty="0"/>
              <a:t>the valve or related components are functioning.</a:t>
            </a:r>
            <a:endParaRPr lang="en-US" dirty="0"/>
          </a:p>
        </p:txBody>
      </p:sp>
    </p:spTree>
    <p:extLst>
      <p:ext uri="{BB962C8B-B14F-4D97-AF65-F5344CB8AC3E}">
        <p14:creationId xmlns:p14="http://schemas.microsoft.com/office/powerpoint/2010/main" val="792889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ENGINE OIL TEMPERATURE SENSOR</a:t>
            </a:r>
            <a:endParaRPr lang="en-US" dirty="0">
              <a:latin typeface="+mj-lt"/>
            </a:endParaRPr>
          </a:p>
        </p:txBody>
      </p:sp>
      <p:sp>
        <p:nvSpPr>
          <p:cNvPr id="3" name="Content Placeholder 2"/>
          <p:cNvSpPr>
            <a:spLocks noGrp="1"/>
          </p:cNvSpPr>
          <p:nvPr>
            <p:ph idx="1"/>
          </p:nvPr>
        </p:nvSpPr>
        <p:spPr/>
        <p:txBody>
          <a:bodyPr/>
          <a:lstStyle/>
          <a:p>
            <a:r>
              <a:rPr lang="en-US" dirty="0"/>
              <a:t>Engine oil temperature sensors are used on many General </a:t>
            </a:r>
            <a:r>
              <a:rPr lang="en-US" dirty="0" smtClean="0"/>
              <a:t>Motors vehicles </a:t>
            </a:r>
            <a:r>
              <a:rPr lang="en-US" dirty="0"/>
              <a:t>and are used as an input to the oil life monitoring system</a:t>
            </a:r>
            <a:r>
              <a:rPr lang="en-US" dirty="0" smtClean="0"/>
              <a:t>.</a:t>
            </a:r>
          </a:p>
          <a:p>
            <a:r>
              <a:rPr lang="en-US" dirty="0"/>
              <a:t>The computer program inside the PCM calculates engine oil </a:t>
            </a:r>
            <a:r>
              <a:rPr lang="en-US" dirty="0" smtClean="0"/>
              <a:t>life based </a:t>
            </a:r>
            <a:r>
              <a:rPr lang="en-US" dirty="0"/>
              <a:t>on run time, engine RPM, and oil temperature.</a:t>
            </a:r>
            <a:endParaRPr lang="en-US" dirty="0"/>
          </a:p>
        </p:txBody>
      </p:sp>
    </p:spTree>
    <p:extLst>
      <p:ext uri="{BB962C8B-B14F-4D97-AF65-F5344CB8AC3E}">
        <p14:creationId xmlns:p14="http://schemas.microsoft.com/office/powerpoint/2010/main" val="2729468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is the purpose of an engine oil temperature sensor?</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74.4</a:t>
            </a:r>
            <a:r>
              <a:rPr lang="en-US" dirty="0" smtClean="0"/>
              <a:t> </a:t>
            </a:r>
            <a:r>
              <a:rPr lang="en-US" dirty="0"/>
              <a:t>Describe the purpose of temperature sensors for </a:t>
            </a:r>
            <a:r>
              <a:rPr lang="en-US" dirty="0" smtClean="0"/>
              <a:t>cylinder heads</a:t>
            </a:r>
            <a:r>
              <a:rPr lang="en-US" dirty="0"/>
              <a:t>, engine fuel, exhaust gas recirculation, and engine oil</a:t>
            </a:r>
            <a:r>
              <a:rPr lang="en-US" dirty="0" smtClean="0"/>
              <a:t>.</a:t>
            </a:r>
          </a:p>
          <a:p>
            <a:pPr marL="0" indent="0">
              <a:buNone/>
            </a:pPr>
            <a:r>
              <a:rPr lang="en-US" b="1" dirty="0" smtClean="0">
                <a:solidFill>
                  <a:srgbClr val="005A70"/>
                </a:solidFill>
              </a:rPr>
              <a:t>74.5</a:t>
            </a:r>
            <a:r>
              <a:rPr lang="en-US" dirty="0" smtClean="0"/>
              <a:t> </a:t>
            </a:r>
            <a:r>
              <a:rPr lang="en-US" dirty="0"/>
              <a:t>This chapter will help prepare for Engine Repair (A8) ASE </a:t>
            </a:r>
            <a:r>
              <a:rPr lang="en-US" dirty="0" smtClean="0"/>
              <a:t>certification test </a:t>
            </a:r>
            <a:r>
              <a:rPr lang="en-US" dirty="0"/>
              <a:t>content area “E” (Computerized Engine </a:t>
            </a:r>
            <a:r>
              <a:rPr lang="en-US" dirty="0" smtClean="0"/>
              <a:t>Controls Diagnosis </a:t>
            </a:r>
            <a:r>
              <a:rPr lang="en-US" dirty="0"/>
              <a:t>and Repair).</a:t>
            </a: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The sensor is used as an input to determine engine oil life.</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ENGINE COOLANT TEMPERATURE SENSORS (1 OF 2)</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Purpose and Function</a:t>
            </a:r>
          </a:p>
          <a:p>
            <a:pPr lvl="1"/>
            <a:r>
              <a:rPr lang="en-US" dirty="0" smtClean="0"/>
              <a:t>A computer equipped vehicle uses the coolant temperature sensor to adjust fuel delivery, adjust ignition timing and to adjust target idle.</a:t>
            </a:r>
          </a:p>
          <a:p>
            <a:r>
              <a:rPr lang="en-US" dirty="0" smtClean="0"/>
              <a:t>ECT Construction</a:t>
            </a:r>
          </a:p>
          <a:p>
            <a:pPr lvl="1"/>
            <a:r>
              <a:rPr lang="en-US" dirty="0" smtClean="0"/>
              <a:t> Engine </a:t>
            </a:r>
            <a:r>
              <a:rPr lang="en-US" dirty="0"/>
              <a:t>coolant </a:t>
            </a:r>
            <a:r>
              <a:rPr lang="en-US" dirty="0" smtClean="0"/>
              <a:t>temperature sensors </a:t>
            </a:r>
            <a:r>
              <a:rPr lang="en-US" dirty="0"/>
              <a:t>are constructed of a semiconductor material that </a:t>
            </a:r>
            <a:r>
              <a:rPr lang="en-US" dirty="0" smtClean="0"/>
              <a:t>decreases in </a:t>
            </a:r>
            <a:r>
              <a:rPr lang="en-US" dirty="0"/>
              <a:t>resistance as the temperature of the sensor increases.</a:t>
            </a:r>
            <a:endParaRPr lang="en-US" dirty="0" smtClean="0"/>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ENGINE COOLANT TEMPERATURE </a:t>
            </a:r>
            <a:r>
              <a:rPr lang="en-US" dirty="0" smtClean="0">
                <a:latin typeface="+mj-lt"/>
              </a:rPr>
              <a:t>SENSORS (2 OF 2)</a:t>
            </a:r>
            <a:endParaRPr lang="en-US" dirty="0">
              <a:latin typeface="+mj-lt"/>
            </a:endParaRPr>
          </a:p>
        </p:txBody>
      </p:sp>
      <p:sp>
        <p:nvSpPr>
          <p:cNvPr id="3" name="Content Placeholder 2"/>
          <p:cNvSpPr>
            <a:spLocks noGrp="1"/>
          </p:cNvSpPr>
          <p:nvPr>
            <p:ph idx="1"/>
          </p:nvPr>
        </p:nvSpPr>
        <p:spPr/>
        <p:txBody>
          <a:bodyPr/>
          <a:lstStyle/>
          <a:p>
            <a:r>
              <a:rPr lang="en-US" dirty="0" smtClean="0"/>
              <a:t>Stepped ECT Circuits</a:t>
            </a:r>
          </a:p>
          <a:p>
            <a:pPr lvl="1"/>
            <a:r>
              <a:rPr lang="en-US" dirty="0"/>
              <a:t>Some vehicle manufacturers use </a:t>
            </a:r>
            <a:r>
              <a:rPr lang="en-US" dirty="0" smtClean="0"/>
              <a:t>a step-up </a:t>
            </a:r>
            <a:r>
              <a:rPr lang="en-US" dirty="0"/>
              <a:t>resistor to effectively broaden the range of the ECT sensor</a:t>
            </a:r>
            <a:r>
              <a:rPr lang="en-US" dirty="0" smtClean="0"/>
              <a:t>.</a:t>
            </a:r>
          </a:p>
          <a:p>
            <a:pPr lvl="1"/>
            <a:r>
              <a:rPr lang="en-US" dirty="0"/>
              <a:t>When the temperature is low, usually below 120°F (50°C), </a:t>
            </a:r>
            <a:r>
              <a:rPr lang="en-US" dirty="0" smtClean="0"/>
              <a:t>the ECT </a:t>
            </a:r>
            <a:r>
              <a:rPr lang="en-US" dirty="0"/>
              <a:t>sensor voltage is applied through a </a:t>
            </a:r>
            <a:r>
              <a:rPr lang="en-US" dirty="0" smtClean="0"/>
              <a:t>high-value resistor inside </a:t>
            </a:r>
            <a:r>
              <a:rPr lang="en-US" dirty="0"/>
              <a:t>the PCM</a:t>
            </a:r>
            <a:r>
              <a:rPr lang="en-US" dirty="0" smtClean="0"/>
              <a:t>.</a:t>
            </a:r>
          </a:p>
          <a:p>
            <a:pPr lvl="1"/>
            <a:r>
              <a:rPr lang="en-US" dirty="0"/>
              <a:t>When the temperature is high, usually above 120°F (50°C</a:t>
            </a:r>
            <a:r>
              <a:rPr lang="en-US" dirty="0" smtClean="0"/>
              <a:t>), the </a:t>
            </a:r>
            <a:r>
              <a:rPr lang="en-US" dirty="0"/>
              <a:t>ECT sensor voltage is applied through a much </a:t>
            </a:r>
            <a:r>
              <a:rPr lang="en-US" dirty="0" smtClean="0"/>
              <a:t>lower resistance value </a:t>
            </a:r>
            <a:r>
              <a:rPr lang="en-US" dirty="0"/>
              <a:t>inside the PCM.</a:t>
            </a:r>
            <a:endParaRPr lang="en-US" dirty="0"/>
          </a:p>
        </p:txBody>
      </p:sp>
    </p:spTree>
    <p:extLst>
      <p:ext uri="{BB962C8B-B14F-4D97-AF65-F5344CB8AC3E}">
        <p14:creationId xmlns:p14="http://schemas.microsoft.com/office/powerpoint/2010/main" val="2784028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74.1 A typical engine coolant temperature (ECT) sensor. ECT sensors are located near the thermostat housing on most </a:t>
            </a:r>
            <a:r>
              <a:rPr lang="en-US" sz="2400" dirty="0" smtClean="0">
                <a:latin typeface="+mj-lt"/>
              </a:rPr>
              <a:t>engines.</a:t>
            </a:r>
            <a:endParaRPr lang="en-US" sz="2400" dirty="0">
              <a:latin typeface="+mj-lt"/>
            </a:endParaRPr>
          </a:p>
        </p:txBody>
      </p:sp>
      <p:pic>
        <p:nvPicPr>
          <p:cNvPr id="5" name="Picture 2" descr="A photo shows engine coolant temperature sensor mounted over the engine bloc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20240" y="2498947"/>
            <a:ext cx="530352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mj-lt"/>
              </a:rPr>
              <a:t>Figure 74.2 A typical ECT sensor temperature versus voltage </a:t>
            </a:r>
            <a:r>
              <a:rPr lang="en-US" sz="2800" dirty="0" smtClean="0">
                <a:latin typeface="+mj-lt"/>
              </a:rPr>
              <a:t>curve.</a:t>
            </a:r>
            <a:endParaRPr lang="en-US" sz="2800" dirty="0">
              <a:latin typeface="+mj-lt"/>
            </a:endParaRPr>
          </a:p>
        </p:txBody>
      </p:sp>
      <p:pic>
        <p:nvPicPr>
          <p:cNvPr id="6" name="Picture 2" descr="An illustration shows a graph between temperature and voltage reading of a typical ECT sensor. Graph is an inverse proportionality curve that reduces in voltage with a reduction in temperatu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5441" y="1669208"/>
            <a:ext cx="4373118" cy="4439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74.3 A typical two-step ECT circuit showing that when the coolant temperature is low, the PCM applies a 5-volt </a:t>
            </a:r>
            <a:r>
              <a:rPr lang="en-US" sz="2000" dirty="0" smtClean="0">
                <a:latin typeface="+mj-lt"/>
              </a:rPr>
              <a:t>reference voltage </a:t>
            </a:r>
            <a:r>
              <a:rPr lang="en-US" sz="2000" dirty="0">
                <a:latin typeface="+mj-lt"/>
              </a:rPr>
              <a:t>to the ECT sensor through a higher resistance, compared to when the temperature is </a:t>
            </a:r>
            <a:r>
              <a:rPr lang="en-US" sz="2000" dirty="0" smtClean="0">
                <a:latin typeface="+mj-lt"/>
              </a:rPr>
              <a:t>higher.</a:t>
            </a:r>
            <a:endParaRPr lang="en-US" sz="2000" dirty="0">
              <a:latin typeface="+mj-lt"/>
            </a:endParaRPr>
          </a:p>
        </p:txBody>
      </p:sp>
      <p:pic>
        <p:nvPicPr>
          <p:cNvPr id="4" name="Picture 2" descr="An illustration shows resistance connected across reference voltages in a typical two step ECT circuit. When above 120-degree F 5 V is applied via 300 Ohm resistance but when below 120-degree F 5V is applied via 3.5K Ohm resistanc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00524" y="2362200"/>
            <a:ext cx="6696177" cy="3096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55452"/>
          </a:xfrm>
        </p:spPr>
        <p:txBody>
          <a:bodyPr/>
          <a:lstStyle/>
          <a:p>
            <a:r>
              <a:rPr lang="en-US" sz="1800" dirty="0">
                <a:latin typeface="+mj-lt"/>
              </a:rPr>
              <a:t>Figure 74.4 The transition between steps usually occurs at a temperature that does not interfere with cold engine starts or the cooling fan operation. In this example, the transition occurs when the sensor voltage is about 1 volt and rises to about 3.6 </a:t>
            </a:r>
            <a:r>
              <a:rPr lang="en-US" sz="1800" dirty="0" smtClean="0">
                <a:latin typeface="+mj-lt"/>
              </a:rPr>
              <a:t>volts.</a:t>
            </a:r>
            <a:endParaRPr lang="en-US" sz="1800" dirty="0">
              <a:latin typeface="+mj-lt"/>
            </a:endParaRPr>
          </a:p>
        </p:txBody>
      </p:sp>
      <p:pic>
        <p:nvPicPr>
          <p:cNvPr id="4" name="Picture 2" descr="The DC voltage starts at 4.8 V at little less than -18 degree the voltage drops almost linearly to reach a value of 0.96 at 120 degrees. The voltage then suddenly increases to a little over 3.52 at 120degree. The voltage then drops till 0.32 V at 275 degre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24549" y="2152650"/>
            <a:ext cx="5294903" cy="4001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1260</TotalTime>
  <Words>1183</Words>
  <Application>Microsoft Office PowerPoint</Application>
  <PresentationFormat>On-screen Show (4:3)</PresentationFormat>
  <Paragraphs>84</Paragraphs>
  <Slides>31</Slides>
  <Notes>0</Notes>
  <HiddenSlides>0</HiddenSlides>
  <MMClips>0</MMClips>
  <ScaleCrop>false</ScaleCrop>
  <HeadingPairs>
    <vt:vector size="4" baseType="variant">
      <vt:variant>
        <vt:lpstr>Theme</vt:lpstr>
      </vt:variant>
      <vt:variant>
        <vt:i4>6</vt:i4>
      </vt:variant>
      <vt:variant>
        <vt:lpstr>Slide Titles</vt:lpstr>
      </vt:variant>
      <vt:variant>
        <vt:i4>31</vt:i4>
      </vt:variant>
    </vt:vector>
  </HeadingPairs>
  <TitlesOfParts>
    <vt:vector size="37"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ENGINE COOLANT TEMPERATURE SENSORS (1 OF 2)</vt:lpstr>
      <vt:lpstr>ENGINE COOLANT TEMPERATURE SENSORS (2 OF 2)</vt:lpstr>
      <vt:lpstr>Figure 74.1 A typical engine coolant temperature (ECT) sensor. ECT sensors are located near the thermostat housing on most engines.</vt:lpstr>
      <vt:lpstr>Figure 74.2 A typical ECT sensor temperature versus voltage curve.</vt:lpstr>
      <vt:lpstr>Figure 74.3 A typical two-step ECT circuit showing that when the coolant temperature is low, the PCM applies a 5-volt reference voltage to the ECT sensor through a higher resistance, compared to when the temperature is higher.</vt:lpstr>
      <vt:lpstr>Figure 74.4 The transition between steps usually occurs at a temperature that does not interfere with cold engine starts or the cooling fan operation. In this example, the transition occurs when the sensor voltage is about 1 volt and rises to about 3.6 volts.</vt:lpstr>
      <vt:lpstr>QUESTION 1: ?</vt:lpstr>
      <vt:lpstr>ANSWER 1:</vt:lpstr>
      <vt:lpstr>TESTING THE ENGINE COOLANT TEMPERATURE SENSOR</vt:lpstr>
      <vt:lpstr>Figure 74.5 Measuring the resistance of the ECT sensor. The resistance measurement can then be compared with specifications. (Courtesy of Fluke Corporation)</vt:lpstr>
      <vt:lpstr>Figure 74.6 When the voltage drop reaches approximately 1.20 volts, the PCM turns on a transistor. The transistor connects a 1-kΩ resistor in parallel with the 10-kΩ resistor. Total circuit resistance now drops to around 909 ohms. </vt:lpstr>
      <vt:lpstr>Figure 74.7 An ECT sensor being tested using a digital meter set to DC volts. A chart showing the voltage decrease of the ECT sensor as the temperature increases from a cold start. The bumps at the bottom of the waveform represent temperature decreases when the thermostat opens and is controlling coolant temperature.</vt:lpstr>
      <vt:lpstr>QUESTION 2: ?</vt:lpstr>
      <vt:lpstr>ANSWER 2:</vt:lpstr>
      <vt:lpstr>INTAKE AIR TEMPERATURE SENSOR</vt:lpstr>
      <vt:lpstr>Figure 74.8 The IAT sensor on this General Motors 3800 V-6 engine is in the air passage duct between the air cleaner housing and the throttle body.</vt:lpstr>
      <vt:lpstr>TESTING THE INTAKE AIR TEMPERATURE SENSOR</vt:lpstr>
      <vt:lpstr>FREQUENTLY ASKED QUESTION</vt:lpstr>
      <vt:lpstr>Figure 74.9 A typical temperature sensor circuit</vt:lpstr>
      <vt:lpstr>TRANSMISSION FLUID TEMPERATURE SENSOR</vt:lpstr>
      <vt:lpstr>CYLINDER HEAD TEMPERATURE SENSOR</vt:lpstr>
      <vt:lpstr>Figure 74.10 Some engines are equipped with a cylinder head temperature (CHT) sensor which is used by the PCM along with the ECT, to determine the temperature of the engine.</vt:lpstr>
      <vt:lpstr>ENGINE FUEL TEMPERATURE SENSOR</vt:lpstr>
      <vt:lpstr>EXHAUST GAS RECIRCULATION (EGR) TEMPERATURE SENSOR</vt:lpstr>
      <vt:lpstr>ENGINE OIL TEMPERATURE SENSOR</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74</dc:title>
  <dc:creator>Curt &amp; Tammy</dc:creator>
  <cp:lastModifiedBy>Curt &amp; Tammy</cp:lastModifiedBy>
  <cp:revision>52</cp:revision>
  <dcterms:created xsi:type="dcterms:W3CDTF">2018-09-25T19:30:15Z</dcterms:created>
  <dcterms:modified xsi:type="dcterms:W3CDTF">2019-06-17T16:42:05Z</dcterms:modified>
</cp:coreProperties>
</file>