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85" r:id="rId3"/>
    <p:sldMasterId id="2147483697" r:id="rId4"/>
    <p:sldMasterId id="2147483709" r:id="rId5"/>
  </p:sldMasterIdLst>
  <p:sldIdLst>
    <p:sldId id="257" r:id="rId6"/>
    <p:sldId id="259" r:id="rId7"/>
    <p:sldId id="262" r:id="rId8"/>
    <p:sldId id="263" r:id="rId9"/>
    <p:sldId id="326" r:id="rId10"/>
    <p:sldId id="327" r:id="rId11"/>
    <p:sldId id="315" r:id="rId12"/>
    <p:sldId id="316" r:id="rId13"/>
    <p:sldId id="317" r:id="rId14"/>
    <p:sldId id="267" r:id="rId15"/>
    <p:sldId id="268" r:id="rId16"/>
    <p:sldId id="328" r:id="rId17"/>
    <p:sldId id="329" r:id="rId18"/>
    <p:sldId id="270" r:id="rId19"/>
    <p:sldId id="318" r:id="rId20"/>
    <p:sldId id="319" r:id="rId21"/>
    <p:sldId id="320" r:id="rId22"/>
    <p:sldId id="330" r:id="rId23"/>
    <p:sldId id="331" r:id="rId24"/>
    <p:sldId id="332" r:id="rId25"/>
    <p:sldId id="321" r:id="rId26"/>
    <p:sldId id="322" r:id="rId27"/>
    <p:sldId id="323" r:id="rId28"/>
    <p:sldId id="324" r:id="rId29"/>
    <p:sldId id="286" r:id="rId30"/>
    <p:sldId id="287" r:id="rId31"/>
    <p:sldId id="325"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6/16/2019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6/16/2019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6/16/2019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6/16/2019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6/16/2019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6/16/2019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6/16/2019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6/16/2019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6/16/2019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6/16/2019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6/16/2019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6/16/2019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6/16/2019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6/16/2019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6/16/2019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6/16/2019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6/16/2019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6/16/2019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6/16/2019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6/16/2019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6/16/2019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6/16/2019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6/16/2019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6/16/2019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emf"/><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6/16/2019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6/16/2019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6/16/2019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6/16/2019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a:t>
            </a:r>
            <a:r>
              <a:rPr lang="en-US" dirty="0" smtClean="0"/>
              <a:t>73</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Computer Fundamentals</a:t>
            </a:r>
            <a:endParaRPr lang="en-US" sz="3200" b="1" dirty="0" smtClean="0">
              <a:solidFill>
                <a:srgbClr val="005A70"/>
              </a:solidFill>
              <a:latin typeface="Arial" panose="020B0604020202020204" pitchFamily="34" charset="0"/>
              <a:cs typeface="Arial" panose="020B0604020202020204" pitchFamily="34" charset="0"/>
            </a:endParaRP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323439"/>
          </a:xfrm>
          <a:prstGeom prst="rect">
            <a:avLst/>
          </a:prstGeom>
        </p:spPr>
        <p:txBody>
          <a:bodyPr wrap="square">
            <a:spAutoFit/>
          </a:bodyPr>
          <a:lstStyle/>
          <a:p>
            <a:r>
              <a:rPr lang="en-US" sz="4000" dirty="0" smtClean="0">
                <a:solidFill>
                  <a:srgbClr val="000000"/>
                </a:solidFill>
              </a:rPr>
              <a:t>What is the purpose of computer communication?</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1323439"/>
          </a:xfrm>
          <a:prstGeom prst="rect">
            <a:avLst/>
          </a:prstGeom>
        </p:spPr>
        <p:txBody>
          <a:bodyPr wrap="square">
            <a:spAutoFit/>
          </a:bodyPr>
          <a:lstStyle/>
          <a:p>
            <a:r>
              <a:rPr lang="en-US" sz="4000" dirty="0" smtClean="0">
                <a:solidFill>
                  <a:srgbClr val="000000"/>
                </a:solidFill>
              </a:rPr>
              <a:t>To share information with other modules digitally.</a:t>
            </a:r>
            <a:endParaRPr lang="en-US" sz="4000" dirty="0">
              <a:solidFill>
                <a:srgbClr val="000000"/>
              </a:solidFill>
            </a:endParaRP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DIGITAL COMPUTERS (1 OF 2)</a:t>
            </a:r>
            <a:endParaRPr lang="en-US" dirty="0">
              <a:latin typeface="+mj-lt"/>
            </a:endParaRPr>
          </a:p>
        </p:txBody>
      </p:sp>
      <p:sp>
        <p:nvSpPr>
          <p:cNvPr id="3" name="Content Placeholder 2"/>
          <p:cNvSpPr>
            <a:spLocks noGrp="1"/>
          </p:cNvSpPr>
          <p:nvPr>
            <p:ph idx="1"/>
          </p:nvPr>
        </p:nvSpPr>
        <p:spPr/>
        <p:txBody>
          <a:bodyPr/>
          <a:lstStyle/>
          <a:p>
            <a:r>
              <a:rPr lang="en-US" dirty="0" smtClean="0"/>
              <a:t>Parts of a computer</a:t>
            </a:r>
          </a:p>
          <a:p>
            <a:pPr lvl="1"/>
            <a:r>
              <a:rPr lang="en-US" dirty="0" smtClean="0"/>
              <a:t>Central processing unit (CPU)</a:t>
            </a:r>
          </a:p>
          <a:p>
            <a:pPr lvl="1"/>
            <a:r>
              <a:rPr lang="en-US" dirty="0" smtClean="0"/>
              <a:t>Computer memory</a:t>
            </a:r>
          </a:p>
          <a:p>
            <a:pPr lvl="1"/>
            <a:r>
              <a:rPr lang="en-US" dirty="0" smtClean="0"/>
              <a:t>Computer programs</a:t>
            </a:r>
          </a:p>
          <a:p>
            <a:r>
              <a:rPr lang="en-US" dirty="0" smtClean="0"/>
              <a:t>Clock Rates and Timing</a:t>
            </a:r>
          </a:p>
          <a:p>
            <a:pPr lvl="1"/>
            <a:r>
              <a:rPr lang="en-US" dirty="0"/>
              <a:t>The computer’s crystal oscillator generates a steady </a:t>
            </a:r>
            <a:r>
              <a:rPr lang="en-US" dirty="0" smtClean="0"/>
              <a:t>stream of </a:t>
            </a:r>
            <a:r>
              <a:rPr lang="en-US" dirty="0"/>
              <a:t>one-bit-long voltage pulses. Both the microprocessor and </a:t>
            </a:r>
            <a:r>
              <a:rPr lang="en-US" dirty="0" smtClean="0"/>
              <a:t>the memories </a:t>
            </a:r>
            <a:r>
              <a:rPr lang="en-US" dirty="0"/>
              <a:t>monitor the clock pulses while they are communicating.</a:t>
            </a:r>
            <a:endParaRPr lang="en-US" dirty="0"/>
          </a:p>
        </p:txBody>
      </p:sp>
    </p:spTree>
    <p:extLst>
      <p:ext uri="{BB962C8B-B14F-4D97-AF65-F5344CB8AC3E}">
        <p14:creationId xmlns:p14="http://schemas.microsoft.com/office/powerpoint/2010/main" val="3008708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DIGITAL </a:t>
            </a:r>
            <a:r>
              <a:rPr lang="en-US" dirty="0" smtClean="0">
                <a:latin typeface="+mj-lt"/>
              </a:rPr>
              <a:t>COMPUTERS (2 OF 2)</a:t>
            </a:r>
            <a:endParaRPr lang="en-US" dirty="0">
              <a:latin typeface="+mj-lt"/>
            </a:endParaRPr>
          </a:p>
        </p:txBody>
      </p:sp>
      <p:sp>
        <p:nvSpPr>
          <p:cNvPr id="3" name="Content Placeholder 2"/>
          <p:cNvSpPr>
            <a:spLocks noGrp="1"/>
          </p:cNvSpPr>
          <p:nvPr>
            <p:ph idx="1"/>
          </p:nvPr>
        </p:nvSpPr>
        <p:spPr/>
        <p:txBody>
          <a:bodyPr/>
          <a:lstStyle/>
          <a:p>
            <a:r>
              <a:rPr lang="en-US" dirty="0" smtClean="0"/>
              <a:t>Computer Speeds</a:t>
            </a:r>
          </a:p>
          <a:p>
            <a:pPr lvl="1"/>
            <a:r>
              <a:rPr lang="en-US" dirty="0"/>
              <a:t>The speed at which a </a:t>
            </a:r>
            <a:r>
              <a:rPr lang="en-US" dirty="0" smtClean="0"/>
              <a:t>computer operates </a:t>
            </a:r>
            <a:r>
              <a:rPr lang="en-US" dirty="0"/>
              <a:t>is specified by the cycle time, or clock speed, required </a:t>
            </a:r>
            <a:r>
              <a:rPr lang="en-US" dirty="0" smtClean="0"/>
              <a:t>to perform </a:t>
            </a:r>
            <a:r>
              <a:rPr lang="en-US" dirty="0"/>
              <a:t>certain measurements. Cycle time or clock speed is </a:t>
            </a:r>
            <a:r>
              <a:rPr lang="en-US" dirty="0" smtClean="0"/>
              <a:t>measured in megahertz.</a:t>
            </a:r>
          </a:p>
          <a:p>
            <a:r>
              <a:rPr lang="en-US" dirty="0" smtClean="0"/>
              <a:t>Baud Rate</a:t>
            </a:r>
          </a:p>
          <a:p>
            <a:pPr lvl="1"/>
            <a:r>
              <a:rPr lang="en-US" dirty="0"/>
              <a:t>The </a:t>
            </a:r>
            <a:r>
              <a:rPr lang="en-US" dirty="0" smtClean="0"/>
              <a:t>speed at which the computer </a:t>
            </a:r>
            <a:r>
              <a:rPr lang="en-US" dirty="0"/>
              <a:t>transmits bits of a serial </a:t>
            </a:r>
            <a:r>
              <a:rPr lang="en-US" dirty="0" smtClean="0"/>
              <a:t>data; measured in bits per second.</a:t>
            </a:r>
          </a:p>
          <a:p>
            <a:r>
              <a:rPr lang="en-US" dirty="0" smtClean="0"/>
              <a:t>Control Module Locations</a:t>
            </a:r>
          </a:p>
          <a:p>
            <a:pPr lvl="1"/>
            <a:r>
              <a:rPr lang="en-US" dirty="0" smtClean="0"/>
              <a:t>Mounted on a circuit board in a metal case.</a:t>
            </a:r>
            <a:endParaRPr lang="en-US" dirty="0"/>
          </a:p>
        </p:txBody>
      </p:sp>
    </p:spTree>
    <p:extLst>
      <p:ext uri="{BB962C8B-B14F-4D97-AF65-F5344CB8AC3E}">
        <p14:creationId xmlns:p14="http://schemas.microsoft.com/office/powerpoint/2010/main" val="1529250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855452"/>
          </a:xfrm>
        </p:spPr>
        <p:txBody>
          <a:bodyPr/>
          <a:lstStyle/>
          <a:p>
            <a:r>
              <a:rPr lang="en-US" sz="2400" dirty="0">
                <a:latin typeface="+mj-lt"/>
              </a:rPr>
              <a:t>Figure 73.4 Many electronic components are used to </a:t>
            </a:r>
            <a:r>
              <a:rPr lang="en-US" sz="2400" dirty="0" smtClean="0">
                <a:latin typeface="+mj-lt"/>
              </a:rPr>
              <a:t>construct a </a:t>
            </a:r>
            <a:r>
              <a:rPr lang="en-US" sz="2400" dirty="0">
                <a:latin typeface="+mj-lt"/>
              </a:rPr>
              <a:t>typical vehicle computer, including chips, resistors, and </a:t>
            </a:r>
            <a:r>
              <a:rPr lang="en-US" sz="2400" dirty="0" smtClean="0">
                <a:latin typeface="+mj-lt"/>
              </a:rPr>
              <a:t>capacitors.</a:t>
            </a:r>
            <a:endParaRPr lang="en-US" sz="2400" dirty="0">
              <a:latin typeface="+mj-lt"/>
            </a:endParaRPr>
          </a:p>
        </p:txBody>
      </p:sp>
      <p:pic>
        <p:nvPicPr>
          <p:cNvPr id="4" name="Picture 2" descr="A photo shows a circuit board with Dual Inline Pin chips, resistors, and capacitor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33599" y="2133600"/>
            <a:ext cx="48768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527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mj-lt"/>
              </a:rPr>
              <a:t>Figure 73.5 Typical engine map developed from testing and used by the vehicle computer to provide the optimum </a:t>
            </a:r>
            <a:r>
              <a:rPr lang="en-US" dirty="0" smtClean="0">
                <a:latin typeface="+mj-lt"/>
              </a:rPr>
              <a:t>ignition timing </a:t>
            </a:r>
            <a:r>
              <a:rPr lang="en-US" dirty="0">
                <a:latin typeface="+mj-lt"/>
              </a:rPr>
              <a:t>for all engine speeds and load </a:t>
            </a:r>
            <a:r>
              <a:rPr lang="en-US" dirty="0" smtClean="0">
                <a:latin typeface="+mj-lt"/>
              </a:rPr>
              <a:t>combinations.</a:t>
            </a:r>
            <a:endParaRPr lang="en-US" dirty="0">
              <a:latin typeface="+mj-lt"/>
            </a:endParaRPr>
          </a:p>
        </p:txBody>
      </p:sp>
      <p:pic>
        <p:nvPicPr>
          <p:cNvPr id="6" name="Picture 2" descr="An illustration shows 3d graph of ignition timing, engine load, and engine speed. Ignition timing initially increases then falls along the engine load. While ignition timing increases with engine spee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19919" y="2362200"/>
            <a:ext cx="5104162" cy="3561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026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mj-lt"/>
              </a:rPr>
              <a:t>Figure 73.6 The clock generator produces a series of pulses that are used by the microprocessor and other components to stay in step with each other at a steady </a:t>
            </a:r>
            <a:r>
              <a:rPr lang="en-US" dirty="0" smtClean="0">
                <a:latin typeface="+mj-lt"/>
              </a:rPr>
              <a:t>rate.</a:t>
            </a:r>
            <a:endParaRPr lang="en-US" dirty="0">
              <a:latin typeface="+mj-lt"/>
            </a:endParaRPr>
          </a:p>
        </p:txBody>
      </p:sp>
      <p:pic>
        <p:nvPicPr>
          <p:cNvPr id="6" name="Picture 2" descr="A photo shows crystal oscillator used to generate pulses used by processors to stay in sync."/>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66656" y="2133600"/>
            <a:ext cx="4669536"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522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latin typeface="+mj-lt"/>
              </a:rPr>
              <a:t>Figure 73.7 A powertrain control module (PCM) under the hood where it can be exposed to air for </a:t>
            </a:r>
            <a:r>
              <a:rPr lang="en-US" sz="2400" dirty="0" smtClean="0">
                <a:latin typeface="+mj-lt"/>
              </a:rPr>
              <a:t>cooling.</a:t>
            </a:r>
            <a:endParaRPr lang="en-US" dirty="0">
              <a:latin typeface="+mj-lt"/>
            </a:endParaRPr>
          </a:p>
        </p:txBody>
      </p:sp>
      <p:pic>
        <p:nvPicPr>
          <p:cNvPr id="4" name="Picture 2" descr="A photo shows PCM under the hood with wires connected to i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72733" y="1981200"/>
            <a:ext cx="5198534" cy="389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452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COMPUTER INPUT SENSORS</a:t>
            </a:r>
            <a:endParaRPr lang="en-US" dirty="0">
              <a:latin typeface="+mj-lt"/>
            </a:endParaRPr>
          </a:p>
        </p:txBody>
      </p:sp>
      <p:sp>
        <p:nvSpPr>
          <p:cNvPr id="3" name="Content Placeholder 2"/>
          <p:cNvSpPr>
            <a:spLocks noGrp="1"/>
          </p:cNvSpPr>
          <p:nvPr>
            <p:ph idx="1"/>
          </p:nvPr>
        </p:nvSpPr>
        <p:spPr/>
        <p:txBody>
          <a:bodyPr/>
          <a:lstStyle/>
          <a:p>
            <a:r>
              <a:rPr lang="en-US" dirty="0"/>
              <a:t>The vehicle computer </a:t>
            </a:r>
            <a:r>
              <a:rPr lang="en-US" dirty="0" smtClean="0"/>
              <a:t>(PCM) uses </a:t>
            </a:r>
            <a:r>
              <a:rPr lang="en-US" dirty="0"/>
              <a:t>signals (voltage levels) from the </a:t>
            </a:r>
            <a:r>
              <a:rPr lang="en-US" dirty="0" smtClean="0"/>
              <a:t>following sensors.</a:t>
            </a:r>
          </a:p>
          <a:p>
            <a:pPr lvl="1"/>
            <a:r>
              <a:rPr lang="en-US" dirty="0"/>
              <a:t>Engine speed (revolutions per minute, or RPM) </a:t>
            </a:r>
            <a:r>
              <a:rPr lang="en-US" dirty="0" smtClean="0"/>
              <a:t>sensor</a:t>
            </a:r>
          </a:p>
          <a:p>
            <a:pPr lvl="1"/>
            <a:r>
              <a:rPr lang="en-US" dirty="0"/>
              <a:t>Switches or buttons for accessory </a:t>
            </a:r>
            <a:r>
              <a:rPr lang="en-US" dirty="0" smtClean="0"/>
              <a:t>operation</a:t>
            </a:r>
          </a:p>
          <a:p>
            <a:pPr lvl="1"/>
            <a:r>
              <a:rPr lang="en-US" dirty="0"/>
              <a:t>Manifold absolute pressure (MAP) </a:t>
            </a:r>
            <a:r>
              <a:rPr lang="en-US" dirty="0" smtClean="0"/>
              <a:t>sensor</a:t>
            </a:r>
          </a:p>
          <a:p>
            <a:pPr lvl="1"/>
            <a:r>
              <a:rPr lang="en-US" dirty="0"/>
              <a:t>Mass airflow (MAF) </a:t>
            </a:r>
            <a:r>
              <a:rPr lang="en-US" dirty="0" smtClean="0"/>
              <a:t>sensor</a:t>
            </a:r>
          </a:p>
          <a:p>
            <a:pPr lvl="1"/>
            <a:r>
              <a:rPr lang="en-US" dirty="0"/>
              <a:t>Engine coolant temperature (ECT) </a:t>
            </a:r>
            <a:r>
              <a:rPr lang="en-US" dirty="0" smtClean="0"/>
              <a:t>sensor</a:t>
            </a:r>
          </a:p>
          <a:p>
            <a:pPr lvl="1"/>
            <a:r>
              <a:rPr lang="en-US" dirty="0"/>
              <a:t>Oxygen sensor (O2S</a:t>
            </a:r>
            <a:r>
              <a:rPr lang="en-US" dirty="0" smtClean="0"/>
              <a:t>)</a:t>
            </a:r>
          </a:p>
          <a:p>
            <a:pPr lvl="1"/>
            <a:r>
              <a:rPr lang="en-US" dirty="0"/>
              <a:t>Throttle position (TP) </a:t>
            </a:r>
            <a:r>
              <a:rPr lang="en-US" dirty="0" smtClean="0"/>
              <a:t>sensor</a:t>
            </a:r>
          </a:p>
          <a:p>
            <a:pPr lvl="1"/>
            <a:r>
              <a:rPr lang="en-US" dirty="0"/>
              <a:t>Vehicle speed (VS) </a:t>
            </a:r>
            <a:r>
              <a:rPr lang="en-US" dirty="0" smtClean="0"/>
              <a:t>sensor</a:t>
            </a:r>
            <a:endParaRPr lang="en-US" dirty="0"/>
          </a:p>
        </p:txBody>
      </p:sp>
    </p:spTree>
    <p:extLst>
      <p:ext uri="{BB962C8B-B14F-4D97-AF65-F5344CB8AC3E}">
        <p14:creationId xmlns:p14="http://schemas.microsoft.com/office/powerpoint/2010/main" val="284747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COMPUTER OUTPUTS (1 OF 2)</a:t>
            </a:r>
            <a:endParaRPr lang="en-US" dirty="0">
              <a:latin typeface="+mj-lt"/>
            </a:endParaRPr>
          </a:p>
        </p:txBody>
      </p:sp>
      <p:sp>
        <p:nvSpPr>
          <p:cNvPr id="3" name="Content Placeholder 2"/>
          <p:cNvSpPr>
            <a:spLocks noGrp="1"/>
          </p:cNvSpPr>
          <p:nvPr>
            <p:ph idx="1"/>
          </p:nvPr>
        </p:nvSpPr>
        <p:spPr/>
        <p:txBody>
          <a:bodyPr/>
          <a:lstStyle/>
          <a:p>
            <a:r>
              <a:rPr lang="en-US" dirty="0" smtClean="0"/>
              <a:t>The computer sends </a:t>
            </a:r>
            <a:r>
              <a:rPr lang="en-US" dirty="0"/>
              <a:t>voltage signals or commands to other </a:t>
            </a:r>
            <a:r>
              <a:rPr lang="en-US" dirty="0" smtClean="0"/>
              <a:t>devices in </a:t>
            </a:r>
            <a:r>
              <a:rPr lang="en-US" dirty="0"/>
              <a:t>the system, as follows</a:t>
            </a:r>
            <a:r>
              <a:rPr lang="en-US" dirty="0" smtClean="0"/>
              <a:t>:</a:t>
            </a:r>
          </a:p>
          <a:p>
            <a:pPr lvl="1"/>
            <a:r>
              <a:rPr lang="en-US" dirty="0"/>
              <a:t>Operate </a:t>
            </a:r>
            <a:r>
              <a:rPr lang="en-US" dirty="0" smtClean="0"/>
              <a:t>actuators</a:t>
            </a:r>
          </a:p>
          <a:p>
            <a:pPr lvl="1"/>
            <a:r>
              <a:rPr lang="en-US" dirty="0"/>
              <a:t>Network </a:t>
            </a:r>
            <a:r>
              <a:rPr lang="en-US" dirty="0" smtClean="0"/>
              <a:t>communication</a:t>
            </a:r>
          </a:p>
          <a:p>
            <a:r>
              <a:rPr lang="en-US" dirty="0"/>
              <a:t>Typical output devices include the following</a:t>
            </a:r>
            <a:r>
              <a:rPr lang="en-US" dirty="0" smtClean="0"/>
              <a:t>:</a:t>
            </a:r>
          </a:p>
          <a:p>
            <a:pPr lvl="1"/>
            <a:r>
              <a:rPr lang="en-US" dirty="0" smtClean="0"/>
              <a:t>Fuel Injectors</a:t>
            </a:r>
          </a:p>
          <a:p>
            <a:pPr lvl="1"/>
            <a:r>
              <a:rPr lang="en-US" dirty="0" smtClean="0"/>
              <a:t>Blower motor control</a:t>
            </a:r>
          </a:p>
          <a:p>
            <a:pPr lvl="1"/>
            <a:r>
              <a:rPr lang="en-US" dirty="0" smtClean="0"/>
              <a:t>Transmission shifting</a:t>
            </a:r>
          </a:p>
          <a:p>
            <a:pPr lvl="1"/>
            <a:r>
              <a:rPr lang="en-US" dirty="0" smtClean="0"/>
              <a:t>Idle speed control</a:t>
            </a:r>
          </a:p>
          <a:p>
            <a:pPr lvl="1"/>
            <a:r>
              <a:rPr lang="en-US" dirty="0" smtClean="0"/>
              <a:t>Evaporative emission control solenoids </a:t>
            </a:r>
            <a:endParaRPr lang="en-US" dirty="0"/>
          </a:p>
        </p:txBody>
      </p:sp>
    </p:spTree>
    <p:extLst>
      <p:ext uri="{BB962C8B-B14F-4D97-AF65-F5344CB8AC3E}">
        <p14:creationId xmlns:p14="http://schemas.microsoft.com/office/powerpoint/2010/main" val="1489370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73.1</a:t>
            </a:r>
            <a:r>
              <a:rPr lang="en-US" dirty="0" smtClean="0"/>
              <a:t> </a:t>
            </a:r>
            <a:r>
              <a:rPr lang="en-US" dirty="0"/>
              <a:t>List the various parts of onboard computers</a:t>
            </a:r>
            <a:r>
              <a:rPr lang="en-US" dirty="0" smtClean="0"/>
              <a:t>.</a:t>
            </a:r>
          </a:p>
          <a:p>
            <a:pPr marL="0" indent="0">
              <a:buNone/>
            </a:pPr>
            <a:r>
              <a:rPr lang="en-US" b="1" dirty="0" smtClean="0">
                <a:solidFill>
                  <a:srgbClr val="005A70"/>
                </a:solidFill>
              </a:rPr>
              <a:t>73.2 </a:t>
            </a:r>
            <a:r>
              <a:rPr lang="en-US" dirty="0"/>
              <a:t>Explain the purpose and function of onboard computers</a:t>
            </a:r>
            <a:r>
              <a:rPr lang="en-US" dirty="0" smtClean="0"/>
              <a:t>.</a:t>
            </a:r>
          </a:p>
          <a:p>
            <a:pPr marL="0" indent="0">
              <a:buNone/>
            </a:pPr>
            <a:r>
              <a:rPr lang="en-US" b="1" dirty="0" smtClean="0">
                <a:solidFill>
                  <a:srgbClr val="005A70"/>
                </a:solidFill>
              </a:rPr>
              <a:t>73.3 </a:t>
            </a:r>
            <a:r>
              <a:rPr lang="en-US" dirty="0"/>
              <a:t>List to an automotive computer’s input sensors and the </a:t>
            </a:r>
            <a:r>
              <a:rPr lang="en-US" dirty="0" smtClean="0"/>
              <a:t>output devices </a:t>
            </a:r>
            <a:r>
              <a:rPr lang="en-US" dirty="0"/>
              <a:t>(actuators) it controls.</a:t>
            </a:r>
            <a:endParaRPr lang="en-US" dirty="0"/>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COMPUTER </a:t>
            </a:r>
            <a:r>
              <a:rPr lang="en-US" dirty="0" smtClean="0">
                <a:latin typeface="+mj-lt"/>
              </a:rPr>
              <a:t>OUTPUTS (2 OF 2)</a:t>
            </a:r>
            <a:endParaRPr lang="en-US" dirty="0">
              <a:latin typeface="+mj-lt"/>
            </a:endParaRPr>
          </a:p>
        </p:txBody>
      </p:sp>
      <p:sp>
        <p:nvSpPr>
          <p:cNvPr id="3" name="Content Placeholder 2"/>
          <p:cNvSpPr>
            <a:spLocks noGrp="1"/>
          </p:cNvSpPr>
          <p:nvPr>
            <p:ph idx="1"/>
          </p:nvPr>
        </p:nvSpPr>
        <p:spPr/>
        <p:txBody>
          <a:bodyPr/>
          <a:lstStyle/>
          <a:p>
            <a:r>
              <a:rPr lang="en-US" dirty="0" smtClean="0"/>
              <a:t>Output Drivers</a:t>
            </a:r>
          </a:p>
          <a:p>
            <a:pPr lvl="1"/>
            <a:r>
              <a:rPr lang="en-US" dirty="0" smtClean="0"/>
              <a:t>Low Side Driver (LSD): provide a path to ground when energized.</a:t>
            </a:r>
          </a:p>
          <a:p>
            <a:pPr lvl="1"/>
            <a:r>
              <a:rPr lang="en-US" dirty="0" smtClean="0"/>
              <a:t>High Side Driver (HSD): provide a path to voltage when energized.</a:t>
            </a:r>
          </a:p>
          <a:p>
            <a:r>
              <a:rPr lang="en-US" dirty="0" smtClean="0"/>
              <a:t>Pulse-Width Modulation</a:t>
            </a:r>
          </a:p>
          <a:p>
            <a:pPr lvl="1"/>
            <a:r>
              <a:rPr lang="en-US" dirty="0" smtClean="0"/>
              <a:t>A </a:t>
            </a:r>
            <a:r>
              <a:rPr lang="en-US" dirty="0"/>
              <a:t>method of controlling an output using a digital </a:t>
            </a:r>
            <a:r>
              <a:rPr lang="en-US" dirty="0" smtClean="0"/>
              <a:t>signal. Instead </a:t>
            </a:r>
            <a:r>
              <a:rPr lang="en-US" dirty="0"/>
              <a:t>of just turning devices on or off, the computer can </a:t>
            </a:r>
            <a:r>
              <a:rPr lang="en-US" dirty="0" smtClean="0"/>
              <a:t>control the </a:t>
            </a:r>
            <a:r>
              <a:rPr lang="en-US" dirty="0"/>
              <a:t>amount of on-time.</a:t>
            </a:r>
            <a:endParaRPr lang="en-US" dirty="0"/>
          </a:p>
        </p:txBody>
      </p:sp>
    </p:spTree>
    <p:extLst>
      <p:ext uri="{BB962C8B-B14F-4D97-AF65-F5344CB8AC3E}">
        <p14:creationId xmlns:p14="http://schemas.microsoft.com/office/powerpoint/2010/main" val="98411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400" dirty="0">
                <a:latin typeface="+mj-lt"/>
              </a:rPr>
              <a:t>Figure 73.8 A typical output driver. In this case, the PCM applies voltage to the fuel pump relay coil to energize the fuel </a:t>
            </a:r>
            <a:r>
              <a:rPr lang="en-US" sz="2400" dirty="0" smtClean="0">
                <a:latin typeface="+mj-lt"/>
              </a:rPr>
              <a:t>pump.</a:t>
            </a:r>
            <a:endParaRPr lang="en-US" sz="2400" dirty="0">
              <a:latin typeface="+mj-lt"/>
            </a:endParaRPr>
          </a:p>
        </p:txBody>
      </p:sp>
      <p:pic>
        <p:nvPicPr>
          <p:cNvPr id="4" name="Picture 2" descr="An illustration shows PCM controlling Fuel pump relay. An IC connected to base of a transistor allows the flow across the transistor. This flow turns on relay coil, turning on power connection for fuel pump moto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08739" y="2133600"/>
            <a:ext cx="4126522" cy="3673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53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latin typeface="+mj-lt"/>
              </a:rPr>
              <a:t>Figure 73.9 A typical low-side driver (LSD), which uses a control module to control the ground side of the relay </a:t>
            </a:r>
            <a:r>
              <a:rPr lang="en-US" sz="2400" dirty="0" smtClean="0">
                <a:latin typeface="+mj-lt"/>
              </a:rPr>
              <a:t>coil.</a:t>
            </a:r>
            <a:endParaRPr lang="en-US" sz="2400" dirty="0">
              <a:latin typeface="+mj-lt"/>
            </a:endParaRPr>
          </a:p>
        </p:txBody>
      </p:sp>
      <p:pic>
        <p:nvPicPr>
          <p:cNvPr id="6" name="Picture 2" descr="An illustration shows a typical low-side driver (LSD). PCM contain transistor connected to Fuel Pump control IC. Collector side of transistor is connected to one end of relay coil, while the emitter is connected to ground. The other side of relay coil is connected to Pow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42279" y="1981200"/>
            <a:ext cx="3259442" cy="3682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707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1800" dirty="0">
                <a:latin typeface="+mj-lt"/>
              </a:rPr>
              <a:t>Figure 73.10 A typical module-controlled high-side driver (HSD) where the module itself supplies the electrical power to the device. The logic circuit inside the module can detect circuit faults, including continuity of the circuit, and if there is a short-to-ground in the circuit being </a:t>
            </a:r>
            <a:r>
              <a:rPr lang="en-US" sz="1800" dirty="0" smtClean="0">
                <a:latin typeface="+mj-lt"/>
              </a:rPr>
              <a:t>controlled.</a:t>
            </a:r>
            <a:endParaRPr lang="en-US" sz="1800" dirty="0">
              <a:latin typeface="+mj-lt"/>
            </a:endParaRPr>
          </a:p>
        </p:txBody>
      </p:sp>
      <p:pic>
        <p:nvPicPr>
          <p:cNvPr id="6" name="Picture 2" descr="An illustration shows PCM controlling Fuel pump relay. An IC connected to base of a transistor allows the flow across the transistor. This flow turns on relay coil. Turing on Power connection for Fuel pump moto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42279" y="2133600"/>
            <a:ext cx="3259442" cy="3676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71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000" dirty="0">
                <a:latin typeface="+mj-lt"/>
              </a:rPr>
              <a:t>Figure 73.11 Both the top and bottom pattern have the same frequency. However, the amount of on-time varies. Duty cycle is the percentage of the time during a cycle that the signal is turned </a:t>
            </a:r>
            <a:r>
              <a:rPr lang="en-US" sz="2000" dirty="0" smtClean="0">
                <a:latin typeface="+mj-lt"/>
              </a:rPr>
              <a:t>on.</a:t>
            </a:r>
            <a:endParaRPr lang="en-US" sz="2000" dirty="0">
              <a:latin typeface="+mj-lt"/>
            </a:endParaRPr>
          </a:p>
        </p:txBody>
      </p:sp>
      <p:pic>
        <p:nvPicPr>
          <p:cNvPr id="6" name="Picture 2" descr="An illustration shows a graph with 2 patterns of the same frequency.&#10;The top graph is on for 50% time while the bottom graph is on for 75% tim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07502" y="2209800"/>
            <a:ext cx="5128996" cy="3565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030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707886"/>
          </a:xfrm>
          <a:prstGeom prst="rect">
            <a:avLst/>
          </a:prstGeom>
        </p:spPr>
        <p:txBody>
          <a:bodyPr wrap="square">
            <a:spAutoFit/>
          </a:bodyPr>
          <a:lstStyle/>
          <a:p>
            <a:r>
              <a:rPr lang="en-US" sz="4000" dirty="0" smtClean="0">
                <a:solidFill>
                  <a:srgbClr val="000000"/>
                </a:solidFill>
              </a:rPr>
              <a:t>What is a low-side driver (LSD)?</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smtClean="0">
                <a:solidFill>
                  <a:srgbClr val="000000"/>
                </a:solidFill>
              </a:rPr>
              <a:t>A digital device that completes a path to ground when energized.</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COMPUTER FUNDAMENTALS</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smtClean="0"/>
              <a:t>Purpose and Function</a:t>
            </a:r>
          </a:p>
          <a:p>
            <a:pPr lvl="1"/>
            <a:r>
              <a:rPr lang="en-US" dirty="0"/>
              <a:t>Modern automotive control </a:t>
            </a:r>
            <a:r>
              <a:rPr lang="en-US" dirty="0" smtClean="0"/>
              <a:t>systems consist </a:t>
            </a:r>
            <a:r>
              <a:rPr lang="en-US" dirty="0"/>
              <a:t>of a network of electronic sensors, actuators, </a:t>
            </a:r>
            <a:r>
              <a:rPr lang="en-US" dirty="0" smtClean="0"/>
              <a:t>and computer </a:t>
            </a:r>
            <a:r>
              <a:rPr lang="en-US" dirty="0"/>
              <a:t>modules designed to regulate the powertrain and </a:t>
            </a:r>
            <a:r>
              <a:rPr lang="en-US" dirty="0" smtClean="0"/>
              <a:t>vehicle support </a:t>
            </a:r>
            <a:r>
              <a:rPr lang="en-US" dirty="0"/>
              <a:t>systems</a:t>
            </a:r>
            <a:r>
              <a:rPr lang="en-US" dirty="0" smtClean="0"/>
              <a:t>.</a:t>
            </a:r>
          </a:p>
          <a:p>
            <a:r>
              <a:rPr lang="en-US" dirty="0" smtClean="0"/>
              <a:t>Voltage Signals</a:t>
            </a:r>
          </a:p>
          <a:p>
            <a:pPr lvl="1"/>
            <a:r>
              <a:rPr lang="en-US" dirty="0"/>
              <a:t>Automotive computers use voltage to </a:t>
            </a:r>
            <a:r>
              <a:rPr lang="en-US" dirty="0" smtClean="0"/>
              <a:t>send and </a:t>
            </a:r>
            <a:r>
              <a:rPr lang="en-US" dirty="0"/>
              <a:t>receive information.</a:t>
            </a:r>
            <a:endParaRPr lang="en-US" dirty="0" smtClean="0"/>
          </a:p>
          <a:p>
            <a:pPr lvl="1"/>
            <a:endParaRPr lang="en-US" dirty="0" smtClean="0">
              <a:solidFill>
                <a:srgbClr val="0000FF"/>
              </a:solidFill>
            </a:endParaRPr>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COMPUTER FUNCTIONS (1 OF 3)</a:t>
            </a:r>
            <a:endParaRPr lang="en-US" dirty="0">
              <a:latin typeface="+mj-lt"/>
            </a:endParaRPr>
          </a:p>
        </p:txBody>
      </p:sp>
      <p:sp>
        <p:nvSpPr>
          <p:cNvPr id="26627" name="Content Placeholder 2"/>
          <p:cNvSpPr>
            <a:spLocks noGrp="1"/>
          </p:cNvSpPr>
          <p:nvPr>
            <p:ph idx="1"/>
          </p:nvPr>
        </p:nvSpPr>
        <p:spPr>
          <a:xfrm>
            <a:off x="457200" y="1600200"/>
            <a:ext cx="8077200" cy="4525963"/>
          </a:xfrm>
        </p:spPr>
        <p:txBody>
          <a:bodyPr/>
          <a:lstStyle/>
          <a:p>
            <a:r>
              <a:rPr lang="en-US" dirty="0" smtClean="0"/>
              <a:t>Basic Functions</a:t>
            </a:r>
          </a:p>
          <a:p>
            <a:pPr lvl="1"/>
            <a:r>
              <a:rPr lang="en-US" dirty="0" smtClean="0"/>
              <a:t>Input</a:t>
            </a:r>
          </a:p>
          <a:p>
            <a:pPr lvl="1"/>
            <a:r>
              <a:rPr lang="en-US" dirty="0" smtClean="0"/>
              <a:t>Processing</a:t>
            </a:r>
          </a:p>
          <a:p>
            <a:pPr lvl="1"/>
            <a:r>
              <a:rPr lang="en-US" dirty="0" smtClean="0"/>
              <a:t>Storage</a:t>
            </a:r>
          </a:p>
          <a:p>
            <a:pPr lvl="1"/>
            <a:r>
              <a:rPr lang="en-US" dirty="0" smtClean="0"/>
              <a:t>Output</a:t>
            </a:r>
          </a:p>
          <a:p>
            <a:r>
              <a:rPr lang="en-US" dirty="0" smtClean="0"/>
              <a:t>Input Functions</a:t>
            </a:r>
          </a:p>
          <a:p>
            <a:pPr lvl="1"/>
            <a:r>
              <a:rPr lang="en-US" dirty="0" smtClean="0"/>
              <a:t>The </a:t>
            </a:r>
            <a:r>
              <a:rPr lang="en-US" dirty="0"/>
              <a:t>computer receives a voltage </a:t>
            </a:r>
            <a:r>
              <a:rPr lang="en-US" dirty="0" smtClean="0"/>
              <a:t>signal (input</a:t>
            </a:r>
            <a:r>
              <a:rPr lang="en-US" dirty="0"/>
              <a:t>) from an input device</a:t>
            </a:r>
            <a:r>
              <a:rPr lang="en-US" dirty="0" smtClean="0"/>
              <a:t>. This may be a switch or a sensor.</a:t>
            </a:r>
          </a:p>
          <a:p>
            <a:pPr lvl="1"/>
            <a:endParaRPr lang="en-US" dirty="0"/>
          </a:p>
        </p:txBody>
      </p:sp>
    </p:spTree>
    <p:extLst>
      <p:ext uri="{BB962C8B-B14F-4D97-AF65-F5344CB8AC3E}">
        <p14:creationId xmlns:p14="http://schemas.microsoft.com/office/powerpoint/2010/main" val="61861048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COMPUTER </a:t>
            </a:r>
            <a:r>
              <a:rPr lang="en-US" dirty="0" smtClean="0">
                <a:latin typeface="+mj-lt"/>
              </a:rPr>
              <a:t>FUNCTIONS (2 OF 3)</a:t>
            </a:r>
            <a:endParaRPr lang="en-US" dirty="0">
              <a:latin typeface="+mj-lt"/>
            </a:endParaRPr>
          </a:p>
        </p:txBody>
      </p:sp>
      <p:sp>
        <p:nvSpPr>
          <p:cNvPr id="3" name="Content Placeholder 2"/>
          <p:cNvSpPr>
            <a:spLocks noGrp="1"/>
          </p:cNvSpPr>
          <p:nvPr>
            <p:ph idx="1"/>
          </p:nvPr>
        </p:nvSpPr>
        <p:spPr/>
        <p:txBody>
          <a:bodyPr/>
          <a:lstStyle/>
          <a:p>
            <a:r>
              <a:rPr lang="en-US" dirty="0" smtClean="0"/>
              <a:t>Processing</a:t>
            </a:r>
          </a:p>
          <a:p>
            <a:pPr lvl="1"/>
            <a:r>
              <a:rPr lang="en-US" dirty="0"/>
              <a:t>The term processing</a:t>
            </a:r>
            <a:r>
              <a:rPr lang="en-US" i="1" dirty="0"/>
              <a:t> </a:t>
            </a:r>
            <a:r>
              <a:rPr lang="en-US" dirty="0"/>
              <a:t>is used to describe </a:t>
            </a:r>
            <a:r>
              <a:rPr lang="en-US" dirty="0" smtClean="0"/>
              <a:t>how input </a:t>
            </a:r>
            <a:r>
              <a:rPr lang="en-US" dirty="0"/>
              <a:t>voltage signals received by a computer are handled </a:t>
            </a:r>
            <a:r>
              <a:rPr lang="en-US" dirty="0" smtClean="0"/>
              <a:t>through a </a:t>
            </a:r>
            <a:r>
              <a:rPr lang="en-US" dirty="0"/>
              <a:t>series of electronic logic </a:t>
            </a:r>
            <a:r>
              <a:rPr lang="en-US" dirty="0" smtClean="0"/>
              <a:t>circuits.</a:t>
            </a:r>
          </a:p>
          <a:p>
            <a:r>
              <a:rPr lang="en-US" dirty="0" smtClean="0"/>
              <a:t>Storage</a:t>
            </a:r>
          </a:p>
          <a:p>
            <a:pPr lvl="1"/>
            <a:r>
              <a:rPr lang="en-US" dirty="0"/>
              <a:t>Storage is the place where the program </a:t>
            </a:r>
            <a:r>
              <a:rPr lang="en-US" dirty="0" smtClean="0"/>
              <a:t>instructions for </a:t>
            </a:r>
            <a:r>
              <a:rPr lang="en-US" dirty="0"/>
              <a:t>a computer are stored in electronic memory</a:t>
            </a:r>
            <a:r>
              <a:rPr lang="en-US" dirty="0" smtClean="0"/>
              <a:t>.</a:t>
            </a:r>
          </a:p>
          <a:p>
            <a:pPr lvl="1"/>
            <a:r>
              <a:rPr lang="en-US" dirty="0" smtClean="0"/>
              <a:t>Memory includes: ROM, EEPROM, RAM, and KAM.</a:t>
            </a:r>
          </a:p>
          <a:p>
            <a:pPr lvl="1"/>
            <a:endParaRPr lang="en-US" dirty="0"/>
          </a:p>
        </p:txBody>
      </p:sp>
    </p:spTree>
    <p:extLst>
      <p:ext uri="{BB962C8B-B14F-4D97-AF65-F5344CB8AC3E}">
        <p14:creationId xmlns:p14="http://schemas.microsoft.com/office/powerpoint/2010/main" val="2436562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COMPUTER </a:t>
            </a:r>
            <a:r>
              <a:rPr lang="en-US" dirty="0" smtClean="0">
                <a:latin typeface="+mj-lt"/>
              </a:rPr>
              <a:t>FUNCTIONS (3 OF 3)</a:t>
            </a:r>
            <a:endParaRPr lang="en-US" dirty="0">
              <a:latin typeface="+mj-lt"/>
            </a:endParaRPr>
          </a:p>
        </p:txBody>
      </p:sp>
      <p:sp>
        <p:nvSpPr>
          <p:cNvPr id="3" name="Content Placeholder 2"/>
          <p:cNvSpPr>
            <a:spLocks noGrp="1"/>
          </p:cNvSpPr>
          <p:nvPr>
            <p:ph idx="1"/>
          </p:nvPr>
        </p:nvSpPr>
        <p:spPr/>
        <p:txBody>
          <a:bodyPr/>
          <a:lstStyle/>
          <a:p>
            <a:r>
              <a:rPr lang="en-US" dirty="0" smtClean="0"/>
              <a:t>Output Functions</a:t>
            </a:r>
          </a:p>
          <a:p>
            <a:pPr lvl="1"/>
            <a:r>
              <a:rPr lang="en-US" dirty="0"/>
              <a:t>After the computer has processed </a:t>
            </a:r>
            <a:r>
              <a:rPr lang="en-US" dirty="0" smtClean="0"/>
              <a:t>the input </a:t>
            </a:r>
            <a:r>
              <a:rPr lang="en-US" dirty="0"/>
              <a:t>signals, it sends voltage signals or commands to other </a:t>
            </a:r>
            <a:r>
              <a:rPr lang="en-US" dirty="0" smtClean="0"/>
              <a:t>devices in </a:t>
            </a:r>
            <a:r>
              <a:rPr lang="en-US" dirty="0"/>
              <a:t>the system, such as system actuators</a:t>
            </a:r>
            <a:r>
              <a:rPr lang="en-US" dirty="0" smtClean="0"/>
              <a:t>.</a:t>
            </a:r>
          </a:p>
          <a:p>
            <a:r>
              <a:rPr lang="en-US" dirty="0" smtClean="0"/>
              <a:t>Computer Communication</a:t>
            </a:r>
          </a:p>
          <a:p>
            <a:pPr lvl="1"/>
            <a:r>
              <a:rPr lang="en-US" dirty="0" smtClean="0"/>
              <a:t>Computers can </a:t>
            </a:r>
            <a:r>
              <a:rPr lang="en-US" dirty="0"/>
              <a:t>communicate with, and control, each other through </a:t>
            </a:r>
            <a:r>
              <a:rPr lang="en-US" dirty="0" smtClean="0"/>
              <a:t>their output </a:t>
            </a:r>
            <a:r>
              <a:rPr lang="en-US" dirty="0"/>
              <a:t>and input </a:t>
            </a:r>
            <a:r>
              <a:rPr lang="en-US" dirty="0" smtClean="0"/>
              <a:t>functions.</a:t>
            </a:r>
          </a:p>
          <a:p>
            <a:pPr lvl="1"/>
            <a:r>
              <a:rPr lang="en-US" dirty="0" smtClean="0"/>
              <a:t>Computers communicate with each other via high and low speed networks.</a:t>
            </a:r>
            <a:endParaRPr lang="en-US" dirty="0"/>
          </a:p>
        </p:txBody>
      </p:sp>
    </p:spTree>
    <p:extLst>
      <p:ext uri="{BB962C8B-B14F-4D97-AF65-F5344CB8AC3E}">
        <p14:creationId xmlns:p14="http://schemas.microsoft.com/office/powerpoint/2010/main" val="2992293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mj-lt"/>
              </a:rPr>
              <a:t>Figure 73.1 All computer </a:t>
            </a:r>
            <a:r>
              <a:rPr lang="en-US" sz="2800" dirty="0" smtClean="0">
                <a:latin typeface="+mj-lt"/>
              </a:rPr>
              <a:t>systems include inputs, processing</a:t>
            </a:r>
            <a:r>
              <a:rPr lang="en-US" sz="2800" dirty="0">
                <a:latin typeface="+mj-lt"/>
              </a:rPr>
              <a:t>, storage, and </a:t>
            </a:r>
            <a:r>
              <a:rPr lang="en-US" sz="2800" dirty="0" smtClean="0">
                <a:latin typeface="+mj-lt"/>
              </a:rPr>
              <a:t>output.</a:t>
            </a:r>
            <a:endParaRPr lang="en-US" sz="2800" dirty="0">
              <a:latin typeface="+mj-lt"/>
            </a:endParaRPr>
          </a:p>
        </p:txBody>
      </p:sp>
      <p:pic>
        <p:nvPicPr>
          <p:cNvPr id="5" name="Picture 2" descr="An illustration shows 4 basic functions of a computer. Input (from Sensors) is processed using storage (computer programs and memory) and processing (central processing unit (CPU) or microprocesso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2000" y="2346547"/>
            <a:ext cx="7620000" cy="3066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latin typeface="+mj-lt"/>
              </a:rPr>
              <a:t>Figure 73.2 A potentiometer uses a movable contact to vary resistance and send an analog voltage right to the </a:t>
            </a:r>
            <a:r>
              <a:rPr lang="en-US" sz="2400" dirty="0" smtClean="0">
                <a:latin typeface="+mj-lt"/>
              </a:rPr>
              <a:t>PCM.</a:t>
            </a:r>
            <a:endParaRPr lang="en-US" sz="2400" dirty="0">
              <a:latin typeface="+mj-lt"/>
            </a:endParaRPr>
          </a:p>
        </p:txBody>
      </p:sp>
      <p:pic>
        <p:nvPicPr>
          <p:cNvPr id="6" name="Picture 2" descr="An illustration shows 3 pin potentiometer with one end connected to b plus reference voltage and other to ground. The moveable contact slides over resistance to give a variable return signal voltag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36192" y="2133600"/>
            <a:ext cx="6071616"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73.3 An AD converter changes analog (variable) voltage signals into digital signals that the PCM can </a:t>
            </a:r>
            <a:r>
              <a:rPr lang="en-US" sz="2400" dirty="0" smtClean="0">
                <a:latin typeface="+mj-lt"/>
              </a:rPr>
              <a:t>process.</a:t>
            </a:r>
            <a:endParaRPr lang="en-US" sz="2400" dirty="0">
              <a:latin typeface="+mj-lt"/>
            </a:endParaRPr>
          </a:p>
        </p:txBody>
      </p:sp>
      <p:pic>
        <p:nvPicPr>
          <p:cNvPr id="4" name="Picture 2" descr="An illustration shows conversion process of an AD converter. A graph shows a sine wave which is matched by a square wave set at discrete level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36192" y="2057400"/>
            <a:ext cx="6071615"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887</TotalTime>
  <Words>953</Words>
  <Application>Microsoft Office PowerPoint</Application>
  <PresentationFormat>On-screen Show (4:3)</PresentationFormat>
  <Paragraphs>94</Paragraphs>
  <Slides>27</Slides>
  <Notes>0</Notes>
  <HiddenSlides>0</HiddenSlides>
  <MMClips>0</MMClips>
  <ScaleCrop>false</ScaleCrop>
  <HeadingPairs>
    <vt:vector size="4" baseType="variant">
      <vt:variant>
        <vt:lpstr>Theme</vt:lpstr>
      </vt:variant>
      <vt:variant>
        <vt:i4>5</vt:i4>
      </vt:variant>
      <vt:variant>
        <vt:lpstr>Slide Titles</vt:lpstr>
      </vt:variant>
      <vt:variant>
        <vt:i4>27</vt:i4>
      </vt:variant>
    </vt:vector>
  </HeadingPairs>
  <TitlesOfParts>
    <vt:vector size="32" baseType="lpstr">
      <vt:lpstr>Office Theme</vt:lpstr>
      <vt:lpstr>508 Lecture</vt:lpstr>
      <vt:lpstr>2_508 Lecture</vt:lpstr>
      <vt:lpstr>3_508 Lecture</vt:lpstr>
      <vt:lpstr>4_508 Lecture</vt:lpstr>
      <vt:lpstr>Automotive Technology Principles, Diagnosis, and Service</vt:lpstr>
      <vt:lpstr>LEARNING OBJECTIVES </vt:lpstr>
      <vt:lpstr>COMPUTER FUNDAMENTALS</vt:lpstr>
      <vt:lpstr>COMPUTER FUNCTIONS (1 OF 3)</vt:lpstr>
      <vt:lpstr>COMPUTER FUNCTIONS (2 OF 3)</vt:lpstr>
      <vt:lpstr>COMPUTER FUNCTIONS (3 OF 3)</vt:lpstr>
      <vt:lpstr>Figure 73.1 All computer systems include inputs, processing, storage, and output.</vt:lpstr>
      <vt:lpstr>Figure 73.2 A potentiometer uses a movable contact to vary resistance and send an analog voltage right to the PCM.</vt:lpstr>
      <vt:lpstr>Figure 73.3 An AD converter changes analog (variable) voltage signals into digital signals that the PCM can process.</vt:lpstr>
      <vt:lpstr>QUESTION 1: ?</vt:lpstr>
      <vt:lpstr>ANSWER 1:</vt:lpstr>
      <vt:lpstr>DIGITAL COMPUTERS (1 OF 2)</vt:lpstr>
      <vt:lpstr>DIGITAL COMPUTERS (2 OF 2)</vt:lpstr>
      <vt:lpstr>Figure 73.4 Many electronic components are used to construct a typical vehicle computer, including chips, resistors, and capacitors.</vt:lpstr>
      <vt:lpstr>Figure 73.5 Typical engine map developed from testing and used by the vehicle computer to provide the optimum ignition timing for all engine speeds and load combinations.</vt:lpstr>
      <vt:lpstr>Figure 73.6 The clock generator produces a series of pulses that are used by the microprocessor and other components to stay in step with each other at a steady rate.</vt:lpstr>
      <vt:lpstr>Figure 73.7 A powertrain control module (PCM) under the hood where it can be exposed to air for cooling.</vt:lpstr>
      <vt:lpstr>COMPUTER INPUT SENSORS</vt:lpstr>
      <vt:lpstr>COMPUTER OUTPUTS (1 OF 2)</vt:lpstr>
      <vt:lpstr>COMPUTER OUTPUTS (2 OF 2)</vt:lpstr>
      <vt:lpstr>Figure 73.8 A typical output driver. In this case, the PCM applies voltage to the fuel pump relay coil to energize the fuel pump.</vt:lpstr>
      <vt:lpstr>Figure 73.9 A typical low-side driver (LSD), which uses a control module to control the ground side of the relay coil.</vt:lpstr>
      <vt:lpstr>Figure 73.10 A typical module-controlled high-side driver (HSD) where the module itself supplies the electrical power to the device. The logic circuit inside the module can detect circuit faults, including continuity of the circuit, and if there is a short-to-ground in the circuit being controlled.</vt:lpstr>
      <vt:lpstr>Figure 73.11 Both the top and bottom pattern have the same frequency. However, the amount of on-time varies. Duty cycle is the percentage of the time during a cycle that the signal is turned on.</vt:lpstr>
      <vt:lpstr>QUESTION 2: ?</vt:lpstr>
      <vt:lpstr>ANSWER 2:</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73</dc:title>
  <dc:creator>Curt &amp; Tammy</dc:creator>
  <cp:lastModifiedBy>Curt &amp; Tammy</cp:lastModifiedBy>
  <cp:revision>52</cp:revision>
  <dcterms:created xsi:type="dcterms:W3CDTF">2018-09-25T19:30:15Z</dcterms:created>
  <dcterms:modified xsi:type="dcterms:W3CDTF">2019-06-17T00:48:16Z</dcterms:modified>
</cp:coreProperties>
</file>