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267" r:id="rId13"/>
    <p:sldId id="268" r:id="rId14"/>
    <p:sldId id="366" r:id="rId15"/>
    <p:sldId id="367" r:id="rId16"/>
    <p:sldId id="326" r:id="rId17"/>
    <p:sldId id="327" r:id="rId18"/>
    <p:sldId id="368" r:id="rId19"/>
    <p:sldId id="328" r:id="rId20"/>
    <p:sldId id="286" r:id="rId21"/>
    <p:sldId id="287" r:id="rId22"/>
    <p:sldId id="369" r:id="rId23"/>
    <p:sldId id="329" r:id="rId24"/>
    <p:sldId id="272" r:id="rId25"/>
    <p:sldId id="330" r:id="rId26"/>
    <p:sldId id="370" r:id="rId27"/>
    <p:sldId id="331" r:id="rId28"/>
    <p:sldId id="371" r:id="rId29"/>
    <p:sldId id="372" r:id="rId30"/>
    <p:sldId id="332" r:id="rId31"/>
    <p:sldId id="373" r:id="rId32"/>
    <p:sldId id="333" r:id="rId33"/>
    <p:sldId id="376" r:id="rId34"/>
    <p:sldId id="334" r:id="rId35"/>
    <p:sldId id="335" r:id="rId36"/>
    <p:sldId id="336" r:id="rId37"/>
    <p:sldId id="337" r:id="rId38"/>
    <p:sldId id="338" r:id="rId39"/>
    <p:sldId id="374" r:id="rId40"/>
    <p:sldId id="339" r:id="rId41"/>
    <p:sldId id="375" r:id="rId42"/>
    <p:sldId id="340" r:id="rId43"/>
    <p:sldId id="377" r:id="rId44"/>
    <p:sldId id="341" r:id="rId45"/>
    <p:sldId id="342" r:id="rId46"/>
    <p:sldId id="343" r:id="rId47"/>
    <p:sldId id="344" r:id="rId48"/>
    <p:sldId id="345" r:id="rId49"/>
    <p:sldId id="346" r:id="rId50"/>
    <p:sldId id="347" r:id="rId51"/>
    <p:sldId id="378" r:id="rId52"/>
    <p:sldId id="348" r:id="rId53"/>
    <p:sldId id="379" r:id="rId54"/>
    <p:sldId id="349" r:id="rId55"/>
    <p:sldId id="350" r:id="rId56"/>
    <p:sldId id="351" r:id="rId57"/>
    <p:sldId id="352" r:id="rId58"/>
    <p:sldId id="380" r:id="rId59"/>
    <p:sldId id="381" r:id="rId60"/>
    <p:sldId id="382" r:id="rId61"/>
    <p:sldId id="383" r:id="rId62"/>
    <p:sldId id="384" r:id="rId63"/>
    <p:sldId id="385" r:id="rId64"/>
    <p:sldId id="353" r:id="rId65"/>
    <p:sldId id="354" r:id="rId66"/>
    <p:sldId id="355" r:id="rId67"/>
    <p:sldId id="356" r:id="rId68"/>
    <p:sldId id="357" r:id="rId69"/>
    <p:sldId id="358" r:id="rId70"/>
    <p:sldId id="359" r:id="rId71"/>
    <p:sldId id="360" r:id="rId72"/>
    <p:sldId id="361" r:id="rId73"/>
    <p:sldId id="362" r:id="rId74"/>
    <p:sldId id="363" r:id="rId75"/>
    <p:sldId id="299" r:id="rId76"/>
    <p:sldId id="300" r:id="rId77"/>
    <p:sldId id="386" r:id="rId78"/>
    <p:sldId id="364" r:id="rId79"/>
    <p:sldId id="387" r:id="rId80"/>
    <p:sldId id="365" r:id="rId81"/>
    <p:sldId id="32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72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Ignition System Diagnosis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COIL TESTING USING AN OHMMETER</a:t>
            </a:r>
            <a:endParaRPr lang="en-US" dirty="0">
              <a:latin typeface="+mj-lt"/>
            </a:endParaRPr>
          </a:p>
        </p:txBody>
      </p:sp>
      <p:sp>
        <p:nvSpPr>
          <p:cNvPr id="3" name="Content Placeholder 2"/>
          <p:cNvSpPr>
            <a:spLocks noGrp="1"/>
          </p:cNvSpPr>
          <p:nvPr>
            <p:ph idx="1"/>
          </p:nvPr>
        </p:nvSpPr>
        <p:spPr/>
        <p:txBody>
          <a:bodyPr/>
          <a:lstStyle/>
          <a:p>
            <a:r>
              <a:rPr lang="en-US" dirty="0"/>
              <a:t>To test the primary coil winding </a:t>
            </a:r>
            <a:r>
              <a:rPr lang="en-US" dirty="0" smtClean="0"/>
              <a:t>resistance:</a:t>
            </a:r>
          </a:p>
          <a:p>
            <a:pPr lvl="1"/>
            <a:r>
              <a:rPr lang="en-US" dirty="0"/>
              <a:t>Set the meter to read low ohms</a:t>
            </a:r>
            <a:r>
              <a:rPr lang="en-US" dirty="0" smtClean="0"/>
              <a:t>.</a:t>
            </a:r>
          </a:p>
          <a:p>
            <a:pPr lvl="1"/>
            <a:r>
              <a:rPr lang="en-US" dirty="0"/>
              <a:t>Measure the resistance between the positive terminal </a:t>
            </a:r>
            <a:r>
              <a:rPr lang="en-US" dirty="0" smtClean="0"/>
              <a:t>and the </a:t>
            </a:r>
            <a:r>
              <a:rPr lang="en-US" dirty="0"/>
              <a:t>negative terminal of the ignition coil</a:t>
            </a:r>
            <a:r>
              <a:rPr lang="en-US" dirty="0" smtClean="0"/>
              <a:t>.</a:t>
            </a:r>
          </a:p>
          <a:p>
            <a:r>
              <a:rPr lang="en-US" dirty="0"/>
              <a:t>To test the secondary coil winding </a:t>
            </a:r>
            <a:r>
              <a:rPr lang="en-US" dirty="0" smtClean="0"/>
              <a:t>resistance:</a:t>
            </a:r>
          </a:p>
          <a:p>
            <a:pPr lvl="1"/>
            <a:r>
              <a:rPr lang="en-US" dirty="0"/>
              <a:t>Set the meter to read </a:t>
            </a:r>
            <a:r>
              <a:rPr lang="en-US" dirty="0" err="1"/>
              <a:t>kilohms</a:t>
            </a:r>
            <a:r>
              <a:rPr lang="en-US" dirty="0"/>
              <a:t> (</a:t>
            </a:r>
            <a:r>
              <a:rPr lang="en-US" dirty="0" err="1"/>
              <a:t>kΩ</a:t>
            </a:r>
            <a:r>
              <a:rPr lang="en-US" dirty="0" smtClean="0"/>
              <a:t>).</a:t>
            </a:r>
          </a:p>
          <a:p>
            <a:pPr lvl="1"/>
            <a:r>
              <a:rPr lang="en-US" dirty="0"/>
              <a:t>Measure the resistance between either primary </a:t>
            </a:r>
            <a:r>
              <a:rPr lang="en-US"/>
              <a:t>terminal </a:t>
            </a:r>
            <a:r>
              <a:rPr lang="en-US" smtClean="0"/>
              <a:t>and the </a:t>
            </a:r>
            <a:r>
              <a:rPr lang="en-US" dirty="0"/>
              <a:t>secondary coil tower.</a:t>
            </a:r>
          </a:p>
        </p:txBody>
      </p:sp>
    </p:spTree>
    <p:extLst>
      <p:ext uri="{BB962C8B-B14F-4D97-AF65-F5344CB8AC3E}">
        <p14:creationId xmlns:p14="http://schemas.microsoft.com/office/powerpoint/2010/main" val="350514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 (a) Set the digital meter to read ohms and measure between the two primary terminals of the coil. Most coils are less than one ohm</a:t>
            </a:r>
            <a:endParaRPr lang="en-US" dirty="0">
              <a:latin typeface="+mj-lt"/>
            </a:endParaRPr>
          </a:p>
        </p:txBody>
      </p:sp>
      <p:pic>
        <p:nvPicPr>
          <p:cNvPr id="3" name="Picture 2" descr="An illustration shows a multimeter connected across primary coil and shows resistance of 0.8 Ohm."/>
          <p:cNvPicPr>
            <a:picLocks noChangeAspect="1" noChangeArrowheads="1"/>
          </p:cNvPicPr>
          <p:nvPr/>
        </p:nvPicPr>
        <p:blipFill rotWithShape="1">
          <a:blip r:embed="rId2">
            <a:extLst>
              <a:ext uri="{28A0092B-C50C-407E-A947-70E740481C1C}">
                <a14:useLocalDpi xmlns:a14="http://schemas.microsoft.com/office/drawing/2010/main" val="0"/>
              </a:ext>
            </a:extLst>
          </a:blip>
          <a:srcRect r="57064"/>
          <a:stretch/>
        </p:blipFill>
        <p:spPr bwMode="auto">
          <a:xfrm>
            <a:off x="3444796" y="1657428"/>
            <a:ext cx="2232104" cy="444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8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 (b) To measure the secondary winding, connect one meter lead to one of the primary terminals and the other to the secondary terminal</a:t>
            </a:r>
            <a:endParaRPr lang="en-US" dirty="0">
              <a:latin typeface="+mj-lt"/>
            </a:endParaRPr>
          </a:p>
        </p:txBody>
      </p:sp>
      <p:pic>
        <p:nvPicPr>
          <p:cNvPr id="3" name="Picture 2" descr="An illustration shows a multimeter connected to negative terminal of primary coil and one terminal of secondary coil. The multimeter reads 8.8 K Ohm."/>
          <p:cNvPicPr>
            <a:picLocks noChangeAspect="1" noChangeArrowheads="1"/>
          </p:cNvPicPr>
          <p:nvPr/>
        </p:nvPicPr>
        <p:blipFill rotWithShape="1">
          <a:blip r:embed="rId2">
            <a:extLst>
              <a:ext uri="{28A0092B-C50C-407E-A947-70E740481C1C}">
                <a14:useLocalDpi xmlns:a14="http://schemas.microsoft.com/office/drawing/2010/main" val="0"/>
              </a:ext>
            </a:extLst>
          </a:blip>
          <a:srcRect l="42701"/>
          <a:stretch/>
        </p:blipFill>
        <p:spPr bwMode="auto">
          <a:xfrm>
            <a:off x="3047999" y="1624740"/>
            <a:ext cx="3019425" cy="450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8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MAGNETIC SENSORS</a:t>
            </a:r>
            <a:endParaRPr lang="en-US" dirty="0">
              <a:latin typeface="+mj-lt"/>
            </a:endParaRPr>
          </a:p>
        </p:txBody>
      </p:sp>
      <p:sp>
        <p:nvSpPr>
          <p:cNvPr id="3" name="Content Placeholder 2"/>
          <p:cNvSpPr>
            <a:spLocks noGrp="1"/>
          </p:cNvSpPr>
          <p:nvPr>
            <p:ph idx="1"/>
          </p:nvPr>
        </p:nvSpPr>
        <p:spPr/>
        <p:txBody>
          <a:bodyPr/>
          <a:lstStyle/>
          <a:p>
            <a:r>
              <a:rPr lang="en-US" dirty="0" smtClean="0"/>
              <a:t>Magnetic </a:t>
            </a:r>
            <a:r>
              <a:rPr lang="en-US" dirty="0"/>
              <a:t>sensors must be tested to see if they stick </a:t>
            </a:r>
            <a:r>
              <a:rPr lang="en-US" dirty="0" smtClean="0"/>
              <a:t>to iron </a:t>
            </a:r>
            <a:r>
              <a:rPr lang="en-US" dirty="0"/>
              <a:t>or steel, indicating that the magnetic strength of the sensors </a:t>
            </a:r>
            <a:r>
              <a:rPr lang="en-US" dirty="0" smtClean="0"/>
              <a:t>is okay.</a:t>
            </a:r>
          </a:p>
          <a:p>
            <a:r>
              <a:rPr lang="en-US" dirty="0" smtClean="0"/>
              <a:t>The </a:t>
            </a:r>
            <a:r>
              <a:rPr lang="en-US" dirty="0"/>
              <a:t>sensor can be tested using a digital meter set to read AC volts.</a:t>
            </a:r>
            <a:endParaRPr lang="en-US" dirty="0"/>
          </a:p>
        </p:txBody>
      </p:sp>
    </p:spTree>
    <p:extLst>
      <p:ext uri="{BB962C8B-B14F-4D97-AF65-F5344CB8AC3E}">
        <p14:creationId xmlns:p14="http://schemas.microsoft.com/office/powerpoint/2010/main" val="322313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72.4 Measuring the resistance of a magnetic crankshaft position (CKP) sensor using an ohmmeter</a:t>
            </a:r>
            <a:endParaRPr lang="en-US" dirty="0">
              <a:latin typeface="+mj-lt"/>
            </a:endParaRPr>
          </a:p>
        </p:txBody>
      </p:sp>
      <p:pic>
        <p:nvPicPr>
          <p:cNvPr id="3" name="Picture 2" descr="An illustration shows a multimeter connected across pins of CKP and shows 200 Ohm resist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1969317"/>
            <a:ext cx="28956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2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is a magnetic sensor tested for resistance and AC </a:t>
            </a:r>
            <a:r>
              <a:rPr lang="en-US" sz="4000" dirty="0" smtClean="0"/>
              <a:t>voltage output</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A digital </a:t>
            </a:r>
            <a:r>
              <a:rPr lang="en-US" sz="4000" dirty="0" err="1" smtClean="0">
                <a:solidFill>
                  <a:srgbClr val="000000"/>
                </a:solidFill>
              </a:rPr>
              <a:t>multimeter</a:t>
            </a:r>
            <a:r>
              <a:rPr lang="en-US" sz="4000" dirty="0" smtClean="0">
                <a:solidFill>
                  <a:srgbClr val="000000"/>
                </a:solidFill>
              </a:rPr>
              <a:t> can be used to measure resistance of the sensor and the AC voltage output.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HALL-EFFECT SENSORS</a:t>
            </a:r>
            <a:endParaRPr lang="en-US" dirty="0">
              <a:latin typeface="+mj-lt"/>
            </a:endParaRPr>
          </a:p>
        </p:txBody>
      </p:sp>
      <p:sp>
        <p:nvSpPr>
          <p:cNvPr id="3" name="Content Placeholder 2"/>
          <p:cNvSpPr>
            <a:spLocks noGrp="1"/>
          </p:cNvSpPr>
          <p:nvPr>
            <p:ph idx="1"/>
          </p:nvPr>
        </p:nvSpPr>
        <p:spPr/>
        <p:txBody>
          <a:bodyPr/>
          <a:lstStyle/>
          <a:p>
            <a:r>
              <a:rPr lang="en-US" dirty="0"/>
              <a:t>Using a digital voltmeter, check for the presence </a:t>
            </a:r>
            <a:r>
              <a:rPr lang="en-US" dirty="0" smtClean="0"/>
              <a:t>of changing </a:t>
            </a:r>
            <a:r>
              <a:rPr lang="en-US" dirty="0"/>
              <a:t>voltage (pulsed on and off or digital DC) when the </a:t>
            </a:r>
            <a:r>
              <a:rPr lang="en-US" dirty="0" smtClean="0"/>
              <a:t>engine is </a:t>
            </a:r>
            <a:r>
              <a:rPr lang="en-US" dirty="0"/>
              <a:t>being cranked</a:t>
            </a:r>
            <a:r>
              <a:rPr lang="en-US" dirty="0" smtClean="0"/>
              <a:t>.</a:t>
            </a:r>
          </a:p>
          <a:p>
            <a:r>
              <a:rPr lang="en-US" dirty="0"/>
              <a:t>The best test is to use an oscilloscope and </a:t>
            </a:r>
            <a:r>
              <a:rPr lang="en-US" dirty="0" smtClean="0"/>
              <a:t>observe the </a:t>
            </a:r>
            <a:r>
              <a:rPr lang="en-US" dirty="0"/>
              <a:t>waveform.</a:t>
            </a:r>
            <a:endParaRPr lang="en-US" dirty="0"/>
          </a:p>
        </p:txBody>
      </p:sp>
    </p:spTree>
    <p:extLst>
      <p:ext uri="{BB962C8B-B14F-4D97-AF65-F5344CB8AC3E}">
        <p14:creationId xmlns:p14="http://schemas.microsoft.com/office/powerpoint/2010/main" val="273355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72.5 A Hall Effect sensor produces a square waveform, whereas a magnetic sensor produces an analog waveform, when viewed on scope</a:t>
            </a:r>
            <a:endParaRPr lang="en-US" dirty="0">
              <a:latin typeface="+mj-lt"/>
            </a:endParaRPr>
          </a:p>
        </p:txBody>
      </p:sp>
      <p:pic>
        <p:nvPicPr>
          <p:cNvPr id="3" name="Picture 2" descr="Hall Effect sensor generates a box type wave with low of 0 volt and high of 5 volts. Amplitude of the wave remains constant but frequency increases with engine RP.&#10;Magnetic crank/ Cam sensor generates a spiky wave which increases like a log curve and then suddenly drops. Amplitude &amp; frequency of the wave increases with engine RP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537068"/>
            <a:ext cx="7620000" cy="33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2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09421"/>
            <a:ext cx="3376613" cy="490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72.1</a:t>
            </a:r>
            <a:r>
              <a:rPr lang="en-US" dirty="0" smtClean="0"/>
              <a:t> </a:t>
            </a:r>
            <a:r>
              <a:rPr lang="en-US" dirty="0"/>
              <a:t>Describe the procedure used to check for spark</a:t>
            </a:r>
            <a:r>
              <a:rPr lang="en-US" dirty="0" smtClean="0"/>
              <a:t>.</a:t>
            </a:r>
          </a:p>
          <a:p>
            <a:pPr marL="0" indent="0">
              <a:buNone/>
            </a:pPr>
            <a:r>
              <a:rPr lang="en-US" b="1" dirty="0" smtClean="0">
                <a:solidFill>
                  <a:srgbClr val="005A70"/>
                </a:solidFill>
              </a:rPr>
              <a:t>72.2 </a:t>
            </a:r>
            <a:r>
              <a:rPr lang="en-US" dirty="0"/>
              <a:t>Diagnose ignition system-related problems</a:t>
            </a:r>
            <a:r>
              <a:rPr lang="en-US" dirty="0" smtClean="0"/>
              <a:t>.</a:t>
            </a:r>
          </a:p>
          <a:p>
            <a:pPr marL="0" indent="0">
              <a:buNone/>
            </a:pPr>
            <a:r>
              <a:rPr lang="en-US" b="1" dirty="0" smtClean="0">
                <a:solidFill>
                  <a:srgbClr val="005A70"/>
                </a:solidFill>
              </a:rPr>
              <a:t>72.3 </a:t>
            </a:r>
            <a:r>
              <a:rPr lang="en-US" dirty="0"/>
              <a:t>Inspect and test ignition coils, magnetic sensors, and </a:t>
            </a:r>
            <a:r>
              <a:rPr lang="en-US" dirty="0" smtClean="0"/>
              <a:t>Hall-effect sensors.</a:t>
            </a:r>
          </a:p>
          <a:p>
            <a:pPr marL="0" indent="0">
              <a:buNone/>
            </a:pPr>
            <a:r>
              <a:rPr lang="en-US" b="1" dirty="0" smtClean="0">
                <a:solidFill>
                  <a:schemeClr val="accent2"/>
                </a:solidFill>
              </a:rPr>
              <a:t>72.4</a:t>
            </a:r>
            <a:r>
              <a:rPr lang="en-US" dirty="0" smtClean="0"/>
              <a:t> </a:t>
            </a:r>
            <a:r>
              <a:rPr lang="en-US" dirty="0"/>
              <a:t>Discuss what to inspect and look for during a visual inspection </a:t>
            </a:r>
            <a:r>
              <a:rPr lang="en-US" dirty="0" smtClean="0"/>
              <a:t>of the </a:t>
            </a:r>
            <a:r>
              <a:rPr lang="en-US" dirty="0"/>
              <a:t>ignition system</a:t>
            </a:r>
            <a:r>
              <a:rPr lang="en-US" dirty="0" smtClean="0"/>
              <a:t>.</a:t>
            </a:r>
          </a:p>
          <a:p>
            <a:pPr marL="0" indent="0">
              <a:buNone/>
            </a:pPr>
            <a:r>
              <a:rPr lang="en-US" b="1" dirty="0" smtClean="0">
                <a:solidFill>
                  <a:schemeClr val="accent2"/>
                </a:solidFill>
              </a:rPr>
              <a:t>72.5</a:t>
            </a:r>
            <a:r>
              <a:rPr lang="en-US" dirty="0" smtClean="0"/>
              <a:t> </a:t>
            </a:r>
            <a:r>
              <a:rPr lang="en-US" dirty="0"/>
              <a:t>Describe how to test for poor performance and for a </a:t>
            </a:r>
            <a:r>
              <a:rPr lang="en-US" dirty="0" smtClean="0"/>
              <a:t>no-start condition</a:t>
            </a:r>
            <a:r>
              <a:rPr lang="en-US" dirty="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72.6 A track inside an ignition coil is not a short, but rather it is a low-resistance path or hole that has been burned through from the secondary wiring to the steel core</a:t>
            </a:r>
          </a:p>
        </p:txBody>
      </p:sp>
      <p:pic>
        <p:nvPicPr>
          <p:cNvPr id="3" name="Picture 2" descr="An illustration shows cut section of a transformer with bigger less dense primary coil next to smaller and denser secondary coil winding. Both the coils are encased in coil epoxy and are placed next to a steel core separated by air g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7064" y="2393373"/>
            <a:ext cx="43098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814513"/>
            <a:ext cx="5981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40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72.7 If the coil is working, the end of the magnetic pickup tool moves with the changes in the magnetic field around the coil</a:t>
            </a:r>
            <a:endParaRPr lang="en-US" dirty="0">
              <a:latin typeface="+mj-lt"/>
            </a:endParaRPr>
          </a:p>
        </p:txBody>
      </p:sp>
      <p:pic>
        <p:nvPicPr>
          <p:cNvPr id="3" name="Picture 2" descr="A photo shows a magnetic pick point placed over the casing of a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8825" y="2270215"/>
            <a:ext cx="5086350" cy="381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SYSTEM DIAGNOSIS USING VISUAL INSPECTION</a:t>
            </a:r>
            <a:endParaRPr lang="en-US" dirty="0">
              <a:latin typeface="+mj-lt"/>
            </a:endParaRPr>
          </a:p>
        </p:txBody>
      </p:sp>
      <p:sp>
        <p:nvSpPr>
          <p:cNvPr id="3" name="Content Placeholder 2"/>
          <p:cNvSpPr>
            <a:spLocks noGrp="1"/>
          </p:cNvSpPr>
          <p:nvPr>
            <p:ph idx="1"/>
          </p:nvPr>
        </p:nvSpPr>
        <p:spPr/>
        <p:txBody>
          <a:bodyPr/>
          <a:lstStyle/>
          <a:p>
            <a:r>
              <a:rPr lang="en-US" dirty="0"/>
              <a:t>Check all spark plug wires for proper routing</a:t>
            </a:r>
            <a:r>
              <a:rPr lang="en-US" dirty="0" smtClean="0"/>
              <a:t>.</a:t>
            </a:r>
          </a:p>
          <a:p>
            <a:r>
              <a:rPr lang="en-US" dirty="0"/>
              <a:t>Check that all spark plug wires are securely </a:t>
            </a:r>
            <a:r>
              <a:rPr lang="en-US" dirty="0" smtClean="0"/>
              <a:t>attached.</a:t>
            </a:r>
          </a:p>
          <a:p>
            <a:r>
              <a:rPr lang="en-US" dirty="0"/>
              <a:t>Check that all spark plug wires are clean and free from </a:t>
            </a:r>
            <a:r>
              <a:rPr lang="en-US" dirty="0" smtClean="0"/>
              <a:t>excessive dirt </a:t>
            </a:r>
            <a:r>
              <a:rPr lang="en-US" dirty="0"/>
              <a:t>or oil</a:t>
            </a:r>
            <a:r>
              <a:rPr lang="en-US" dirty="0" smtClean="0"/>
              <a:t>.</a:t>
            </a:r>
          </a:p>
          <a:p>
            <a:r>
              <a:rPr lang="en-US" dirty="0"/>
              <a:t>Remove the distributor cap and carefully check the cap </a:t>
            </a:r>
            <a:r>
              <a:rPr lang="en-US" dirty="0" smtClean="0"/>
              <a:t>and distributor </a:t>
            </a:r>
            <a:r>
              <a:rPr lang="en-US" dirty="0"/>
              <a:t>rotor for faults</a:t>
            </a:r>
            <a:r>
              <a:rPr lang="en-US" dirty="0" smtClean="0"/>
              <a:t>.</a:t>
            </a:r>
          </a:p>
          <a:p>
            <a:r>
              <a:rPr lang="en-US" dirty="0"/>
              <a:t>Remove the spark plugs and check for excessive wear </a:t>
            </a:r>
            <a:r>
              <a:rPr lang="en-US" dirty="0" smtClean="0"/>
              <a:t>or other </a:t>
            </a:r>
            <a:r>
              <a:rPr lang="en-US" dirty="0"/>
              <a:t>visible faults.</a:t>
            </a:r>
            <a:endParaRPr lang="en-US" dirty="0"/>
          </a:p>
        </p:txBody>
      </p:sp>
    </p:spTree>
    <p:extLst>
      <p:ext uri="{BB962C8B-B14F-4D97-AF65-F5344CB8AC3E}">
        <p14:creationId xmlns:p14="http://schemas.microsoft.com/office/powerpoint/2010/main" val="366466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FOR POOR PERFORMANCE</a:t>
            </a:r>
            <a:endParaRPr lang="en-US" dirty="0">
              <a:latin typeface="+mj-lt"/>
            </a:endParaRPr>
          </a:p>
        </p:txBody>
      </p:sp>
      <p:sp>
        <p:nvSpPr>
          <p:cNvPr id="3" name="Content Placeholder 2"/>
          <p:cNvSpPr>
            <a:spLocks noGrp="1"/>
          </p:cNvSpPr>
          <p:nvPr>
            <p:ph idx="1"/>
          </p:nvPr>
        </p:nvSpPr>
        <p:spPr/>
        <p:txBody>
          <a:bodyPr/>
          <a:lstStyle/>
          <a:p>
            <a:r>
              <a:rPr lang="en-US" dirty="0"/>
              <a:t>Many diagnostic equipment manufacturers offer methods for </a:t>
            </a:r>
            <a:r>
              <a:rPr lang="en-US" dirty="0" smtClean="0"/>
              <a:t>testing distributorless </a:t>
            </a:r>
            <a:r>
              <a:rPr lang="en-US" dirty="0"/>
              <a:t>ignition systems on an oscilloscope</a:t>
            </a:r>
            <a:r>
              <a:rPr lang="en-US" dirty="0" smtClean="0"/>
              <a:t>.</a:t>
            </a:r>
          </a:p>
          <a:p>
            <a:r>
              <a:rPr lang="en-US" dirty="0"/>
              <a:t>A simple method of testing distributorless (waste-spark </a:t>
            </a:r>
            <a:r>
              <a:rPr lang="en-US" dirty="0" smtClean="0"/>
              <a:t>systems) ignition </a:t>
            </a:r>
            <a:r>
              <a:rPr lang="en-US" dirty="0"/>
              <a:t>with the engine off involves removing the spark </a:t>
            </a:r>
            <a:r>
              <a:rPr lang="en-US" dirty="0" smtClean="0"/>
              <a:t>plug wires </a:t>
            </a:r>
            <a:r>
              <a:rPr lang="en-US" dirty="0"/>
              <a:t>(or connectors) from the spark plugs (or coils or </a:t>
            </a:r>
            <a:r>
              <a:rPr lang="en-US" dirty="0" smtClean="0"/>
              <a:t>distributor cap</a:t>
            </a:r>
            <a:r>
              <a:rPr lang="en-US" dirty="0"/>
              <a:t>) and installing short lengths (2 inches) of rubber vacuum </a:t>
            </a:r>
            <a:r>
              <a:rPr lang="en-US" dirty="0" smtClean="0"/>
              <a:t>hose in </a:t>
            </a:r>
            <a:r>
              <a:rPr lang="en-US" dirty="0"/>
              <a:t>series.</a:t>
            </a:r>
            <a:endParaRPr lang="en-US" dirty="0"/>
          </a:p>
        </p:txBody>
      </p:sp>
    </p:spTree>
    <p:extLst>
      <p:ext uri="{BB962C8B-B14F-4D97-AF65-F5344CB8AC3E}">
        <p14:creationId xmlns:p14="http://schemas.microsoft.com/office/powerpoint/2010/main" val="90391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72.8 Using a vacuum hose and a grounded test light to ground one cylinder at a time on a DIS. This works on all types of ignition systems and provides a method for grounding out one cylinder at a time without fear of damaging any component.</a:t>
            </a:r>
          </a:p>
        </p:txBody>
      </p:sp>
      <p:pic>
        <p:nvPicPr>
          <p:cNvPr id="3" name="Picture 2" descr="An illustration shows a grounded test light placed in contact with spark plug ca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7186" y="2286000"/>
            <a:ext cx="37307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9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DISTRIBUTOR INDEXING</a:t>
            </a:r>
            <a:endParaRPr lang="en-US" dirty="0">
              <a:latin typeface="+mj-lt"/>
            </a:endParaRPr>
          </a:p>
        </p:txBody>
      </p:sp>
      <p:sp>
        <p:nvSpPr>
          <p:cNvPr id="3" name="Content Placeholder 2"/>
          <p:cNvSpPr>
            <a:spLocks noGrp="1"/>
          </p:cNvSpPr>
          <p:nvPr>
            <p:ph idx="1"/>
          </p:nvPr>
        </p:nvSpPr>
        <p:spPr/>
        <p:txBody>
          <a:bodyPr/>
          <a:lstStyle/>
          <a:p>
            <a:r>
              <a:rPr lang="en-US" dirty="0"/>
              <a:t>A few engines using a distributor also use it to house a </a:t>
            </a:r>
            <a:r>
              <a:rPr lang="en-US" dirty="0" smtClean="0"/>
              <a:t>camshaft position </a:t>
            </a:r>
            <a:r>
              <a:rPr lang="en-US" dirty="0"/>
              <a:t>(CMP) sensor</a:t>
            </a:r>
            <a:r>
              <a:rPr lang="en-US" dirty="0" smtClean="0"/>
              <a:t>.</a:t>
            </a:r>
          </a:p>
          <a:p>
            <a:r>
              <a:rPr lang="en-US" dirty="0"/>
              <a:t>One purpose of this sensor is to </a:t>
            </a:r>
            <a:r>
              <a:rPr lang="en-US" dirty="0" smtClean="0"/>
              <a:t>properly initiate </a:t>
            </a:r>
            <a:r>
              <a:rPr lang="en-US" dirty="0"/>
              <a:t>the fuel-injection sequence</a:t>
            </a:r>
            <a:r>
              <a:rPr lang="en-US" dirty="0" smtClean="0"/>
              <a:t>.</a:t>
            </a:r>
          </a:p>
          <a:p>
            <a:r>
              <a:rPr lang="en-US" dirty="0" smtClean="0"/>
              <a:t>A miss-indexed distributor may cause: surging, light bucking, or intermittent engine misfire. </a:t>
            </a:r>
          </a:p>
          <a:p>
            <a:r>
              <a:rPr lang="en-US" dirty="0"/>
              <a:t>Always use the factory procedure as stated in </a:t>
            </a:r>
            <a:r>
              <a:rPr lang="en-US" dirty="0" smtClean="0"/>
              <a:t>service information to properly index the distributor.</a:t>
            </a:r>
            <a:endParaRPr lang="en-US" dirty="0"/>
          </a:p>
        </p:txBody>
      </p:sp>
    </p:spTree>
    <p:extLst>
      <p:ext uri="{BB962C8B-B14F-4D97-AF65-F5344CB8AC3E}">
        <p14:creationId xmlns:p14="http://schemas.microsoft.com/office/powerpoint/2010/main" val="334139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72.9 The relationship between the crankshaft position (CKP) sensor and the camshaft position (CMP) sensor is affected by wear in the timing gear and/or chain</a:t>
            </a:r>
          </a:p>
        </p:txBody>
      </p:sp>
      <p:pic>
        <p:nvPicPr>
          <p:cNvPr id="3" name="Picture 2" descr="An illustration shows initial alignment of CKP and CMP. The signal from CKP follows a square wa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048" y="2255416"/>
            <a:ext cx="3549904" cy="38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8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SECONDARY IGNITION INSPECTION</a:t>
            </a:r>
            <a:endParaRPr lang="en-US" dirty="0">
              <a:latin typeface="+mj-lt"/>
            </a:endParaRPr>
          </a:p>
        </p:txBody>
      </p:sp>
      <p:sp>
        <p:nvSpPr>
          <p:cNvPr id="3" name="Content Placeholder 2"/>
          <p:cNvSpPr>
            <a:spLocks noGrp="1"/>
          </p:cNvSpPr>
          <p:nvPr>
            <p:ph idx="1"/>
          </p:nvPr>
        </p:nvSpPr>
        <p:spPr/>
        <p:txBody>
          <a:bodyPr/>
          <a:lstStyle/>
          <a:p>
            <a:r>
              <a:rPr lang="en-US" dirty="0" smtClean="0"/>
              <a:t>Distributor Cap and Rotor</a:t>
            </a:r>
          </a:p>
          <a:p>
            <a:pPr lvl="1"/>
            <a:r>
              <a:rPr lang="en-US" dirty="0"/>
              <a:t>Inspect a </a:t>
            </a:r>
            <a:r>
              <a:rPr lang="en-US" dirty="0" smtClean="0"/>
              <a:t>distributor cap </a:t>
            </a:r>
            <a:r>
              <a:rPr lang="en-US" dirty="0"/>
              <a:t>for </a:t>
            </a:r>
            <a:r>
              <a:rPr lang="en-US" dirty="0" smtClean="0"/>
              <a:t>cracks, carbon tracks, and corrosion.</a:t>
            </a:r>
          </a:p>
          <a:p>
            <a:r>
              <a:rPr lang="en-US" dirty="0" smtClean="0"/>
              <a:t>COP and Waste Spark Inspection</a:t>
            </a:r>
          </a:p>
          <a:p>
            <a:pPr lvl="1"/>
            <a:r>
              <a:rPr lang="en-US" dirty="0" smtClean="0"/>
              <a:t>Look </a:t>
            </a:r>
            <a:r>
              <a:rPr lang="en-US" dirty="0"/>
              <a:t>for evidence of carbon track or </a:t>
            </a:r>
            <a:r>
              <a:rPr lang="en-US" dirty="0" smtClean="0"/>
              <a:t>heat-related faults </a:t>
            </a:r>
            <a:r>
              <a:rPr lang="en-US" dirty="0"/>
              <a:t>to the plug boot</a:t>
            </a:r>
            <a:r>
              <a:rPr lang="en-US" dirty="0" smtClean="0"/>
              <a:t>.</a:t>
            </a:r>
          </a:p>
          <a:p>
            <a:r>
              <a:rPr lang="en-US" dirty="0" smtClean="0"/>
              <a:t>Spark Plug Wire Inspection</a:t>
            </a:r>
          </a:p>
          <a:p>
            <a:pPr lvl="1"/>
            <a:r>
              <a:rPr lang="en-US" dirty="0"/>
              <a:t>Spark plug </a:t>
            </a:r>
            <a:r>
              <a:rPr lang="en-US" dirty="0" smtClean="0"/>
              <a:t>wires should </a:t>
            </a:r>
            <a:r>
              <a:rPr lang="en-US" dirty="0"/>
              <a:t>be visually inspected for cuts or defective </a:t>
            </a:r>
            <a:r>
              <a:rPr lang="en-US" dirty="0" smtClean="0"/>
              <a:t>insulation and </a:t>
            </a:r>
            <a:r>
              <a:rPr lang="en-US" dirty="0"/>
              <a:t>checked for resistance with an ohmmeter.</a:t>
            </a:r>
            <a:endParaRPr lang="en-US" dirty="0"/>
          </a:p>
        </p:txBody>
      </p:sp>
    </p:spTree>
    <p:extLst>
      <p:ext uri="{BB962C8B-B14F-4D97-AF65-F5344CB8AC3E}">
        <p14:creationId xmlns:p14="http://schemas.microsoft.com/office/powerpoint/2010/main" val="67355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72.10 When checking a coil-on-plug (COP) assembly, check that the primary and secondary wiring looks normal and </a:t>
            </a:r>
            <a:r>
              <a:rPr lang="en-US" dirty="0" smtClean="0">
                <a:latin typeface="+mj-lt"/>
              </a:rPr>
              <a:t>that the </a:t>
            </a:r>
            <a:r>
              <a:rPr lang="en-US" dirty="0">
                <a:latin typeface="+mj-lt"/>
              </a:rPr>
              <a:t>coil is not discolored from arcing or corrosion</a:t>
            </a:r>
          </a:p>
        </p:txBody>
      </p:sp>
      <p:pic>
        <p:nvPicPr>
          <p:cNvPr id="3" name="Picture 2" descr="A photo shows COP assembly being removed from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157" y="22098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9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72.6</a:t>
            </a:r>
            <a:r>
              <a:rPr lang="en-US" dirty="0" smtClean="0"/>
              <a:t> </a:t>
            </a:r>
            <a:r>
              <a:rPr lang="en-US" dirty="0"/>
              <a:t>Explain how to verify the distributor position</a:t>
            </a:r>
            <a:r>
              <a:rPr lang="en-US" dirty="0" smtClean="0"/>
              <a:t>.</a:t>
            </a:r>
          </a:p>
          <a:p>
            <a:pPr marL="0" indent="0">
              <a:buNone/>
            </a:pPr>
            <a:r>
              <a:rPr lang="en-US" b="1" dirty="0" smtClean="0">
                <a:solidFill>
                  <a:srgbClr val="005A70"/>
                </a:solidFill>
              </a:rPr>
              <a:t>72.7</a:t>
            </a:r>
            <a:r>
              <a:rPr lang="en-US" dirty="0" smtClean="0"/>
              <a:t> </a:t>
            </a:r>
            <a:r>
              <a:rPr lang="en-US" dirty="0"/>
              <a:t>Inspect and test secondary ignition system </a:t>
            </a:r>
            <a:r>
              <a:rPr lang="en-US" dirty="0" smtClean="0"/>
              <a:t>circuit and components</a:t>
            </a:r>
            <a:r>
              <a:rPr lang="en-US" dirty="0"/>
              <a:t>.</a:t>
            </a:r>
            <a:r>
              <a:rPr lang="en-US" dirty="0" smtClean="0"/>
              <a:t> </a:t>
            </a:r>
          </a:p>
          <a:p>
            <a:pPr marL="0" indent="0">
              <a:buNone/>
            </a:pPr>
            <a:r>
              <a:rPr lang="en-US" b="1" dirty="0" smtClean="0">
                <a:solidFill>
                  <a:schemeClr val="accent2"/>
                </a:solidFill>
              </a:rPr>
              <a:t>72.8</a:t>
            </a:r>
            <a:r>
              <a:rPr lang="en-US" dirty="0" smtClean="0"/>
              <a:t> </a:t>
            </a:r>
            <a:r>
              <a:rPr lang="en-US" dirty="0"/>
              <a:t>Discuss the purpose and function of ignition timing and </a:t>
            </a:r>
            <a:r>
              <a:rPr lang="en-US" dirty="0" smtClean="0"/>
              <a:t>spark advance.</a:t>
            </a:r>
          </a:p>
          <a:p>
            <a:pPr marL="0" indent="0">
              <a:buNone/>
            </a:pPr>
            <a:r>
              <a:rPr lang="en-US" b="1" dirty="0" smtClean="0">
                <a:solidFill>
                  <a:schemeClr val="accent2"/>
                </a:solidFill>
              </a:rPr>
              <a:t>72.9</a:t>
            </a:r>
            <a:r>
              <a:rPr lang="en-US" dirty="0" smtClean="0"/>
              <a:t> </a:t>
            </a:r>
            <a:r>
              <a:rPr lang="en-US" dirty="0"/>
              <a:t>Describe how to test the ignition system using an oscilloscope</a:t>
            </a:r>
            <a:r>
              <a:rPr lang="en-US" dirty="0" smtClean="0"/>
              <a:t>.</a:t>
            </a:r>
          </a:p>
          <a:p>
            <a:pPr marL="0" indent="0">
              <a:buNone/>
            </a:pPr>
            <a:r>
              <a:rPr lang="en-US" sz="2400" b="1" dirty="0" smtClean="0">
                <a:solidFill>
                  <a:schemeClr val="accent2"/>
                </a:solidFill>
              </a:rPr>
              <a:t>72.10</a:t>
            </a:r>
            <a:r>
              <a:rPr lang="en-US" sz="2400" dirty="0" smtClean="0"/>
              <a:t> </a:t>
            </a:r>
            <a:r>
              <a:rPr lang="en-US" sz="2400" dirty="0"/>
              <a:t>This chapter will help prepare for Engine Repair (A8) ASE </a:t>
            </a:r>
            <a:r>
              <a:rPr lang="en-US" sz="2400" dirty="0" smtClean="0"/>
              <a:t>certification test </a:t>
            </a:r>
            <a:r>
              <a:rPr lang="en-US" sz="2400" dirty="0"/>
              <a:t>content area “B” (Ignition System 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72.11 When checking a waste spark-type ignition system, check that the secondary wires are attached to the </a:t>
            </a:r>
            <a:r>
              <a:rPr lang="en-US" dirty="0" smtClean="0">
                <a:latin typeface="+mj-lt"/>
              </a:rPr>
              <a:t>correct coil </a:t>
            </a:r>
            <a:r>
              <a:rPr lang="en-US" dirty="0">
                <a:latin typeface="+mj-lt"/>
              </a:rPr>
              <a:t>terminal and that the wiring is correctly routed to help avoid cross-fire</a:t>
            </a:r>
          </a:p>
        </p:txBody>
      </p:sp>
      <p:pic>
        <p:nvPicPr>
          <p:cNvPr id="3" name="Picture 2" descr="A photo shows connected terminals of a waste spark-type ignit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2285" y="2286000"/>
            <a:ext cx="4639430" cy="34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1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72.12 Corroded terminals on a waste-spark coil can cause misfire diagnostic trouble codes to be set</a:t>
            </a:r>
            <a:endParaRPr lang="en-US" dirty="0">
              <a:latin typeface="+mj-lt"/>
            </a:endParaRPr>
          </a:p>
        </p:txBody>
      </p:sp>
      <p:pic>
        <p:nvPicPr>
          <p:cNvPr id="3" name="Picture 2" descr="A photo shows 2 corroded terminals with white residue over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0324" y="2085975"/>
            <a:ext cx="3943352" cy="394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72.13 This spark plug boot on an overhead camshaft engine has been arcing to the valve cover, causing a misfire to occur</a:t>
            </a:r>
            <a:endParaRPr lang="en-US" dirty="0">
              <a:latin typeface="+mj-lt"/>
            </a:endParaRPr>
          </a:p>
        </p:txBody>
      </p:sp>
      <p:pic>
        <p:nvPicPr>
          <p:cNvPr id="3" name="Picture 2" descr="A photo shows a spark plug boot with black markings due to arcing to the valve co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7276" y="2552701"/>
            <a:ext cx="7029448" cy="351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5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72.14 Measuring the resistance of a spark plug wire with a </a:t>
            </a:r>
            <a:r>
              <a:rPr lang="en-US" sz="2000" dirty="0" err="1">
                <a:latin typeface="+mj-lt"/>
              </a:rPr>
              <a:t>multimeter</a:t>
            </a:r>
            <a:r>
              <a:rPr lang="en-US" sz="2000" dirty="0">
                <a:latin typeface="+mj-lt"/>
              </a:rPr>
              <a:t> set to the ohms position. The reading of 16.03 </a:t>
            </a:r>
            <a:r>
              <a:rPr lang="en-US" sz="2000" dirty="0" smtClean="0">
                <a:latin typeface="+mj-lt"/>
              </a:rPr>
              <a:t>k</a:t>
            </a:r>
            <a:r>
              <a:rPr lang="el-GR" sz="2000" dirty="0" smtClean="0">
                <a:latin typeface="+mj-lt"/>
              </a:rPr>
              <a:t>Ω</a:t>
            </a:r>
            <a:r>
              <a:rPr lang="en-US" sz="2000" dirty="0" smtClean="0">
                <a:latin typeface="+mj-lt"/>
              </a:rPr>
              <a:t> </a:t>
            </a:r>
            <a:r>
              <a:rPr lang="en-US" sz="2000" dirty="0">
                <a:latin typeface="+mj-lt"/>
              </a:rPr>
              <a:t>(16.030 ohms) is okay because the wire is about 2-feet long. </a:t>
            </a:r>
            <a:r>
              <a:rPr lang="en-US" sz="2000" dirty="0" smtClean="0">
                <a:latin typeface="+mj-lt"/>
              </a:rPr>
              <a:t> High-resistance </a:t>
            </a:r>
            <a:r>
              <a:rPr lang="en-US" sz="2000" dirty="0">
                <a:latin typeface="+mj-lt"/>
              </a:rPr>
              <a:t>spark plug wires can cause an engine </a:t>
            </a:r>
            <a:r>
              <a:rPr lang="en-US" sz="2000" dirty="0" smtClean="0">
                <a:latin typeface="+mj-lt"/>
              </a:rPr>
              <a:t>misfire.</a:t>
            </a:r>
            <a:endParaRPr lang="en-US" dirty="0">
              <a:latin typeface="+mj-lt"/>
            </a:endParaRPr>
          </a:p>
        </p:txBody>
      </p:sp>
      <p:pic>
        <p:nvPicPr>
          <p:cNvPr id="3" name="Picture 2" descr="A photo shows 2 ends of wire connected to a multimeter that show a resistance of 16 Oh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8263" y="2514600"/>
            <a:ext cx="4547474"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8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2157413"/>
            <a:ext cx="59150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58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72.15 Spark plug wire boot pliers is a handy addition to any tool box</a:t>
            </a:r>
            <a:endParaRPr lang="en-US" dirty="0">
              <a:latin typeface="+mj-lt"/>
            </a:endParaRPr>
          </a:p>
        </p:txBody>
      </p:sp>
      <p:pic>
        <p:nvPicPr>
          <p:cNvPr id="3" name="Picture 2" descr="A photo shows spark plug wire boot pliers with rounded gr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7556" y="1724025"/>
            <a:ext cx="6328888" cy="43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2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33411"/>
            <a:ext cx="5318957" cy="496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0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72.16 Always take the time to install spark plug wires back into the original holding brackets (wiring combs)</a:t>
            </a:r>
            <a:endParaRPr lang="en-US" dirty="0">
              <a:latin typeface="+mj-lt"/>
            </a:endParaRPr>
          </a:p>
        </p:txBody>
      </p:sp>
      <p:pic>
        <p:nvPicPr>
          <p:cNvPr id="3" name="Picture 2" descr="A photo shows spark plug wire placed in original holding bracke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4889" y="2209800"/>
            <a:ext cx="5456856" cy="379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0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SPARK PLUG SERVICE</a:t>
            </a:r>
            <a:endParaRPr lang="en-US" dirty="0">
              <a:latin typeface="+mj-lt"/>
            </a:endParaRPr>
          </a:p>
        </p:txBody>
      </p:sp>
      <p:sp>
        <p:nvSpPr>
          <p:cNvPr id="3" name="Content Placeholder 2"/>
          <p:cNvSpPr>
            <a:spLocks noGrp="1"/>
          </p:cNvSpPr>
          <p:nvPr>
            <p:ph idx="1"/>
          </p:nvPr>
        </p:nvSpPr>
        <p:spPr/>
        <p:txBody>
          <a:bodyPr/>
          <a:lstStyle/>
          <a:p>
            <a:r>
              <a:rPr lang="en-US" dirty="0" smtClean="0"/>
              <a:t>The Need for Service</a:t>
            </a:r>
          </a:p>
          <a:p>
            <a:pPr lvl="1"/>
            <a:r>
              <a:rPr lang="en-US" dirty="0" smtClean="0"/>
              <a:t>Spark plugs should be inspected and replaced every 20,000 to 100,000 miles depending on the vehicle.</a:t>
            </a:r>
          </a:p>
          <a:p>
            <a:r>
              <a:rPr lang="en-US" dirty="0" smtClean="0"/>
              <a:t>Spark Plug Inspection</a:t>
            </a:r>
          </a:p>
          <a:p>
            <a:pPr lvl="1"/>
            <a:r>
              <a:rPr lang="en-US" dirty="0" smtClean="0"/>
              <a:t>Carbon fouling</a:t>
            </a:r>
          </a:p>
          <a:p>
            <a:pPr lvl="1"/>
            <a:r>
              <a:rPr lang="en-US" dirty="0" smtClean="0"/>
              <a:t>Oil fouling</a:t>
            </a:r>
          </a:p>
          <a:p>
            <a:pPr lvl="1"/>
            <a:r>
              <a:rPr lang="en-US" dirty="0" smtClean="0"/>
              <a:t>White coolant deposits</a:t>
            </a:r>
          </a:p>
          <a:p>
            <a:r>
              <a:rPr lang="en-US" dirty="0"/>
              <a:t>When </a:t>
            </a:r>
            <a:r>
              <a:rPr lang="en-US" dirty="0" smtClean="0"/>
              <a:t>installing spark </a:t>
            </a:r>
            <a:r>
              <a:rPr lang="en-US" dirty="0"/>
              <a:t>plugs, always use the correct tightening </a:t>
            </a:r>
            <a:r>
              <a:rPr lang="en-US" dirty="0" smtClean="0"/>
              <a:t>torque.</a:t>
            </a:r>
          </a:p>
          <a:p>
            <a:pPr lvl="1"/>
            <a:endParaRPr lang="en-US" dirty="0" smtClean="0"/>
          </a:p>
          <a:p>
            <a:pPr lvl="2"/>
            <a:endParaRPr lang="en-US" dirty="0"/>
          </a:p>
        </p:txBody>
      </p:sp>
    </p:spTree>
    <p:extLst>
      <p:ext uri="{BB962C8B-B14F-4D97-AF65-F5344CB8AC3E}">
        <p14:creationId xmlns:p14="http://schemas.microsoft.com/office/powerpoint/2010/main" val="227002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72.17 When removing spark plugs, it is wise to arrange them so that they can be compared and any problem can be identified with a particular cylinder</a:t>
            </a:r>
            <a:endParaRPr lang="en-US" dirty="0">
              <a:latin typeface="+mj-lt"/>
            </a:endParaRPr>
          </a:p>
        </p:txBody>
      </p:sp>
      <p:pic>
        <p:nvPicPr>
          <p:cNvPr id="3" name="Picture 2" descr="A photo shows spark plugs being placed on a cloth according to piston nu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288" y="2409825"/>
            <a:ext cx="68214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5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FOR SPARK</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In the event of a no-start </a:t>
            </a:r>
            <a:r>
              <a:rPr lang="en-US" dirty="0" smtClean="0"/>
              <a:t>condition, check for </a:t>
            </a:r>
            <a:r>
              <a:rPr lang="en-US" dirty="0"/>
              <a:t>secondary voltage out of the ignition coil or to the spark plugs</a:t>
            </a:r>
            <a:r>
              <a:rPr lang="en-US" dirty="0" smtClean="0"/>
              <a:t>.</a:t>
            </a:r>
          </a:p>
          <a:p>
            <a:r>
              <a:rPr lang="en-US" dirty="0" smtClean="0"/>
              <a:t>Install </a:t>
            </a:r>
            <a:r>
              <a:rPr lang="en-US" dirty="0"/>
              <a:t>a spark tester, </a:t>
            </a:r>
            <a:r>
              <a:rPr lang="en-US" dirty="0" smtClean="0"/>
              <a:t>and crank </a:t>
            </a:r>
            <a:r>
              <a:rPr lang="en-US" dirty="0"/>
              <a:t>the engine</a:t>
            </a:r>
            <a:r>
              <a:rPr lang="en-US" dirty="0" smtClean="0"/>
              <a:t>.</a:t>
            </a:r>
          </a:p>
          <a:p>
            <a:r>
              <a:rPr lang="en-US" dirty="0"/>
              <a:t>Typical causes of a no-spark (intermittent spark) condition </a:t>
            </a:r>
            <a:r>
              <a:rPr lang="en-US" dirty="0" smtClean="0"/>
              <a:t>include the </a:t>
            </a:r>
            <a:r>
              <a:rPr lang="en-US" dirty="0"/>
              <a:t>following</a:t>
            </a:r>
            <a:r>
              <a:rPr lang="en-US" dirty="0" smtClean="0"/>
              <a:t>:</a:t>
            </a:r>
          </a:p>
          <a:p>
            <a:pPr lvl="1"/>
            <a:r>
              <a:rPr lang="en-US" dirty="0" smtClean="0"/>
              <a:t>Weak ignition coil, low or no voltage to coil, open coil wire or plug, defective pickup coil and defective module.</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72.18 A spark plug thread chaser is a low-cost tool that hopefully is not used often, but is necessary to use to clean </a:t>
            </a:r>
            <a:r>
              <a:rPr lang="en-US" dirty="0" smtClean="0">
                <a:latin typeface="+mj-lt"/>
              </a:rPr>
              <a:t>the threads </a:t>
            </a:r>
            <a:r>
              <a:rPr lang="en-US" dirty="0">
                <a:latin typeface="+mj-lt"/>
              </a:rPr>
              <a:t>before new spark plugs are </a:t>
            </a:r>
            <a:r>
              <a:rPr lang="en-US" dirty="0" smtClean="0">
                <a:latin typeface="+mj-lt"/>
              </a:rPr>
              <a:t>installed.</a:t>
            </a:r>
            <a:endParaRPr lang="en-US" dirty="0">
              <a:latin typeface="+mj-lt"/>
            </a:endParaRPr>
          </a:p>
        </p:txBody>
      </p:sp>
      <p:pic>
        <p:nvPicPr>
          <p:cNvPr id="3" name="Picture 2" descr="A photo shows spark plug thread chaser with tap at both the ends and a hexagonal holding place in betw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0282" y="2286000"/>
            <a:ext cx="7243436" cy="329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6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72.19 Since 1991, General Motors engines have been equipped with slightly (1/8 inch or 3 mm) longer spark plugs. This requires that a longer spark plug socket be used to prevent the possibility of cracking a spark plug during installation. </a:t>
            </a:r>
          </a:p>
        </p:txBody>
      </p:sp>
      <p:pic>
        <p:nvPicPr>
          <p:cNvPr id="3" name="Picture 2" descr="A photo compares GM spark plug sockets to normal sockets. GM sockets are a little longer than normal socke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7305" y="2819400"/>
            <a:ext cx="4429390" cy="278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6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72.20 A normally worn spark plug that has a tapered platinum-tipped center electrode</a:t>
            </a:r>
            <a:endParaRPr lang="en-US" dirty="0">
              <a:latin typeface="+mj-lt"/>
            </a:endParaRPr>
          </a:p>
        </p:txBody>
      </p:sp>
      <p:pic>
        <p:nvPicPr>
          <p:cNvPr id="3" name="Picture 2" descr="A photo shows a normally worn spark plug that has a tapered platinum-tipped center electr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9350" y="2004639"/>
            <a:ext cx="4305300" cy="40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4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72.21 A worn spark plug showing fuel and/or oil deposits</a:t>
            </a:r>
            <a:endParaRPr lang="en-US" dirty="0">
              <a:latin typeface="+mj-lt"/>
            </a:endParaRPr>
          </a:p>
        </p:txBody>
      </p:sp>
      <p:pic>
        <p:nvPicPr>
          <p:cNvPr id="3" name="Picture 2" descr="A photo shows a worn spark plug showing fuel and/or oil deposits (black soo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8875" y="1664683"/>
            <a:ext cx="3306250" cy="438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7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72.22 A spark plug from an engine that had a blown head gasket. The white deposits could be from the additives in the </a:t>
            </a:r>
            <a:r>
              <a:rPr lang="en-US" sz="2400" dirty="0" smtClean="0">
                <a:latin typeface="+mj-lt"/>
              </a:rPr>
              <a:t>coolant.</a:t>
            </a:r>
            <a:endParaRPr lang="en-US" dirty="0">
              <a:latin typeface="+mj-lt"/>
            </a:endParaRPr>
          </a:p>
        </p:txBody>
      </p:sp>
      <p:pic>
        <p:nvPicPr>
          <p:cNvPr id="3" name="Picture 2" descr="A photo shows a spark plug from an engine that had a blown head gasket. The white deposits could be from the additives in the coola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4396" y="2133600"/>
            <a:ext cx="3115977"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7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72.23 A platinum-tipped spark plug that is fuel soaked, indicating a fault with the fuel system or the ignition system causing the spark plug to not </a:t>
            </a:r>
            <a:r>
              <a:rPr lang="en-US" sz="2400" dirty="0" smtClean="0">
                <a:latin typeface="+mj-lt"/>
              </a:rPr>
              <a:t>fire.</a:t>
            </a:r>
            <a:endParaRPr lang="en-US" dirty="0">
              <a:latin typeface="+mj-lt"/>
            </a:endParaRPr>
          </a:p>
        </p:txBody>
      </p:sp>
      <p:pic>
        <p:nvPicPr>
          <p:cNvPr id="3" name="Picture 2" descr="A photo shows a platinum-tipped spark plug that is fuel soaked (Tar like deposit), indicating a fault with the fuel system or the ignition system causing the spark plug to not f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3848" y="2402978"/>
            <a:ext cx="39563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QUICK AND EASY SECONDARY IGNITION TESTS</a:t>
            </a:r>
            <a:endParaRPr lang="en-US" dirty="0">
              <a:latin typeface="+mj-lt"/>
            </a:endParaRPr>
          </a:p>
        </p:txBody>
      </p:sp>
      <p:sp>
        <p:nvSpPr>
          <p:cNvPr id="3" name="Content Placeholder 2"/>
          <p:cNvSpPr>
            <a:spLocks noGrp="1"/>
          </p:cNvSpPr>
          <p:nvPr>
            <p:ph idx="1"/>
          </p:nvPr>
        </p:nvSpPr>
        <p:spPr/>
        <p:txBody>
          <a:bodyPr/>
          <a:lstStyle/>
          <a:p>
            <a:r>
              <a:rPr lang="en-US" dirty="0"/>
              <a:t>Following are </a:t>
            </a:r>
            <a:r>
              <a:rPr lang="en-US" dirty="0" smtClean="0"/>
              <a:t>some quick </a:t>
            </a:r>
            <a:r>
              <a:rPr lang="en-US" dirty="0"/>
              <a:t>and easy secondary ignition tests</a:t>
            </a:r>
            <a:r>
              <a:rPr lang="en-US" dirty="0" smtClean="0"/>
              <a:t>:</a:t>
            </a:r>
          </a:p>
          <a:p>
            <a:pPr lvl="1"/>
            <a:r>
              <a:rPr lang="en-US" dirty="0"/>
              <a:t>If any spark is visible or a “</a:t>
            </a:r>
            <a:r>
              <a:rPr lang="en-US" dirty="0" smtClean="0"/>
              <a:t>snapping” sound </a:t>
            </a:r>
            <a:r>
              <a:rPr lang="en-US" dirty="0"/>
              <a:t>is heard, the location should be closely </a:t>
            </a:r>
            <a:r>
              <a:rPr lang="en-US" dirty="0" smtClean="0"/>
              <a:t>inspected and </a:t>
            </a:r>
            <a:r>
              <a:rPr lang="en-US" dirty="0"/>
              <a:t>the defective parts replaced</a:t>
            </a:r>
            <a:r>
              <a:rPr lang="en-US" dirty="0" smtClean="0"/>
              <a:t>.</a:t>
            </a:r>
          </a:p>
          <a:p>
            <a:pPr lvl="1"/>
            <a:r>
              <a:rPr lang="en-US" dirty="0"/>
              <a:t>For intermittent problems, use a spray bottle to apply </a:t>
            </a:r>
            <a:r>
              <a:rPr lang="en-US" dirty="0" smtClean="0"/>
              <a:t>a water </a:t>
            </a:r>
            <a:r>
              <a:rPr lang="en-US" dirty="0"/>
              <a:t>mist to the spark plugs, distributor cap, and </a:t>
            </a:r>
            <a:r>
              <a:rPr lang="en-US" dirty="0" smtClean="0"/>
              <a:t>spark plug </a:t>
            </a:r>
            <a:r>
              <a:rPr lang="en-US" dirty="0"/>
              <a:t>wires</a:t>
            </a:r>
            <a:r>
              <a:rPr lang="en-US" dirty="0" smtClean="0"/>
              <a:t>.</a:t>
            </a:r>
          </a:p>
          <a:p>
            <a:pPr lvl="1"/>
            <a:endParaRPr lang="en-US" dirty="0"/>
          </a:p>
        </p:txBody>
      </p:sp>
    </p:spTree>
    <p:extLst>
      <p:ext uri="{BB962C8B-B14F-4D97-AF65-F5344CB8AC3E}">
        <p14:creationId xmlns:p14="http://schemas.microsoft.com/office/powerpoint/2010/main" val="109910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72.24 A water spray bottle is an excellent diagnostic tool to help find an intermittent engine misfire caused by a break in a secondary ignition circuit </a:t>
            </a:r>
            <a:r>
              <a:rPr lang="en-US" dirty="0" smtClean="0">
                <a:latin typeface="+mj-lt"/>
              </a:rPr>
              <a:t>component.</a:t>
            </a:r>
            <a:endParaRPr lang="en-US" dirty="0">
              <a:latin typeface="+mj-lt"/>
            </a:endParaRPr>
          </a:p>
        </p:txBody>
      </p:sp>
      <p:pic>
        <p:nvPicPr>
          <p:cNvPr id="3" name="Picture 2" descr="A photo shows a water spray bot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094" y="2362200"/>
            <a:ext cx="2638552"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9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IGNITION TIMING</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Ignition timing refers to when the spark plug fires </a:t>
            </a:r>
            <a:r>
              <a:rPr lang="en-US" dirty="0" smtClean="0"/>
              <a:t>in relation </a:t>
            </a:r>
            <a:r>
              <a:rPr lang="en-US" dirty="0"/>
              <a:t>to piston position</a:t>
            </a:r>
            <a:r>
              <a:rPr lang="en-US" dirty="0" smtClean="0"/>
              <a:t>.</a:t>
            </a:r>
          </a:p>
          <a:p>
            <a:r>
              <a:rPr lang="en-US" dirty="0" smtClean="0"/>
              <a:t>Checking Ignition Timing</a:t>
            </a:r>
          </a:p>
          <a:p>
            <a:pPr lvl="1"/>
            <a:r>
              <a:rPr lang="en-US" dirty="0"/>
              <a:t>To be assured of the </a:t>
            </a:r>
            <a:r>
              <a:rPr lang="en-US" dirty="0" smtClean="0"/>
              <a:t>proper ignition </a:t>
            </a:r>
            <a:r>
              <a:rPr lang="en-US" dirty="0"/>
              <a:t>timing, follow exactly the timing procedure indicated </a:t>
            </a:r>
            <a:r>
              <a:rPr lang="en-US" dirty="0" smtClean="0"/>
              <a:t>on the </a:t>
            </a:r>
            <a:r>
              <a:rPr lang="en-US" dirty="0" err="1"/>
              <a:t>underhood</a:t>
            </a:r>
            <a:r>
              <a:rPr lang="en-US" dirty="0"/>
              <a:t> vehicle emission control information (VECI) decal</a:t>
            </a:r>
            <a:r>
              <a:rPr lang="en-US" dirty="0" smtClean="0"/>
              <a:t>.</a:t>
            </a:r>
          </a:p>
          <a:p>
            <a:r>
              <a:rPr lang="en-US" dirty="0" smtClean="0"/>
              <a:t>The ignition timing cannot be adjusted on waste-spark and COP ignition systems.</a:t>
            </a:r>
            <a:endParaRPr lang="en-US" dirty="0"/>
          </a:p>
        </p:txBody>
      </p:sp>
    </p:spTree>
    <p:extLst>
      <p:ext uri="{BB962C8B-B14F-4D97-AF65-F5344CB8AC3E}">
        <p14:creationId xmlns:p14="http://schemas.microsoft.com/office/powerpoint/2010/main" val="31610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72.25 Typical timing marks. The numbers of the degrees are on the stationary plate and the notch is on the harmonic balancer</a:t>
            </a:r>
            <a:endParaRPr lang="en-US" dirty="0">
              <a:latin typeface="+mj-lt"/>
            </a:endParaRPr>
          </a:p>
        </p:txBody>
      </p:sp>
      <p:pic>
        <p:nvPicPr>
          <p:cNvPr id="3" name="Picture 2" descr="A photo shows timing marks on a harmonic balanc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648"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8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72.1 A spark tester looks like a regular spark plug with an alligator clip attached to the shell. This tester has a specified gap that requires at least 25,000 volts (25 kV) to fire</a:t>
            </a:r>
          </a:p>
        </p:txBody>
      </p:sp>
      <p:pic>
        <p:nvPicPr>
          <p:cNvPr id="5" name="Picture 2" descr="A photo shows a spark plug tester which looks like a regular spark plug with an alligator clip attached to it. The photo shows a spark jumping a gap in the te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514600"/>
            <a:ext cx="7620000" cy="296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72.26 The initial (base) timing is where the spark plug fires at idle speed. The PCM then advances the timing </a:t>
            </a:r>
            <a:r>
              <a:rPr lang="en-US" sz="2400" dirty="0" smtClean="0">
                <a:latin typeface="+mj-lt"/>
              </a:rPr>
              <a:t>based primarily </a:t>
            </a:r>
            <a:r>
              <a:rPr lang="en-US" sz="2400" dirty="0">
                <a:latin typeface="+mj-lt"/>
              </a:rPr>
              <a:t>on engine speed</a:t>
            </a:r>
            <a:endParaRPr lang="en-US" dirty="0">
              <a:latin typeface="+mj-lt"/>
            </a:endParaRPr>
          </a:p>
        </p:txBody>
      </p:sp>
      <p:pic>
        <p:nvPicPr>
          <p:cNvPr id="3" name="Picture 2" descr="The graph shows the following:&#10;• During 0 to 1000 rpm Advance is below 10 degrees.&#10;• During 1000 to 3000 RPM advance is linearly increasing to reach approx. 21-22 degrees.&#10;• During 3000 to 5000 RPM advance is linearly increasing to reach approx. 26-27 degrees.&#10;• After 5000 RPM advance is constant at about 28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4607" y="2057400"/>
            <a:ext cx="51389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7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72.27 (a) Typical SPOUT connector as used on many Ford engines equipped with distributor ignition (DI)</a:t>
            </a:r>
            <a:endParaRPr lang="en-US" dirty="0">
              <a:latin typeface="+mj-lt"/>
            </a:endParaRPr>
          </a:p>
        </p:txBody>
      </p:sp>
      <p:pic>
        <p:nvPicPr>
          <p:cNvPr id="3" name="Picture 2" descr="A photo shows a technician holding one side of a spout type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9095" y="2286000"/>
            <a:ext cx="49499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8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72.27 (b) The connector must be opened (disconnected) to check and/or adjust the ignition timing. On DIS/EDIS systems, the connector is called SPOUT/SAW (spark output/spark angle word)</a:t>
            </a:r>
          </a:p>
        </p:txBody>
      </p:sp>
      <p:pic>
        <p:nvPicPr>
          <p:cNvPr id="3" name="Picture 2" descr="A photo shows a technician holding both sides of a spout type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5143" y="2286000"/>
            <a:ext cx="4853714" cy="358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6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SCOPE-TESTING THE IGNITION SYSTEM (1 OF 6)</a:t>
            </a:r>
            <a:endParaRPr lang="en-US" dirty="0">
              <a:latin typeface="+mj-lt"/>
            </a:endParaRPr>
          </a:p>
        </p:txBody>
      </p:sp>
      <p:sp>
        <p:nvSpPr>
          <p:cNvPr id="3" name="Content Placeholder 2"/>
          <p:cNvSpPr>
            <a:spLocks noGrp="1"/>
          </p:cNvSpPr>
          <p:nvPr>
            <p:ph idx="1"/>
          </p:nvPr>
        </p:nvSpPr>
        <p:spPr/>
        <p:txBody>
          <a:bodyPr/>
          <a:lstStyle/>
          <a:p>
            <a:r>
              <a:rPr lang="en-US" dirty="0"/>
              <a:t>Any automotive scope with the correct probes or adapters show </a:t>
            </a:r>
            <a:r>
              <a:rPr lang="en-US" dirty="0" smtClean="0"/>
              <a:t>an ignition </a:t>
            </a:r>
            <a:r>
              <a:rPr lang="en-US" dirty="0"/>
              <a:t>system pattern</a:t>
            </a:r>
            <a:r>
              <a:rPr lang="en-US" dirty="0" smtClean="0"/>
              <a:t>.</a:t>
            </a:r>
          </a:p>
          <a:p>
            <a:r>
              <a:rPr lang="en-US" dirty="0" smtClean="0"/>
              <a:t>Firing Line</a:t>
            </a:r>
          </a:p>
          <a:p>
            <a:pPr lvl="1"/>
            <a:r>
              <a:rPr lang="en-US" dirty="0"/>
              <a:t>The leftmost vertical (upward) line is called </a:t>
            </a:r>
            <a:r>
              <a:rPr lang="en-US" dirty="0" smtClean="0"/>
              <a:t>the firing </a:t>
            </a:r>
            <a:r>
              <a:rPr lang="en-US" dirty="0"/>
              <a:t>line</a:t>
            </a:r>
            <a:r>
              <a:rPr lang="en-US" dirty="0" smtClean="0"/>
              <a:t>.</a:t>
            </a:r>
          </a:p>
          <a:p>
            <a:r>
              <a:rPr lang="en-US" dirty="0" smtClean="0"/>
              <a:t>Spark Line</a:t>
            </a:r>
          </a:p>
          <a:p>
            <a:pPr lvl="1"/>
            <a:r>
              <a:rPr lang="en-US" dirty="0"/>
              <a:t>The spark line is a short horizontal line </a:t>
            </a:r>
            <a:r>
              <a:rPr lang="en-US" dirty="0" smtClean="0"/>
              <a:t>immediately after </a:t>
            </a:r>
            <a:r>
              <a:rPr lang="en-US" dirty="0"/>
              <a:t>the firing line.</a:t>
            </a:r>
            <a:endParaRPr lang="en-US" dirty="0"/>
          </a:p>
        </p:txBody>
      </p:sp>
    </p:spTree>
    <p:extLst>
      <p:ext uri="{BB962C8B-B14F-4D97-AF65-F5344CB8AC3E}">
        <p14:creationId xmlns:p14="http://schemas.microsoft.com/office/powerpoint/2010/main" val="25159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a:t>
            </a:r>
            <a:r>
              <a:rPr lang="en-US" dirty="0" smtClean="0">
                <a:latin typeface="+mj-lt"/>
              </a:rPr>
              <a:t>SYSTEM (2 OF 6)</a:t>
            </a:r>
            <a:endParaRPr lang="en-US" dirty="0">
              <a:latin typeface="+mj-lt"/>
            </a:endParaRPr>
          </a:p>
        </p:txBody>
      </p:sp>
      <p:sp>
        <p:nvSpPr>
          <p:cNvPr id="3" name="Content Placeholder 2"/>
          <p:cNvSpPr>
            <a:spLocks noGrp="1"/>
          </p:cNvSpPr>
          <p:nvPr>
            <p:ph idx="1"/>
          </p:nvPr>
        </p:nvSpPr>
        <p:spPr/>
        <p:txBody>
          <a:bodyPr/>
          <a:lstStyle/>
          <a:p>
            <a:r>
              <a:rPr lang="en-US" dirty="0" smtClean="0"/>
              <a:t>Intermediate Oscillations</a:t>
            </a:r>
          </a:p>
          <a:p>
            <a:pPr lvl="1"/>
            <a:r>
              <a:rPr lang="en-US" dirty="0" smtClean="0"/>
              <a:t>The intermediate </a:t>
            </a:r>
            <a:r>
              <a:rPr lang="en-US" dirty="0"/>
              <a:t>oscillations </a:t>
            </a:r>
            <a:r>
              <a:rPr lang="en-US" dirty="0" smtClean="0"/>
              <a:t>follow the spark line, and are </a:t>
            </a:r>
            <a:r>
              <a:rPr lang="en-US" dirty="0"/>
              <a:t>also called the “</a:t>
            </a:r>
            <a:r>
              <a:rPr lang="en-US" dirty="0" smtClean="0"/>
              <a:t>ringing” of </a:t>
            </a:r>
            <a:r>
              <a:rPr lang="en-US" dirty="0"/>
              <a:t>the coil </a:t>
            </a:r>
            <a:r>
              <a:rPr lang="en-US" dirty="0" smtClean="0"/>
              <a:t>as it </a:t>
            </a:r>
            <a:r>
              <a:rPr lang="en-US" dirty="0"/>
              <a:t>is pulsed</a:t>
            </a:r>
            <a:r>
              <a:rPr lang="en-US" dirty="0" smtClean="0"/>
              <a:t>.</a:t>
            </a:r>
          </a:p>
          <a:p>
            <a:r>
              <a:rPr lang="en-US" dirty="0" smtClean="0"/>
              <a:t>Transistor-On Point</a:t>
            </a:r>
          </a:p>
          <a:p>
            <a:pPr lvl="1"/>
            <a:r>
              <a:rPr lang="en-US" dirty="0"/>
              <a:t>When the </a:t>
            </a:r>
            <a:r>
              <a:rPr lang="en-US" dirty="0" smtClean="0"/>
              <a:t>transistor turns </a:t>
            </a:r>
            <a:r>
              <a:rPr lang="en-US" dirty="0"/>
              <a:t>on an electronic system, the coil is being charged</a:t>
            </a:r>
            <a:r>
              <a:rPr lang="en-US" dirty="0" smtClean="0"/>
              <a:t>.</a:t>
            </a:r>
          </a:p>
          <a:p>
            <a:r>
              <a:rPr lang="en-US" dirty="0" smtClean="0"/>
              <a:t>Dwell Section</a:t>
            </a:r>
          </a:p>
          <a:p>
            <a:pPr lvl="1"/>
            <a:r>
              <a:rPr lang="en-US" dirty="0"/>
              <a:t>Dwell is the amount of time that the </a:t>
            </a:r>
            <a:r>
              <a:rPr lang="en-US" dirty="0" smtClean="0"/>
              <a:t>current is </a:t>
            </a:r>
            <a:r>
              <a:rPr lang="en-US" dirty="0"/>
              <a:t>charging the coil from the transistor-on point to the </a:t>
            </a:r>
            <a:r>
              <a:rPr lang="en-US" dirty="0" smtClean="0"/>
              <a:t>transistor-off point</a:t>
            </a:r>
            <a:r>
              <a:rPr lang="en-US" dirty="0"/>
              <a:t>.</a:t>
            </a:r>
            <a:endParaRPr lang="en-US" dirty="0"/>
          </a:p>
        </p:txBody>
      </p:sp>
    </p:spTree>
    <p:extLst>
      <p:ext uri="{BB962C8B-B14F-4D97-AF65-F5344CB8AC3E}">
        <p14:creationId xmlns:p14="http://schemas.microsoft.com/office/powerpoint/2010/main" val="231832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a:t>
            </a:r>
            <a:r>
              <a:rPr lang="en-US" dirty="0" smtClean="0">
                <a:latin typeface="+mj-lt"/>
              </a:rPr>
              <a:t>SYSTEM (3 OF 6)</a:t>
            </a:r>
            <a:endParaRPr lang="en-US" dirty="0">
              <a:latin typeface="+mj-lt"/>
            </a:endParaRPr>
          </a:p>
        </p:txBody>
      </p:sp>
      <p:sp>
        <p:nvSpPr>
          <p:cNvPr id="3" name="Content Placeholder 2"/>
          <p:cNvSpPr>
            <a:spLocks noGrp="1"/>
          </p:cNvSpPr>
          <p:nvPr>
            <p:ph idx="1"/>
          </p:nvPr>
        </p:nvSpPr>
        <p:spPr/>
        <p:txBody>
          <a:bodyPr/>
          <a:lstStyle/>
          <a:p>
            <a:r>
              <a:rPr lang="en-US" dirty="0" smtClean="0"/>
              <a:t>Pattern Selection</a:t>
            </a:r>
          </a:p>
          <a:p>
            <a:pPr lvl="1"/>
            <a:r>
              <a:rPr lang="en-US" dirty="0" smtClean="0"/>
              <a:t>Superimposed</a:t>
            </a:r>
          </a:p>
          <a:p>
            <a:pPr lvl="1"/>
            <a:r>
              <a:rPr lang="en-US" dirty="0" smtClean="0"/>
              <a:t>Raster (stacked)</a:t>
            </a:r>
          </a:p>
          <a:p>
            <a:pPr lvl="1"/>
            <a:r>
              <a:rPr lang="en-US" dirty="0" smtClean="0"/>
              <a:t>Display (parade)</a:t>
            </a:r>
          </a:p>
          <a:p>
            <a:r>
              <a:rPr lang="en-US" dirty="0" smtClean="0"/>
              <a:t>Reading the Scope on Display (Parade)</a:t>
            </a:r>
          </a:p>
          <a:p>
            <a:pPr lvl="1"/>
            <a:r>
              <a:rPr lang="en-US" dirty="0"/>
              <a:t>The firing lines should all be 5 </a:t>
            </a:r>
            <a:r>
              <a:rPr lang="en-US" dirty="0" smtClean="0"/>
              <a:t>to 15 </a:t>
            </a:r>
            <a:r>
              <a:rPr lang="en-US" dirty="0"/>
              <a:t>kV in height and be within 3 kV of each </a:t>
            </a:r>
            <a:r>
              <a:rPr lang="en-US" dirty="0" smtClean="0"/>
              <a:t>other.</a:t>
            </a:r>
          </a:p>
          <a:p>
            <a:endParaRPr lang="en-US" dirty="0"/>
          </a:p>
        </p:txBody>
      </p:sp>
    </p:spTree>
    <p:extLst>
      <p:ext uri="{BB962C8B-B14F-4D97-AF65-F5344CB8AC3E}">
        <p14:creationId xmlns:p14="http://schemas.microsoft.com/office/powerpoint/2010/main" val="306401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a:t>
            </a:r>
            <a:r>
              <a:rPr lang="en-US" dirty="0" smtClean="0">
                <a:latin typeface="+mj-lt"/>
              </a:rPr>
              <a:t>SYSTEM (4 OF 6)</a:t>
            </a:r>
            <a:endParaRPr lang="en-US" dirty="0">
              <a:latin typeface="+mj-lt"/>
            </a:endParaRPr>
          </a:p>
        </p:txBody>
      </p:sp>
      <p:sp>
        <p:nvSpPr>
          <p:cNvPr id="3" name="Content Placeholder 2"/>
          <p:cNvSpPr>
            <a:spLocks noGrp="1"/>
          </p:cNvSpPr>
          <p:nvPr>
            <p:ph idx="1"/>
          </p:nvPr>
        </p:nvSpPr>
        <p:spPr/>
        <p:txBody>
          <a:bodyPr/>
          <a:lstStyle/>
          <a:p>
            <a:r>
              <a:rPr lang="en-US" dirty="0" smtClean="0"/>
              <a:t>Reading the Spark Lines</a:t>
            </a:r>
          </a:p>
          <a:p>
            <a:pPr lvl="1"/>
            <a:r>
              <a:rPr lang="en-US" dirty="0"/>
              <a:t>The spark lines should be level and one-fourth as high as </a:t>
            </a:r>
            <a:r>
              <a:rPr lang="en-US" dirty="0" smtClean="0"/>
              <a:t>the firing </a:t>
            </a:r>
            <a:r>
              <a:rPr lang="en-US" dirty="0"/>
              <a:t>lines (1.5 to 2.5 kV, but usually less than 2 kV</a:t>
            </a:r>
            <a:r>
              <a:rPr lang="en-US" dirty="0" smtClean="0"/>
              <a:t>).</a:t>
            </a:r>
          </a:p>
          <a:p>
            <a:r>
              <a:rPr lang="en-US" dirty="0" smtClean="0"/>
              <a:t>Spark Line Slope</a:t>
            </a:r>
          </a:p>
          <a:p>
            <a:pPr lvl="1"/>
            <a:r>
              <a:rPr lang="en-US" dirty="0"/>
              <a:t>An upward-sloping spark line can </a:t>
            </a:r>
            <a:r>
              <a:rPr lang="en-US" dirty="0" smtClean="0"/>
              <a:t>indicate </a:t>
            </a:r>
            <a:r>
              <a:rPr lang="en-US" dirty="0"/>
              <a:t>a lean </a:t>
            </a:r>
            <a:r>
              <a:rPr lang="en-US" dirty="0" smtClean="0"/>
              <a:t>air–fuel mixture.</a:t>
            </a:r>
          </a:p>
          <a:p>
            <a:pPr lvl="1"/>
            <a:r>
              <a:rPr lang="en-US" dirty="0" smtClean="0"/>
              <a:t>A downward sloping spark line is finding ground through deposits. </a:t>
            </a:r>
            <a:endParaRPr lang="en-US" dirty="0"/>
          </a:p>
        </p:txBody>
      </p:sp>
    </p:spTree>
    <p:extLst>
      <p:ext uri="{BB962C8B-B14F-4D97-AF65-F5344CB8AC3E}">
        <p14:creationId xmlns:p14="http://schemas.microsoft.com/office/powerpoint/2010/main" val="405506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a:t>
            </a:r>
            <a:r>
              <a:rPr lang="en-US" dirty="0" smtClean="0">
                <a:latin typeface="+mj-lt"/>
              </a:rPr>
              <a:t>SYSTEM (5 OF 6)</a:t>
            </a:r>
            <a:endParaRPr lang="en-US" dirty="0">
              <a:latin typeface="+mj-lt"/>
            </a:endParaRPr>
          </a:p>
        </p:txBody>
      </p:sp>
      <p:sp>
        <p:nvSpPr>
          <p:cNvPr id="3" name="Content Placeholder 2"/>
          <p:cNvSpPr>
            <a:spLocks noGrp="1"/>
          </p:cNvSpPr>
          <p:nvPr>
            <p:ph idx="1"/>
          </p:nvPr>
        </p:nvSpPr>
        <p:spPr/>
        <p:txBody>
          <a:bodyPr/>
          <a:lstStyle/>
          <a:p>
            <a:r>
              <a:rPr lang="en-US" dirty="0" smtClean="0"/>
              <a:t>Reading the Intermediate Section</a:t>
            </a:r>
          </a:p>
          <a:p>
            <a:pPr lvl="1"/>
            <a:r>
              <a:rPr lang="en-US" dirty="0"/>
              <a:t>The </a:t>
            </a:r>
            <a:r>
              <a:rPr lang="en-US" dirty="0" smtClean="0"/>
              <a:t>intermediate section </a:t>
            </a:r>
            <a:r>
              <a:rPr lang="en-US" dirty="0"/>
              <a:t>should have three or more oscillations (</a:t>
            </a:r>
            <a:r>
              <a:rPr lang="en-US" dirty="0" smtClean="0"/>
              <a:t>bumps) for </a:t>
            </a:r>
            <a:r>
              <a:rPr lang="en-US" dirty="0"/>
              <a:t>a correctly operating ignition system</a:t>
            </a:r>
            <a:r>
              <a:rPr lang="en-US" dirty="0" smtClean="0"/>
              <a:t>.</a:t>
            </a:r>
          </a:p>
          <a:p>
            <a:r>
              <a:rPr lang="en-US" dirty="0" smtClean="0"/>
              <a:t>Electronic Ignition and the Dwell Section</a:t>
            </a:r>
          </a:p>
          <a:p>
            <a:pPr lvl="1"/>
            <a:r>
              <a:rPr lang="en-US" dirty="0"/>
              <a:t>Many EI systems also produce a “hump” in the dwell </a:t>
            </a:r>
            <a:r>
              <a:rPr lang="en-US" dirty="0" smtClean="0"/>
              <a:t>section, which </a:t>
            </a:r>
            <a:r>
              <a:rPr lang="en-US" dirty="0"/>
              <a:t>reflects a current-limiting circuit in the control module</a:t>
            </a:r>
            <a:r>
              <a:rPr lang="en-US" dirty="0" smtClean="0"/>
              <a:t>.</a:t>
            </a:r>
          </a:p>
          <a:p>
            <a:r>
              <a:rPr lang="en-US" dirty="0" smtClean="0"/>
              <a:t>Dwell Variation (Electronic Ignition)</a:t>
            </a:r>
          </a:p>
          <a:p>
            <a:pPr lvl="1"/>
            <a:r>
              <a:rPr lang="en-US" dirty="0" smtClean="0"/>
              <a:t>Typically caused by a worn mechanical component.</a:t>
            </a:r>
            <a:endParaRPr lang="en-US" dirty="0"/>
          </a:p>
        </p:txBody>
      </p:sp>
    </p:spTree>
    <p:extLst>
      <p:ext uri="{BB962C8B-B14F-4D97-AF65-F5344CB8AC3E}">
        <p14:creationId xmlns:p14="http://schemas.microsoft.com/office/powerpoint/2010/main" val="352689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SCOPE-TESTING THE IGNITION </a:t>
            </a:r>
            <a:r>
              <a:rPr lang="en-US" dirty="0" smtClean="0">
                <a:latin typeface="+mj-lt"/>
              </a:rPr>
              <a:t>SYSTEM (6 OF 6)</a:t>
            </a:r>
            <a:endParaRPr lang="en-US" dirty="0">
              <a:latin typeface="+mj-lt"/>
            </a:endParaRPr>
          </a:p>
        </p:txBody>
      </p:sp>
      <p:sp>
        <p:nvSpPr>
          <p:cNvPr id="3" name="Content Placeholder 2"/>
          <p:cNvSpPr>
            <a:spLocks noGrp="1"/>
          </p:cNvSpPr>
          <p:nvPr>
            <p:ph idx="1"/>
          </p:nvPr>
        </p:nvSpPr>
        <p:spPr/>
        <p:txBody>
          <a:bodyPr/>
          <a:lstStyle/>
          <a:p>
            <a:r>
              <a:rPr lang="en-US" dirty="0" smtClean="0"/>
              <a:t>Coil Polarity</a:t>
            </a:r>
          </a:p>
          <a:p>
            <a:pPr lvl="1"/>
            <a:r>
              <a:rPr lang="en-US" dirty="0"/>
              <a:t>If the pattern is upside down, the primary wires on the </a:t>
            </a:r>
            <a:r>
              <a:rPr lang="en-US" dirty="0" smtClean="0"/>
              <a:t>coil may </a:t>
            </a:r>
            <a:r>
              <a:rPr lang="en-US" dirty="0"/>
              <a:t>be reversed, causing the coil polarity to be reversed</a:t>
            </a:r>
            <a:r>
              <a:rPr lang="en-US" dirty="0" smtClean="0"/>
              <a:t>.</a:t>
            </a:r>
          </a:p>
          <a:p>
            <a:r>
              <a:rPr lang="en-US" dirty="0" smtClean="0"/>
              <a:t>Acceleration Check</a:t>
            </a:r>
          </a:p>
          <a:p>
            <a:pPr lvl="1"/>
            <a:r>
              <a:rPr lang="en-US" dirty="0"/>
              <a:t>All firing lines should rise </a:t>
            </a:r>
            <a:r>
              <a:rPr lang="en-US" dirty="0" smtClean="0"/>
              <a:t>evenly</a:t>
            </a:r>
          </a:p>
          <a:p>
            <a:pPr lvl="1"/>
            <a:r>
              <a:rPr lang="en-US" dirty="0"/>
              <a:t>If the firing lines on one or more cylinders fail to rise, this </a:t>
            </a:r>
            <a:r>
              <a:rPr lang="en-US" dirty="0" smtClean="0"/>
              <a:t>indicates fouled </a:t>
            </a:r>
            <a:r>
              <a:rPr lang="en-US" dirty="0"/>
              <a:t>spark </a:t>
            </a:r>
            <a:r>
              <a:rPr lang="en-US" dirty="0" smtClean="0"/>
              <a:t>plugs.</a:t>
            </a:r>
          </a:p>
          <a:p>
            <a:r>
              <a:rPr lang="en-US" dirty="0" smtClean="0"/>
              <a:t>Rotor Gap Voltage</a:t>
            </a:r>
          </a:p>
          <a:p>
            <a:pPr lvl="1"/>
            <a:r>
              <a:rPr lang="en-US" dirty="0"/>
              <a:t>The normal rotor gap voltage is 3 to 7 kV</a:t>
            </a:r>
            <a:endParaRPr lang="en-US" dirty="0"/>
          </a:p>
        </p:txBody>
      </p:sp>
    </p:spTree>
    <p:extLst>
      <p:ext uri="{BB962C8B-B14F-4D97-AF65-F5344CB8AC3E}">
        <p14:creationId xmlns:p14="http://schemas.microsoft.com/office/powerpoint/2010/main" val="226707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72.28 Typical engine analyzer hookup that includes a scope display. (1) Coil wire on top of the distributor cap if integral type of coil; (2) number 1 spark plug connection; (3) negative side of the ignition coil; (4) ground (negative) connection of the battery</a:t>
            </a:r>
          </a:p>
        </p:txBody>
      </p:sp>
      <p:pic>
        <p:nvPicPr>
          <p:cNvPr id="3" name="Picture 2" descr="The illustration shows the following:&#10;• Contact points of a distributer is connected to a spark plug and the rotor of distributer is connected to the secondary coil. &#10;• Primary pickup is placed on negative of coil and connected to secondary pick up. Secondary pick up is an also connected to ground clamp. It also sends 2 wires to scope.&#10;• Trigger pickup intercepts the signal between distributer and spark plug and is also connected to sco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5143" y="2286000"/>
            <a:ext cx="4853714" cy="356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7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72.2 A close-up showing the recessed center electrode on a spark tester. It is recessed 3/8 inch into the shell and the spark must then jump another 3/8 inch to the shell for a total gap of 3/4 inch</a:t>
            </a:r>
          </a:p>
        </p:txBody>
      </p:sp>
      <p:pic>
        <p:nvPicPr>
          <p:cNvPr id="6" name="Picture 2" descr="A photo shows recessed central electrode on a spark tester. It has an outer shell and an inner tub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771" y="2362200"/>
            <a:ext cx="3672459" cy="334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72.29 Clip-on adapters are used with an ignition system that uses an integral ignition coil</a:t>
            </a:r>
            <a:endParaRPr lang="en-US" dirty="0">
              <a:latin typeface="+mj-lt"/>
            </a:endParaRPr>
          </a:p>
        </p:txBody>
      </p:sp>
      <p:pic>
        <p:nvPicPr>
          <p:cNvPr id="3" name="Picture 2" descr="The illustration shows the following:&#10;• GM – looks like a drum with Clip-on adapter placed on the top and connections placed on the sides.&#10;• Honda – Looks like a round plug with clip-on adapter and connections on the same face.&#10;• Toyota – looks like a round plug with Clip-on adapter placed on top and connections placed on a 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5636" y="2018196"/>
            <a:ext cx="3232729" cy="412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9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72.30 Typical secondary ignition oscilloscope pattern</a:t>
            </a:r>
            <a:endParaRPr lang="en-US" dirty="0">
              <a:latin typeface="+mj-lt"/>
            </a:endParaRPr>
          </a:p>
        </p:txBody>
      </p:sp>
      <p:pic>
        <p:nvPicPr>
          <p:cNvPr id="3" name="Picture 2" descr="The graph shows the following:&#10;• At 0 mS, there is an instantaneous voltage of 12 KV called firing line. Then it drops down to 5KV between 0 to 1 mS. This is called spark line or spark duration. &#10;• Between 1 and 1.5 mS voltage shows dapped oscillation with maximum point at 5 KV and minimum at 0.5 KV before dampening down to 3KV&#10;• Between 1.5 to 3.5 mS the voltage remains constant at 3KV. The region if 1 to 3.5 mS is known as intermediate section.&#10;• Between 3.5 to 5 mS the voltage drops suddenly once only to rise and stabilize at 3KV. The region is known as dwell sec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6891" y="1520854"/>
            <a:ext cx="6010218" cy="459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6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72.31 A single cylinder is shown at the top and a </a:t>
            </a:r>
            <a:r>
              <a:rPr lang="en-US" sz="2400" dirty="0" smtClean="0">
                <a:latin typeface="+mj-lt"/>
              </a:rPr>
              <a:t>four cylinder </a:t>
            </a:r>
            <a:r>
              <a:rPr lang="en-US" sz="2400" dirty="0">
                <a:latin typeface="+mj-lt"/>
              </a:rPr>
              <a:t>engine at the bottom</a:t>
            </a:r>
            <a:endParaRPr lang="en-US" dirty="0">
              <a:latin typeface="+mj-lt"/>
            </a:endParaRPr>
          </a:p>
        </p:txBody>
      </p:sp>
      <p:pic>
        <p:nvPicPr>
          <p:cNvPr id="3" name="Picture 2" descr="Graph 1 – Secondary conventional (single)&#10;• Dwell section starts with point close or transistor turns on and ends with point open or transistor turns off.&#10;• Firing section starts with beginning of spark and ends with spark ending.&#10;• Intermediate section starts with coil oscillation and ends with start of dwell section.&#10;Graph 2 – Secondary conventional (parade)&#10;• This graph is similar to previous graph with 4 placed in sequence. Each firing line is of slightly different length.&#10;• Firing lines should be equal. A short line indicates low resistance in the wire. A high line indicates high resistance in the wire.&#10;• Available voltage should be about 10 KV on a conventional ignition system, and even greater with an electronic syste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2210" y="1447800"/>
            <a:ext cx="2560320" cy="495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1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72.32 Drawing shows what is occurring electrically at each part of the scope pattern</a:t>
            </a:r>
            <a:endParaRPr lang="en-US" dirty="0">
              <a:latin typeface="+mj-lt"/>
            </a:endParaRPr>
          </a:p>
        </p:txBody>
      </p:sp>
      <p:pic>
        <p:nvPicPr>
          <p:cNvPr id="3" name="Picture 2" descr="• Firing section starts with beginning of spark and ends with spark ending.&#10;• Intermediate section starts with coil oscillation and ends with Transistor on.&#10;• Dwell section starts with transistor on and ends with transistor of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416" y="2283329"/>
            <a:ext cx="70591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6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72.33 Typical secondary ignition pattern. Note the lack of firing lines on superimposed pattern</a:t>
            </a:r>
            <a:endParaRPr lang="en-US" dirty="0">
              <a:latin typeface="+mj-lt"/>
            </a:endParaRPr>
          </a:p>
        </p:txBody>
      </p:sp>
      <p:pic>
        <p:nvPicPr>
          <p:cNvPr id="3" name="Picture 2" descr="An illustration shows supper imposed secondary ignition pattern. It lacks firing lines and is similar to a damped oscillation wa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624" y="2400124"/>
            <a:ext cx="75407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3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72.34 Raster is the best scope position to view the spark lines of all the cylinders to check for differences. Most scopes display the cylinder 1 at the bottom. The other cylinders are positioned by firing order above cylinder 1</a:t>
            </a:r>
          </a:p>
        </p:txBody>
      </p:sp>
      <p:pic>
        <p:nvPicPr>
          <p:cNvPr id="3" name="Picture 2" descr="An illustration shows Raster view as the best scope position to view the spark lines of all the cylinders to check for differences. Most scopes display the cylinder 1 at the bottom. The other cylinders are positioned by firing order above cylinder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2408" y="2286000"/>
            <a:ext cx="41391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7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72.35 Display is the only position to view the firing lines of all cylinders. Cylinder 1 is displayed on the left (except for its firing line, which is shown on the right). The cylinders are </a:t>
            </a:r>
            <a:r>
              <a:rPr lang="en-US" sz="2000" dirty="0" smtClean="0">
                <a:latin typeface="+mj-lt"/>
              </a:rPr>
              <a:t>displayed from </a:t>
            </a:r>
            <a:r>
              <a:rPr lang="en-US" sz="2000" dirty="0">
                <a:latin typeface="+mj-lt"/>
              </a:rPr>
              <a:t>left to right by firing order</a:t>
            </a:r>
          </a:p>
        </p:txBody>
      </p:sp>
      <p:pic>
        <p:nvPicPr>
          <p:cNvPr id="3" name="Picture 2" descr="An illustration shows a graph on Scope display. Firing lines of all cylinders are displayed. Cylinder 1 is displayed on the left (except for its firing line, which is shown on the right). The cylinders are displayed from left to right by firing or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598" y="2362200"/>
            <a:ext cx="7620000" cy="311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2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72.36 A downward-sloping spark line usually indicates high secondary ignition system resistance or an excessively rich air–fuel mixture</a:t>
            </a:r>
            <a:endParaRPr lang="en-US" dirty="0">
              <a:latin typeface="+mj-lt"/>
            </a:endParaRPr>
          </a:p>
        </p:txBody>
      </p:sp>
      <p:pic>
        <p:nvPicPr>
          <p:cNvPr id="3" name="Picture 2" descr="An illustration shows a downward-sloping spark line usually indicates high secondary ignition system resistance or an excessively rich air–fuel mix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833497"/>
            <a:ext cx="762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4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72.37 An upward-sloping spark line usually indicates a mechanical engine problem or a lean air–fuel mixture</a:t>
            </a:r>
            <a:endParaRPr lang="en-US" dirty="0">
              <a:latin typeface="+mj-lt"/>
            </a:endParaRPr>
          </a:p>
        </p:txBody>
      </p:sp>
      <p:pic>
        <p:nvPicPr>
          <p:cNvPr id="3" name="Picture 2" descr="An illustration shows an upward-sloping spark line usually indicates a mechanical engine problem or a lean air–fuel mix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1925" y="1856232"/>
            <a:ext cx="5799576" cy="40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5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72.38 The relationship between the height of the firing line and length of the spark line can be illustrated using a rope. Because energy cannot be destroyed, the stored energy in an ignition coil must dissipate totally, regardless of engine operating conditions</a:t>
            </a:r>
            <a:endParaRPr lang="en-US" dirty="0">
              <a:latin typeface="+mj-lt"/>
            </a:endParaRPr>
          </a:p>
        </p:txBody>
      </p:sp>
      <p:pic>
        <p:nvPicPr>
          <p:cNvPr id="3" name="Picture 2" descr="• By bending the rope, it divides into 2 lines 1 representing firing line and other spark line. When firing line is long spark line is small and when firing line is small the spark line is long. Same length of rope (energy), if high voltage is required to ionize spark plug cap, less energy is available for spark duration. (A lean cylinder is an example of where higher voltage is required to fire with a shorter-than-normal duration.) &#10;• If low voltage is required to fire the spark plug (low firing line), more of the coil's energy is available to provide a long-duration spark line. (A fouled spark plug is an example of low voltage to fire, with a longer-then-normal dura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0106" y="1905000"/>
            <a:ext cx="3563789" cy="390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3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Why should a spark tester be used to check for spark, </a:t>
            </a:r>
            <a:r>
              <a:rPr lang="en-US" sz="4000" dirty="0" smtClean="0"/>
              <a:t>rather than </a:t>
            </a:r>
            <a:r>
              <a:rPr lang="en-US" sz="4000" dirty="0"/>
              <a:t>a standard spark plug?</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are the sections of a secondary ignition scope pattern?</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Firing line, spark line, intermediate section, and dwell section.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SCOPE TESTING A WASTE-SPARK IGNITION SYSTEM</a:t>
            </a:r>
            <a:endParaRPr lang="en-US" dirty="0">
              <a:latin typeface="+mj-lt"/>
            </a:endParaRPr>
          </a:p>
        </p:txBody>
      </p:sp>
      <p:sp>
        <p:nvSpPr>
          <p:cNvPr id="3" name="Content Placeholder 2"/>
          <p:cNvSpPr>
            <a:spLocks noGrp="1"/>
          </p:cNvSpPr>
          <p:nvPr>
            <p:ph idx="1"/>
          </p:nvPr>
        </p:nvSpPr>
        <p:spPr/>
        <p:txBody>
          <a:bodyPr/>
          <a:lstStyle/>
          <a:p>
            <a:r>
              <a:rPr lang="en-US" dirty="0"/>
              <a:t>A handheld digital storage oscilloscope can be used to check </a:t>
            </a:r>
            <a:r>
              <a:rPr lang="en-US" dirty="0" smtClean="0"/>
              <a:t>the pattern </a:t>
            </a:r>
            <a:r>
              <a:rPr lang="en-US" dirty="0"/>
              <a:t>of each individual cylinder</a:t>
            </a:r>
            <a:r>
              <a:rPr lang="en-US" dirty="0" smtClean="0"/>
              <a:t>.</a:t>
            </a:r>
          </a:p>
          <a:p>
            <a:r>
              <a:rPr lang="en-US" dirty="0"/>
              <a:t>Some larger scopes </a:t>
            </a:r>
            <a:r>
              <a:rPr lang="en-US" dirty="0" smtClean="0"/>
              <a:t>are </a:t>
            </a:r>
            <a:r>
              <a:rPr lang="en-US" dirty="0"/>
              <a:t>able to </a:t>
            </a:r>
            <a:r>
              <a:rPr lang="en-US" dirty="0" smtClean="0"/>
              <a:t>display both </a:t>
            </a:r>
            <a:r>
              <a:rPr lang="en-US" dirty="0"/>
              <a:t>power and waste-spark waveforms</a:t>
            </a:r>
            <a:r>
              <a:rPr lang="en-US" dirty="0" smtClean="0"/>
              <a:t>.</a:t>
            </a:r>
          </a:p>
          <a:p>
            <a:r>
              <a:rPr lang="en-US" dirty="0"/>
              <a:t>Because the waste spark does not require as high a voltage level </a:t>
            </a:r>
            <a:r>
              <a:rPr lang="en-US" dirty="0" smtClean="0"/>
              <a:t>as the </a:t>
            </a:r>
            <a:r>
              <a:rPr lang="en-US" dirty="0"/>
              <a:t>cylinder on the power stroke, the waste form is normally lower.</a:t>
            </a:r>
            <a:endParaRPr lang="en-US" dirty="0"/>
          </a:p>
        </p:txBody>
      </p:sp>
    </p:spTree>
    <p:extLst>
      <p:ext uri="{BB962C8B-B14F-4D97-AF65-F5344CB8AC3E}">
        <p14:creationId xmlns:p14="http://schemas.microsoft.com/office/powerpoint/2010/main" val="374763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72.39 A dual-trace scope pattern showing both the power and the waste spark from the same coil (cylinders 1 and 6). Note that the firing line is higher on the cylinder that is under compression (power); otherwise, both patterns are almost identical</a:t>
            </a:r>
            <a:endParaRPr lang="en-US" dirty="0">
              <a:latin typeface="+mj-lt"/>
            </a:endParaRPr>
          </a:p>
        </p:txBody>
      </p:sp>
      <p:pic>
        <p:nvPicPr>
          <p:cNvPr id="3" name="Picture 2" descr="An illustration shows a dual-trace scope pattern showing both the power and the waste spark from the same co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0191" y="2133600"/>
            <a:ext cx="38526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6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SCOPE-TESTING  A COIL-ON-PLUG IGNITION SYSTEM</a:t>
            </a:r>
            <a:endParaRPr lang="en-US" dirty="0">
              <a:latin typeface="+mj-lt"/>
            </a:endParaRPr>
          </a:p>
        </p:txBody>
      </p:sp>
      <p:sp>
        <p:nvSpPr>
          <p:cNvPr id="3" name="Content Placeholder 2"/>
          <p:cNvSpPr>
            <a:spLocks noGrp="1"/>
          </p:cNvSpPr>
          <p:nvPr>
            <p:ph idx="1"/>
          </p:nvPr>
        </p:nvSpPr>
        <p:spPr/>
        <p:txBody>
          <a:bodyPr/>
          <a:lstStyle/>
          <a:p>
            <a:r>
              <a:rPr lang="en-US" dirty="0" smtClean="0"/>
              <a:t>Each </a:t>
            </a:r>
            <a:r>
              <a:rPr lang="en-US" dirty="0"/>
              <a:t>individual coil </a:t>
            </a:r>
            <a:r>
              <a:rPr lang="en-US" dirty="0" smtClean="0"/>
              <a:t>can be </a:t>
            </a:r>
            <a:r>
              <a:rPr lang="en-US" dirty="0"/>
              <a:t>shown on a scope and, using the proper cables and </a:t>
            </a:r>
            <a:r>
              <a:rPr lang="en-US" dirty="0" smtClean="0"/>
              <a:t>adapters.</a:t>
            </a:r>
          </a:p>
          <a:p>
            <a:r>
              <a:rPr lang="en-US" dirty="0"/>
              <a:t>Always follow the scope equipment manufacturer’s instructions</a:t>
            </a:r>
            <a:r>
              <a:rPr lang="en-US" dirty="0" smtClean="0"/>
              <a:t>.</a:t>
            </a:r>
          </a:p>
          <a:p>
            <a:r>
              <a:rPr lang="en-US" dirty="0" smtClean="0"/>
              <a:t>Normal ignition patterns may vary based on manufacturer system designs.</a:t>
            </a:r>
            <a:endParaRPr lang="en-US" dirty="0"/>
          </a:p>
        </p:txBody>
      </p:sp>
    </p:spTree>
    <p:extLst>
      <p:ext uri="{BB962C8B-B14F-4D97-AF65-F5344CB8AC3E}">
        <p14:creationId xmlns:p14="http://schemas.microsoft.com/office/powerpoint/2010/main" val="234112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72.40 A secondary waveform of a Ford 4.6 liter V-8, showing three sparks occurring at idle speed</a:t>
            </a:r>
            <a:endParaRPr lang="en-US" dirty="0">
              <a:latin typeface="+mj-lt"/>
            </a:endParaRPr>
          </a:p>
        </p:txBody>
      </p:sp>
      <p:pic>
        <p:nvPicPr>
          <p:cNvPr id="3" name="Picture 2" descr="An illustration shows a secondary waveform of a Ford 4.6-liter V-8, showing three sparks occurring at idle spe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375389"/>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6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spark must jump across a larger gap to mor</a:t>
            </a:r>
            <a:r>
              <a:rPr lang="en-US" sz="4000" dirty="0" smtClean="0">
                <a:solidFill>
                  <a:srgbClr val="000000"/>
                </a:solidFill>
              </a:rPr>
              <a:t>e effectively test the system.</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IGNITION TROUBLESHOOTING PROCEDURE</a:t>
            </a:r>
            <a:endParaRPr lang="en-US" dirty="0">
              <a:latin typeface="+mj-lt"/>
            </a:endParaRPr>
          </a:p>
        </p:txBody>
      </p:sp>
      <p:sp>
        <p:nvSpPr>
          <p:cNvPr id="3" name="Content Placeholder 2"/>
          <p:cNvSpPr>
            <a:spLocks noGrp="1"/>
          </p:cNvSpPr>
          <p:nvPr>
            <p:ph idx="1"/>
          </p:nvPr>
        </p:nvSpPr>
        <p:spPr/>
        <p:txBody>
          <a:bodyPr/>
          <a:lstStyle/>
          <a:p>
            <a:r>
              <a:rPr lang="en-US" dirty="0"/>
              <a:t>Turn the ignition on (engine off) and, using either a </a:t>
            </a:r>
            <a:r>
              <a:rPr lang="en-US" dirty="0" smtClean="0"/>
              <a:t>voltmeter or </a:t>
            </a:r>
            <a:r>
              <a:rPr lang="en-US" dirty="0"/>
              <a:t>a test light, test for battery voltage available at the </a:t>
            </a:r>
            <a:r>
              <a:rPr lang="en-US" dirty="0" smtClean="0"/>
              <a:t>positive terminal </a:t>
            </a:r>
            <a:r>
              <a:rPr lang="en-US" dirty="0"/>
              <a:t>of the ignition coil</a:t>
            </a:r>
            <a:r>
              <a:rPr lang="en-US" dirty="0" smtClean="0"/>
              <a:t>.</a:t>
            </a:r>
          </a:p>
          <a:p>
            <a:r>
              <a:rPr lang="en-US" dirty="0"/>
              <a:t>Connect the voltmeter or test light to the negative side of </a:t>
            </a:r>
            <a:r>
              <a:rPr lang="en-US" dirty="0" smtClean="0"/>
              <a:t>the coil </a:t>
            </a:r>
            <a:r>
              <a:rPr lang="en-US" dirty="0"/>
              <a:t>and crank the engine. The voltmeter should fluctuate or </a:t>
            </a:r>
            <a:r>
              <a:rPr lang="en-US" dirty="0" smtClean="0"/>
              <a:t>the test </a:t>
            </a:r>
            <a:r>
              <a:rPr lang="en-US" dirty="0"/>
              <a:t>light should blink, indicating that the primary coil current </a:t>
            </a:r>
            <a:r>
              <a:rPr lang="en-US" dirty="0" smtClean="0"/>
              <a:t>is being </a:t>
            </a:r>
            <a:r>
              <a:rPr lang="en-US" dirty="0"/>
              <a:t>turned on and off.</a:t>
            </a:r>
          </a:p>
        </p:txBody>
      </p:sp>
    </p:spTree>
    <p:extLst>
      <p:ext uri="{BB962C8B-B14F-4D97-AF65-F5344CB8AC3E}">
        <p14:creationId xmlns:p14="http://schemas.microsoft.com/office/powerpoint/2010/main" val="299694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1884</TotalTime>
  <Words>2762</Words>
  <Application>Microsoft Office PowerPoint</Application>
  <PresentationFormat>On-screen Show (4:3)</PresentationFormat>
  <Paragraphs>185</Paragraphs>
  <Slides>76</Slides>
  <Notes>0</Notes>
  <HiddenSlides>0</HiddenSlides>
  <MMClips>0</MMClips>
  <ScaleCrop>false</ScaleCrop>
  <HeadingPairs>
    <vt:vector size="4" baseType="variant">
      <vt:variant>
        <vt:lpstr>Theme</vt:lpstr>
      </vt:variant>
      <vt:variant>
        <vt:i4>6</vt:i4>
      </vt:variant>
      <vt:variant>
        <vt:lpstr>Slide Titles</vt:lpstr>
      </vt:variant>
      <vt:variant>
        <vt:i4>76</vt:i4>
      </vt:variant>
    </vt:vector>
  </HeadingPairs>
  <TitlesOfParts>
    <vt:vector size="82"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CHECKING FOR SPARK</vt:lpstr>
      <vt:lpstr>Figure 72.1 A spark tester looks like a regular spark plug with an alligator clip attached to the shell. This tester has a specified gap that requires at least 25,000 volts (25 kV) to fire</vt:lpstr>
      <vt:lpstr>Figure 72.2 A close-up showing the recessed center electrode on a spark tester. It is recessed 3/8 inch into the shell and the spark must then jump another 3/8 inch to the shell for a total gap of 3/4 inch</vt:lpstr>
      <vt:lpstr>QUESTION 1: ?</vt:lpstr>
      <vt:lpstr>ANSWER 1:</vt:lpstr>
      <vt:lpstr>ELECTRONIC IGNITION TROUBLESHOOTING PROCEDURE</vt:lpstr>
      <vt:lpstr>IGNITION COIL TESTING USING AN OHMMETER</vt:lpstr>
      <vt:lpstr>Figure 72.3 (a) Set the digital meter to read ohms and measure between the two primary terminals of the coil. Most coils are less than one ohm</vt:lpstr>
      <vt:lpstr>Figure 72.3 (b) To measure the secondary winding, connect one meter lead to one of the primary terminals and the other to the secondary terminal</vt:lpstr>
      <vt:lpstr>TESTING MAGNETIC SENSORS</vt:lpstr>
      <vt:lpstr>Figure 72.4 Measuring the resistance of a magnetic crankshaft position (CKP) sensor using an ohmmeter</vt:lpstr>
      <vt:lpstr>QUESTION 2: ?</vt:lpstr>
      <vt:lpstr>ANSWER 2:</vt:lpstr>
      <vt:lpstr>TESTING HALL-EFFECT SENSORS</vt:lpstr>
      <vt:lpstr>Figure 72.5 A Hall Effect sensor produces a square waveform, whereas a magnetic sensor produces an analog waveform, when viewed on scope</vt:lpstr>
      <vt:lpstr>Tech Tip </vt:lpstr>
      <vt:lpstr>Figure 72.6 A track inside an ignition coil is not a short, but rather it is a low-resistance path or hole that has been burned through from the secondary wiring to the steel core</vt:lpstr>
      <vt:lpstr>TECH TIP</vt:lpstr>
      <vt:lpstr>Figure 72.7 If the coil is working, the end of the magnetic pickup tool moves with the changes in the magnetic field around the coil</vt:lpstr>
      <vt:lpstr>IGNITION SYSTEM DIAGNOSIS USING VISUAL INSPECTION</vt:lpstr>
      <vt:lpstr>TESTING FOR POOR PERFORMANCE</vt:lpstr>
      <vt:lpstr>Figure 72.8 Using a vacuum hose and a grounded test light to ground one cylinder at a time on a DIS. This works on all types of ignition systems and provides a method for grounding out one cylinder at a time without fear of damaging any component.</vt:lpstr>
      <vt:lpstr>DISTRIBUTOR INDEXING</vt:lpstr>
      <vt:lpstr>Figure 72.9 The relationship between the crankshaft position (CKP) sensor and the camshaft position (CMP) sensor is affected by wear in the timing gear and/or chain</vt:lpstr>
      <vt:lpstr>SECONDARY IGNITION INSPECTION</vt:lpstr>
      <vt:lpstr>Figure 72.10 When checking a coil-on-plug (COP) assembly, check that the primary and secondary wiring looks normal and that the coil is not discolored from arcing or corrosion</vt:lpstr>
      <vt:lpstr>Figure 72.11 When checking a waste spark-type ignition system, check that the secondary wires are attached to the correct coil terminal and that the wiring is correctly routed to help avoid cross-fire</vt:lpstr>
      <vt:lpstr>Figure 72.12 Corroded terminals on a waste-spark coil can cause misfire diagnostic trouble codes to be set</vt:lpstr>
      <vt:lpstr>Figure 72.13 This spark plug boot on an overhead camshaft engine has been arcing to the valve cover, causing a misfire to occur</vt:lpstr>
      <vt:lpstr>Figure 72.14 Measuring the resistance of a spark plug wire with a multimeter set to the ohms position. The reading of 16.03 kΩ (16.030 ohms) is okay because the wire is about 2-feet long.  High-resistance spark plug wires can cause an engine misfire.</vt:lpstr>
      <vt:lpstr>TECH TIP</vt:lpstr>
      <vt:lpstr>Figure 72.15 Spark plug wire boot pliers is a handy addition to any tool box</vt:lpstr>
      <vt:lpstr>TECH TIP</vt:lpstr>
      <vt:lpstr>Figure 72.16 Always take the time to install spark plug wires back into the original holding brackets (wiring combs)</vt:lpstr>
      <vt:lpstr>SPARK PLUG SERVICE</vt:lpstr>
      <vt:lpstr>Figure 72.17 When removing spark plugs, it is wise to arrange them so that they can be compared and any problem can be identified with a particular cylinder</vt:lpstr>
      <vt:lpstr>Figure 72.18 A spark plug thread chaser is a low-cost tool that hopefully is not used often, but is necessary to use to clean the threads before new spark plugs are installed.</vt:lpstr>
      <vt:lpstr>Figure 72.19 Since 1991, General Motors engines have been equipped with slightly (1/8 inch or 3 mm) longer spark plugs. This requires that a longer spark plug socket be used to prevent the possibility of cracking a spark plug during installation. </vt:lpstr>
      <vt:lpstr>Figure 72.20 A normally worn spark plug that has a tapered platinum-tipped center electrode</vt:lpstr>
      <vt:lpstr>Figure 72.21 A worn spark plug showing fuel and/or oil deposits</vt:lpstr>
      <vt:lpstr>Figure 72.22 A spark plug from an engine that had a blown head gasket. The white deposits could be from the additives in the coolant.</vt:lpstr>
      <vt:lpstr>Figure 72.23 A platinum-tipped spark plug that is fuel soaked, indicating a fault with the fuel system or the ignition system causing the spark plug to not fire.</vt:lpstr>
      <vt:lpstr>QUICK AND EASY SECONDARY IGNITION TESTS</vt:lpstr>
      <vt:lpstr>Figure 72.24 A water spray bottle is an excellent diagnostic tool to help find an intermittent engine misfire caused by a break in a secondary ignition circuit component.</vt:lpstr>
      <vt:lpstr>IGNITION TIMING</vt:lpstr>
      <vt:lpstr>Figure 72.25 Typical timing marks. The numbers of the degrees are on the stationary plate and the notch is on the harmonic balancer</vt:lpstr>
      <vt:lpstr>Figure 72.26 The initial (base) timing is where the spark plug fires at idle speed. The PCM then advances the timing based primarily on engine speed</vt:lpstr>
      <vt:lpstr>Figure 72.27 (a) Typical SPOUT connector as used on many Ford engines equipped with distributor ignition (DI)</vt:lpstr>
      <vt:lpstr>Figure 72.27 (b) The connector must be opened (disconnected) to check and/or adjust the ignition timing. On DIS/EDIS systems, the connector is called SPOUT/SAW (spark output/spark angle word)</vt:lpstr>
      <vt:lpstr>SCOPE-TESTING THE IGNITION SYSTEM (1 OF 6)</vt:lpstr>
      <vt:lpstr>SCOPE-TESTING THE IGNITION SYSTEM (2 OF 6)</vt:lpstr>
      <vt:lpstr>SCOPE-TESTING THE IGNITION SYSTEM (3 OF 6)</vt:lpstr>
      <vt:lpstr>SCOPE-TESTING THE IGNITION SYSTEM (4 OF 6)</vt:lpstr>
      <vt:lpstr>SCOPE-TESTING THE IGNITION SYSTEM (5 OF 6)</vt:lpstr>
      <vt:lpstr>SCOPE-TESTING THE IGNITION SYSTEM (6 OF 6)</vt:lpstr>
      <vt:lpstr>Figure 72.28 Typical engine analyzer hookup that includes a scope display. (1) Coil wire on top of the distributor cap if integral type of coil; (2) number 1 spark plug connection; (3) negative side of the ignition coil; (4) ground (negative) connection of the battery</vt:lpstr>
      <vt:lpstr>Figure 72.29 Clip-on adapters are used with an ignition system that uses an integral ignition coil</vt:lpstr>
      <vt:lpstr>Figure 72.30 Typical secondary ignition oscilloscope pattern</vt:lpstr>
      <vt:lpstr>Figure 72.31 A single cylinder is shown at the top and a four cylinder engine at the bottom</vt:lpstr>
      <vt:lpstr>Figure 72.32 Drawing shows what is occurring electrically at each part of the scope pattern</vt:lpstr>
      <vt:lpstr>Figure 72.33 Typical secondary ignition pattern. Note the lack of firing lines on superimposed pattern</vt:lpstr>
      <vt:lpstr>Figure 72.34 Raster is the best scope position to view the spark lines of all the cylinders to check for differences. Most scopes display the cylinder 1 at the bottom. The other cylinders are positioned by firing order above cylinder 1</vt:lpstr>
      <vt:lpstr>Figure 72.35 Display is the only position to view the firing lines of all cylinders. Cylinder 1 is displayed on the left (except for its firing line, which is shown on the right). The cylinders are displayed from left to right by firing order</vt:lpstr>
      <vt:lpstr>Figure 72.36 A downward-sloping spark line usually indicates high secondary ignition system resistance or an excessively rich air–fuel mixture</vt:lpstr>
      <vt:lpstr>Figure 72.37 An upward-sloping spark line usually indicates a mechanical engine problem or a lean air–fuel mixture</vt:lpstr>
      <vt:lpstr>Figure 72.38 The relationship between the height of the firing line and length of the spark line can be illustrated using a rope. Because energy cannot be destroyed, the stored energy in an ignition coil must dissipate totally, regardless of engine operating conditions</vt:lpstr>
      <vt:lpstr>QUESTION 3: ?</vt:lpstr>
      <vt:lpstr>ANSWER 3:</vt:lpstr>
      <vt:lpstr>SCOPE TESTING A WASTE-SPARK IGNITION SYSTEM</vt:lpstr>
      <vt:lpstr>Figure 72.39 A dual-trace scope pattern showing both the power and the waste spark from the same coil (cylinders 1 and 6). Note that the firing line is higher on the cylinder that is under compression (power); otherwise, both patterns are almost identical</vt:lpstr>
      <vt:lpstr>SCOPE-TESTING  A COIL-ON-PLUG IGNITION SYSTEM</vt:lpstr>
      <vt:lpstr>Figure 72.40 A secondary waveform of a Ford 4.6 liter V-8, showing three sparks occurring at idle speed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72</dc:title>
  <dc:creator>Curt &amp; Tammy</dc:creator>
  <cp:lastModifiedBy>Curt &amp; Tammy</cp:lastModifiedBy>
  <cp:revision>60</cp:revision>
  <dcterms:created xsi:type="dcterms:W3CDTF">2018-09-25T19:30:15Z</dcterms:created>
  <dcterms:modified xsi:type="dcterms:W3CDTF">2019-06-16T15:11:08Z</dcterms:modified>
</cp:coreProperties>
</file>