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7" r:id="rId5"/>
    <p:sldMasterId id="2147483709" r:id="rId6"/>
  </p:sldMasterIdLst>
  <p:sldIdLst>
    <p:sldId id="257" r:id="rId7"/>
    <p:sldId id="259" r:id="rId8"/>
    <p:sldId id="260" r:id="rId9"/>
    <p:sldId id="262" r:id="rId10"/>
    <p:sldId id="315" r:id="rId11"/>
    <p:sldId id="316" r:id="rId12"/>
    <p:sldId id="348" r:id="rId13"/>
    <p:sldId id="349" r:id="rId14"/>
    <p:sldId id="350" r:id="rId15"/>
    <p:sldId id="351" r:id="rId16"/>
    <p:sldId id="352" r:id="rId17"/>
    <p:sldId id="317" r:id="rId18"/>
    <p:sldId id="270" r:id="rId19"/>
    <p:sldId id="318" r:id="rId20"/>
    <p:sldId id="267" r:id="rId21"/>
    <p:sldId id="268" r:id="rId22"/>
    <p:sldId id="353" r:id="rId23"/>
    <p:sldId id="354" r:id="rId24"/>
    <p:sldId id="326" r:id="rId25"/>
    <p:sldId id="319" r:id="rId26"/>
    <p:sldId id="320" r:id="rId27"/>
    <p:sldId id="327" r:id="rId28"/>
    <p:sldId id="286" r:id="rId29"/>
    <p:sldId id="287" r:id="rId30"/>
    <p:sldId id="355" r:id="rId31"/>
    <p:sldId id="356" r:id="rId32"/>
    <p:sldId id="328" r:id="rId33"/>
    <p:sldId id="329" r:id="rId34"/>
    <p:sldId id="330" r:id="rId35"/>
    <p:sldId id="331" r:id="rId36"/>
    <p:sldId id="332" r:id="rId37"/>
    <p:sldId id="333" r:id="rId38"/>
    <p:sldId id="357" r:id="rId39"/>
    <p:sldId id="334" r:id="rId40"/>
    <p:sldId id="335" r:id="rId41"/>
    <p:sldId id="358" r:id="rId42"/>
    <p:sldId id="336" r:id="rId43"/>
    <p:sldId id="337" r:id="rId44"/>
    <p:sldId id="338" r:id="rId45"/>
    <p:sldId id="339" r:id="rId46"/>
    <p:sldId id="359" r:id="rId47"/>
    <p:sldId id="363" r:id="rId48"/>
    <p:sldId id="340" r:id="rId49"/>
    <p:sldId id="364" r:id="rId50"/>
    <p:sldId id="341" r:id="rId51"/>
    <p:sldId id="362" r:id="rId52"/>
    <p:sldId id="342" r:id="rId53"/>
    <p:sldId id="343" r:id="rId54"/>
    <p:sldId id="361" r:id="rId55"/>
    <p:sldId id="344" r:id="rId56"/>
    <p:sldId id="345" r:id="rId57"/>
    <p:sldId id="299" r:id="rId58"/>
    <p:sldId id="300" r:id="rId59"/>
    <p:sldId id="360" r:id="rId60"/>
    <p:sldId id="346" r:id="rId61"/>
    <p:sldId id="347" r:id="rId62"/>
    <p:sldId id="325"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718" autoAdjust="0"/>
  </p:normalViewPr>
  <p:slideViewPr>
    <p:cSldViewPr>
      <p:cViewPr varScale="1">
        <p:scale>
          <a:sx n="105" d="100"/>
          <a:sy n="105" d="100"/>
        </p:scale>
        <p:origin x="-215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226966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6/9/2019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6/9/2019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56744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7489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71741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33930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135839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6/9/2019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26008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30286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2362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752764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6/9/2019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9122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5976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6/9/2019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6/9/2019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6/9/2019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6/9/2019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6/9/2019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6/9/2019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emf"/><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6/9/2019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6/9/2019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48042165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6/9/2019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6/9/2019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6/9/2019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4.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6.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6.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6.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6.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6.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6.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6.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6.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56.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56.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5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56.xml"/></Relationships>
</file>

<file path=ppt/slides/_rels/slide4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5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3.xml"/></Relationships>
</file>

<file path=ppt/slides/_rels/slide5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56.xml"/></Relationships>
</file>

<file path=ppt/slides/_rels/slide5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5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56.xml"/></Relationships>
</file>

<file path=ppt/slides/_rels/slide5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56.xml"/></Relationships>
</file>

<file path=ppt/slides/_rels/slide5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5.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smtClean="0">
                <a:latin typeface="Arial" panose="020B0604020202020204" pitchFamily="34" charset="0"/>
                <a:cs typeface="Arial" panose="020B0604020202020204" pitchFamily="34" charset="0"/>
              </a:rPr>
              <a:t>Sixth Edition</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r>
              <a:rPr lang="en-US" dirty="0" smtClean="0"/>
              <a:t>Chapter </a:t>
            </a:r>
            <a:r>
              <a:rPr lang="en-US" dirty="0" smtClean="0"/>
              <a:t>71</a:t>
            </a:r>
            <a:endParaRPr lang="en-US" dirty="0"/>
          </a:p>
        </p:txBody>
      </p:sp>
      <p:sp>
        <p:nvSpPr>
          <p:cNvPr id="5" name="Text Placeholder 4"/>
          <p:cNvSpPr>
            <a:spLocks noGrp="1"/>
          </p:cNvSpPr>
          <p:nvPr>
            <p:ph type="body" sz="quarter" idx="15"/>
          </p:nvPr>
        </p:nvSpPr>
        <p:spPr/>
        <p:txBody>
          <a:bodyPr/>
          <a:lstStyle/>
          <a:p>
            <a:r>
              <a:rPr lang="en-US" sz="3200" b="1" dirty="0" smtClean="0">
                <a:solidFill>
                  <a:srgbClr val="005A70"/>
                </a:solidFill>
                <a:latin typeface="Arial" panose="020B0604020202020204" pitchFamily="34" charset="0"/>
                <a:cs typeface="Arial" panose="020B0604020202020204" pitchFamily="34" charset="0"/>
              </a:rPr>
              <a:t>Ignition System Components and Operation</a:t>
            </a:r>
          </a:p>
          <a:p>
            <a:endParaRPr lang="en-US" sz="3200" b="1" dirty="0" smtClean="0">
              <a:solidFill>
                <a:srgbClr val="005A70"/>
              </a:solidFill>
              <a:latin typeface="Arial" panose="020B0604020202020204" pitchFamily="34" charset="0"/>
              <a:cs typeface="Arial" panose="020B0604020202020204" pitchFamily="34" charset="0"/>
            </a:endParaRP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IGNITION COILS </a:t>
            </a:r>
            <a:r>
              <a:rPr lang="en-US" dirty="0" smtClean="0">
                <a:latin typeface="+mj-lt"/>
              </a:rPr>
              <a:t>(3 OF 4) </a:t>
            </a:r>
            <a:endParaRPr lang="en-US" dirty="0">
              <a:latin typeface="+mj-lt"/>
            </a:endParaRPr>
          </a:p>
        </p:txBody>
      </p:sp>
      <p:sp>
        <p:nvSpPr>
          <p:cNvPr id="3" name="Content Placeholder 2"/>
          <p:cNvSpPr>
            <a:spLocks noGrp="1"/>
          </p:cNvSpPr>
          <p:nvPr>
            <p:ph idx="1"/>
          </p:nvPr>
        </p:nvSpPr>
        <p:spPr/>
        <p:txBody>
          <a:bodyPr/>
          <a:lstStyle/>
          <a:p>
            <a:r>
              <a:rPr lang="en-US" dirty="0" smtClean="0"/>
              <a:t>How Ignition Coils Create 40,000 Volts</a:t>
            </a:r>
          </a:p>
          <a:p>
            <a:pPr lvl="1"/>
            <a:r>
              <a:rPr lang="en-US" dirty="0" smtClean="0"/>
              <a:t>All ignition systems </a:t>
            </a:r>
            <a:r>
              <a:rPr lang="en-US" dirty="0"/>
              <a:t>use electromagnetic induction to produce a </a:t>
            </a:r>
            <a:r>
              <a:rPr lang="en-US" dirty="0" smtClean="0"/>
              <a:t>high-voltage spark </a:t>
            </a:r>
            <a:r>
              <a:rPr lang="en-US" dirty="0"/>
              <a:t>from the ignition coil</a:t>
            </a:r>
            <a:r>
              <a:rPr lang="en-US" dirty="0" smtClean="0"/>
              <a:t>.</a:t>
            </a:r>
          </a:p>
          <a:p>
            <a:pPr lvl="1"/>
            <a:r>
              <a:rPr lang="en-US" dirty="0"/>
              <a:t>The magnetic field in an ignition coil is produced </a:t>
            </a:r>
            <a:r>
              <a:rPr lang="en-US" dirty="0" smtClean="0"/>
              <a:t>by current </a:t>
            </a:r>
            <a:r>
              <a:rPr lang="en-US" dirty="0"/>
              <a:t>flowing through the primary windings of the coil.</a:t>
            </a:r>
            <a:endParaRPr lang="en-US" dirty="0" smtClean="0"/>
          </a:p>
          <a:p>
            <a:pPr lvl="1"/>
            <a:r>
              <a:rPr lang="en-US" dirty="0"/>
              <a:t>When the primary coil </a:t>
            </a:r>
            <a:r>
              <a:rPr lang="en-US" dirty="0" smtClean="0"/>
              <a:t>winding ground </a:t>
            </a:r>
            <a:r>
              <a:rPr lang="en-US" dirty="0"/>
              <a:t>return path connection is opened, the magnetic </a:t>
            </a:r>
            <a:r>
              <a:rPr lang="en-US" dirty="0" smtClean="0"/>
              <a:t>field collapses </a:t>
            </a:r>
            <a:r>
              <a:rPr lang="en-US" dirty="0"/>
              <a:t>and induces a voltage of 250 to 400 volts in the </a:t>
            </a:r>
            <a:r>
              <a:rPr lang="en-US" dirty="0" smtClean="0"/>
              <a:t>primary winding </a:t>
            </a:r>
            <a:r>
              <a:rPr lang="en-US" dirty="0"/>
              <a:t>of the coil and a high-voltage (20,000 to 40,000 volts) </a:t>
            </a:r>
            <a:r>
              <a:rPr lang="en-US" dirty="0" smtClean="0"/>
              <a:t>low amperage (20 </a:t>
            </a:r>
            <a:r>
              <a:rPr lang="en-US" dirty="0"/>
              <a:t>to 80 mA) current in the secondary coil windings.</a:t>
            </a:r>
            <a:endParaRPr lang="en-US" dirty="0"/>
          </a:p>
        </p:txBody>
      </p:sp>
    </p:spTree>
    <p:extLst>
      <p:ext uri="{BB962C8B-B14F-4D97-AF65-F5344CB8AC3E}">
        <p14:creationId xmlns:p14="http://schemas.microsoft.com/office/powerpoint/2010/main" val="28346766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IGNITION COILS </a:t>
            </a:r>
            <a:r>
              <a:rPr lang="en-US" dirty="0" smtClean="0">
                <a:latin typeface="+mj-lt"/>
              </a:rPr>
              <a:t>(4 OF 4) </a:t>
            </a:r>
            <a:endParaRPr lang="en-US" dirty="0">
              <a:latin typeface="+mj-lt"/>
            </a:endParaRPr>
          </a:p>
        </p:txBody>
      </p:sp>
      <p:sp>
        <p:nvSpPr>
          <p:cNvPr id="3" name="Content Placeholder 2"/>
          <p:cNvSpPr>
            <a:spLocks noGrp="1"/>
          </p:cNvSpPr>
          <p:nvPr>
            <p:ph idx="1"/>
          </p:nvPr>
        </p:nvSpPr>
        <p:spPr/>
        <p:txBody>
          <a:bodyPr/>
          <a:lstStyle/>
          <a:p>
            <a:r>
              <a:rPr lang="en-US" dirty="0" smtClean="0"/>
              <a:t>Primary Ignition Circuit</a:t>
            </a:r>
          </a:p>
          <a:p>
            <a:pPr lvl="1"/>
            <a:r>
              <a:rPr lang="en-US" dirty="0" smtClean="0"/>
              <a:t>Battery, Ignition switch</a:t>
            </a:r>
          </a:p>
          <a:p>
            <a:pPr lvl="1"/>
            <a:r>
              <a:rPr lang="en-US" dirty="0" smtClean="0"/>
              <a:t>Primary windings of coil</a:t>
            </a:r>
          </a:p>
          <a:p>
            <a:pPr lvl="1"/>
            <a:r>
              <a:rPr lang="en-US" dirty="0" smtClean="0"/>
              <a:t>Pickup coil ( cranks sensor)</a:t>
            </a:r>
          </a:p>
          <a:p>
            <a:pPr lvl="1"/>
            <a:r>
              <a:rPr lang="en-US" dirty="0" smtClean="0"/>
              <a:t>Ignition module (Igniter)</a:t>
            </a:r>
          </a:p>
          <a:p>
            <a:pPr lvl="1"/>
            <a:r>
              <a:rPr lang="en-US" dirty="0" smtClean="0"/>
              <a:t>PCM</a:t>
            </a:r>
          </a:p>
          <a:p>
            <a:r>
              <a:rPr lang="en-US" dirty="0" smtClean="0"/>
              <a:t>Secondary Ignition Circuit</a:t>
            </a:r>
          </a:p>
          <a:p>
            <a:pPr lvl="1"/>
            <a:r>
              <a:rPr lang="en-US" dirty="0" smtClean="0"/>
              <a:t>Secondary windings of coil</a:t>
            </a:r>
          </a:p>
          <a:p>
            <a:pPr lvl="1"/>
            <a:r>
              <a:rPr lang="en-US" dirty="0" smtClean="0"/>
              <a:t>Distributor cap and rotor (if the vehicle is so equipped)</a:t>
            </a:r>
          </a:p>
          <a:p>
            <a:pPr lvl="1"/>
            <a:r>
              <a:rPr lang="en-US" dirty="0" smtClean="0"/>
              <a:t>Spark plug wires and Spark plugs</a:t>
            </a:r>
            <a:endParaRPr lang="en-US" dirty="0"/>
          </a:p>
        </p:txBody>
      </p:sp>
    </p:spTree>
    <p:extLst>
      <p:ext uri="{BB962C8B-B14F-4D97-AF65-F5344CB8AC3E}">
        <p14:creationId xmlns:p14="http://schemas.microsoft.com/office/powerpoint/2010/main" val="4133521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Figure 71.3 The steel lamination used in an E coil helps increase the magnetic field strength, which helps the coil produce higher energy output for a more complete combustion in the cylinders</a:t>
            </a:r>
            <a:endParaRPr lang="en-US" dirty="0">
              <a:latin typeface="+mj-lt"/>
            </a:endParaRPr>
          </a:p>
        </p:txBody>
      </p:sp>
      <p:pic>
        <p:nvPicPr>
          <p:cNvPr id="4" name="Picture 2" descr="A photo of GM waste-spark ignition coil shows the section of laminations that is shaped like the letter E. These mild steel laminations improve the efficiency of the coil."/>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01309" y="2133600"/>
            <a:ext cx="4521766" cy="3565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82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855452"/>
          </a:xfrm>
        </p:spPr>
        <p:txBody>
          <a:bodyPr/>
          <a:lstStyle/>
          <a:p>
            <a:r>
              <a:rPr lang="en-US" sz="2400" dirty="0">
                <a:latin typeface="+mj-lt"/>
              </a:rPr>
              <a:t>Figure 71.4 The primary windings are inside the secondary windings on this General Motors coil</a:t>
            </a:r>
            <a:endParaRPr lang="en-US" sz="2400" dirty="0">
              <a:latin typeface="+mj-lt"/>
            </a:endParaRPr>
          </a:p>
        </p:txBody>
      </p:sp>
      <p:pic>
        <p:nvPicPr>
          <p:cNvPr id="4" name="Picture 2" descr="A photo shows cut section of a GM coil with primary coil placed inside the secondary coil."/>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62698" y="1952626"/>
            <a:ext cx="5818604" cy="4196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527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dirty="0">
                <a:latin typeface="+mj-lt"/>
              </a:rPr>
              <a:t>Figure 71.5 The primary ignition system is used to trigger and, therefore, create the secondary (high-voltage) spark from </a:t>
            </a:r>
            <a:r>
              <a:rPr lang="en-US" sz="2400" dirty="0" smtClean="0">
                <a:latin typeface="+mj-lt"/>
              </a:rPr>
              <a:t>the ignition </a:t>
            </a:r>
            <a:r>
              <a:rPr lang="en-US" sz="2400" dirty="0">
                <a:latin typeface="+mj-lt"/>
              </a:rPr>
              <a:t>coil</a:t>
            </a:r>
            <a:endParaRPr lang="en-US" dirty="0">
              <a:latin typeface="+mj-lt"/>
            </a:endParaRPr>
          </a:p>
        </p:txBody>
      </p:sp>
      <p:pic>
        <p:nvPicPr>
          <p:cNvPr id="6" name="Picture 2" descr="Primary circuit&#10;1. Battery&#10;2. Ignition switch&#10;3. Primary coil&#10;4. ICM (this module consists of transistor with second side of coil connected to the collector)&#10;5. PCM (this module is connected to the emitter of the transistor).&#10;6. ICM and PCM are connected to CMP and CKP sensors.&#10;Secondary circuit&#10;1. Secondary coil&#10;2. Distributer (shown as a dial with 1, 2, 3, 4, 5, 6,7and 8 written over it.&#10;3. 8 spark plugs of a V8 engine.&#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56853" y="2057400"/>
            <a:ext cx="4630293" cy="3929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026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QUESTION 1: </a:t>
            </a:r>
            <a:r>
              <a:rPr lang="en-US" sz="4000" dirty="0" smtClean="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1323439"/>
          </a:xfrm>
          <a:prstGeom prst="rect">
            <a:avLst/>
          </a:prstGeom>
        </p:spPr>
        <p:txBody>
          <a:bodyPr wrap="square">
            <a:spAutoFit/>
          </a:bodyPr>
          <a:lstStyle/>
          <a:p>
            <a:r>
              <a:rPr lang="en-US" sz="4000" dirty="0" smtClean="0">
                <a:solidFill>
                  <a:srgbClr val="000000"/>
                </a:solidFill>
              </a:rPr>
              <a:t>What are the components of the secondary ignition circuit?</a:t>
            </a:r>
            <a:endParaRPr lang="en-US" sz="4000" dirty="0">
              <a:solidFill>
                <a:srgbClr val="000000"/>
              </a:solidFill>
            </a:endParaRPr>
          </a:p>
        </p:txBody>
      </p:sp>
    </p:spTree>
    <p:extLst>
      <p:ext uri="{BB962C8B-B14F-4D97-AF65-F5344CB8AC3E}">
        <p14:creationId xmlns:p14="http://schemas.microsoft.com/office/powerpoint/2010/main" val="3056825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ANSWER 1:</a:t>
            </a:r>
            <a:endParaRPr lang="en-US" sz="3200" dirty="0">
              <a:solidFill>
                <a:srgbClr val="F8F9D3"/>
              </a:solidFill>
              <a:latin typeface="+mj-lt"/>
            </a:endParaRPr>
          </a:p>
        </p:txBody>
      </p:sp>
      <p:sp>
        <p:nvSpPr>
          <p:cNvPr id="6" name="Rectangle 5"/>
          <p:cNvSpPr/>
          <p:nvPr/>
        </p:nvSpPr>
        <p:spPr>
          <a:xfrm>
            <a:off x="304800" y="1954959"/>
            <a:ext cx="8534400" cy="1938992"/>
          </a:xfrm>
          <a:prstGeom prst="rect">
            <a:avLst/>
          </a:prstGeom>
        </p:spPr>
        <p:txBody>
          <a:bodyPr wrap="square">
            <a:spAutoFit/>
          </a:bodyPr>
          <a:lstStyle/>
          <a:p>
            <a:r>
              <a:rPr lang="en-US" sz="4000" dirty="0" smtClean="0">
                <a:solidFill>
                  <a:srgbClr val="000000"/>
                </a:solidFill>
              </a:rPr>
              <a:t>The secondary side of the coil, the cap and rotor (if used), the spark plug wires and the spark plugs. </a:t>
            </a:r>
            <a:endParaRPr lang="en-US" sz="4000" dirty="0">
              <a:solidFill>
                <a:srgbClr val="000000"/>
              </a:solidFill>
            </a:endParaRPr>
          </a:p>
        </p:txBody>
      </p:sp>
    </p:spTree>
    <p:extLst>
      <p:ext uri="{BB962C8B-B14F-4D97-AF65-F5344CB8AC3E}">
        <p14:creationId xmlns:p14="http://schemas.microsoft.com/office/powerpoint/2010/main" val="258282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IGNITION SWITCH AND TRIGGERING</a:t>
            </a:r>
            <a:endParaRPr lang="en-US" dirty="0">
              <a:latin typeface="+mj-lt"/>
            </a:endParaRPr>
          </a:p>
        </p:txBody>
      </p:sp>
      <p:sp>
        <p:nvSpPr>
          <p:cNvPr id="3" name="Content Placeholder 2"/>
          <p:cNvSpPr>
            <a:spLocks noGrp="1"/>
          </p:cNvSpPr>
          <p:nvPr>
            <p:ph idx="1"/>
          </p:nvPr>
        </p:nvSpPr>
        <p:spPr/>
        <p:txBody>
          <a:bodyPr/>
          <a:lstStyle/>
          <a:p>
            <a:r>
              <a:rPr lang="en-US" dirty="0" smtClean="0"/>
              <a:t>The </a:t>
            </a:r>
            <a:r>
              <a:rPr lang="en-US" dirty="0"/>
              <a:t>turning on and off of the </a:t>
            </a:r>
            <a:r>
              <a:rPr lang="en-US" dirty="0" smtClean="0"/>
              <a:t>primary circuit </a:t>
            </a:r>
            <a:r>
              <a:rPr lang="en-US" dirty="0"/>
              <a:t>is called switching</a:t>
            </a:r>
            <a:r>
              <a:rPr lang="en-US" dirty="0" smtClean="0"/>
              <a:t>.</a:t>
            </a:r>
          </a:p>
          <a:p>
            <a:r>
              <a:rPr lang="en-US" dirty="0"/>
              <a:t>The unit that does the switching is </a:t>
            </a:r>
            <a:r>
              <a:rPr lang="en-US" dirty="0" smtClean="0"/>
              <a:t>an electronic </a:t>
            </a:r>
            <a:r>
              <a:rPr lang="en-US" dirty="0"/>
              <a:t>switch, such as a power transistor</a:t>
            </a:r>
            <a:r>
              <a:rPr lang="en-US" dirty="0" smtClean="0"/>
              <a:t>.</a:t>
            </a:r>
          </a:p>
          <a:p>
            <a:r>
              <a:rPr lang="en-US" dirty="0" smtClean="0"/>
              <a:t>The </a:t>
            </a:r>
            <a:r>
              <a:rPr lang="en-US" dirty="0"/>
              <a:t>power </a:t>
            </a:r>
            <a:r>
              <a:rPr lang="en-US" dirty="0" smtClean="0"/>
              <a:t>transistor can </a:t>
            </a:r>
            <a:r>
              <a:rPr lang="en-US" dirty="0"/>
              <a:t>be located in any of the following locations</a:t>
            </a:r>
            <a:r>
              <a:rPr lang="en-US" dirty="0" smtClean="0"/>
              <a:t>:</a:t>
            </a:r>
          </a:p>
          <a:p>
            <a:pPr lvl="1"/>
            <a:r>
              <a:rPr lang="en-US" dirty="0"/>
              <a:t>In the powertrain control module (PCM</a:t>
            </a:r>
            <a:r>
              <a:rPr lang="en-US" dirty="0" smtClean="0"/>
              <a:t>)</a:t>
            </a:r>
          </a:p>
          <a:p>
            <a:pPr lvl="1"/>
            <a:r>
              <a:rPr lang="en-US" dirty="0"/>
              <a:t>In the </a:t>
            </a:r>
            <a:r>
              <a:rPr lang="en-US" dirty="0" smtClean="0"/>
              <a:t>ICM</a:t>
            </a:r>
          </a:p>
          <a:p>
            <a:pPr lvl="1"/>
            <a:r>
              <a:rPr lang="en-US" dirty="0" smtClean="0"/>
              <a:t>Part </a:t>
            </a:r>
            <a:r>
              <a:rPr lang="en-US" dirty="0"/>
              <a:t>of the </a:t>
            </a:r>
            <a:r>
              <a:rPr lang="en-US" dirty="0" smtClean="0"/>
              <a:t>coil-on-plug assembly</a:t>
            </a:r>
            <a:endParaRPr lang="en-US" dirty="0"/>
          </a:p>
        </p:txBody>
      </p:sp>
    </p:spTree>
    <p:extLst>
      <p:ext uri="{BB962C8B-B14F-4D97-AF65-F5344CB8AC3E}">
        <p14:creationId xmlns:p14="http://schemas.microsoft.com/office/powerpoint/2010/main" val="39024431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PRIMARY CIRCUIT OPERATION</a:t>
            </a:r>
            <a:endParaRPr lang="en-US" dirty="0">
              <a:latin typeface="+mj-lt"/>
            </a:endParaRPr>
          </a:p>
        </p:txBody>
      </p:sp>
      <p:sp>
        <p:nvSpPr>
          <p:cNvPr id="3" name="Content Placeholder 2"/>
          <p:cNvSpPr>
            <a:spLocks noGrp="1"/>
          </p:cNvSpPr>
          <p:nvPr>
            <p:ph idx="1"/>
          </p:nvPr>
        </p:nvSpPr>
        <p:spPr/>
        <p:txBody>
          <a:bodyPr/>
          <a:lstStyle/>
          <a:p>
            <a:r>
              <a:rPr lang="en-US" dirty="0"/>
              <a:t>The following are used as crankshaft position (CKP) sensors </a:t>
            </a:r>
            <a:r>
              <a:rPr lang="en-US" dirty="0" smtClean="0"/>
              <a:t>or camshaft </a:t>
            </a:r>
            <a:r>
              <a:rPr lang="en-US" dirty="0"/>
              <a:t>position (CMP) sensors</a:t>
            </a:r>
            <a:r>
              <a:rPr lang="en-US" dirty="0" smtClean="0"/>
              <a:t>.</a:t>
            </a:r>
          </a:p>
          <a:p>
            <a:pPr lvl="1"/>
            <a:r>
              <a:rPr lang="en-US" dirty="0"/>
              <a:t>A Hall-effect switch </a:t>
            </a:r>
            <a:r>
              <a:rPr lang="en-US" dirty="0" smtClean="0"/>
              <a:t>uses a stationary </a:t>
            </a:r>
            <a:r>
              <a:rPr lang="en-US" dirty="0"/>
              <a:t>sensor and rotating trigger wheel </a:t>
            </a:r>
            <a:r>
              <a:rPr lang="en-US" dirty="0" smtClean="0"/>
              <a:t>(shutter).</a:t>
            </a:r>
          </a:p>
          <a:p>
            <a:pPr lvl="1"/>
            <a:r>
              <a:rPr lang="en-US" dirty="0"/>
              <a:t>A magnetic </a:t>
            </a:r>
            <a:r>
              <a:rPr lang="en-US" dirty="0" smtClean="0"/>
              <a:t>sensor uses </a:t>
            </a:r>
            <a:r>
              <a:rPr lang="en-US" dirty="0"/>
              <a:t>the changing strength of the magnetic field </a:t>
            </a:r>
            <a:r>
              <a:rPr lang="en-US" dirty="0" smtClean="0"/>
              <a:t>surrounding a </a:t>
            </a:r>
            <a:r>
              <a:rPr lang="en-US" dirty="0"/>
              <a:t>coil of wire to signal the module and computer.</a:t>
            </a:r>
            <a:endParaRPr lang="en-US" dirty="0"/>
          </a:p>
        </p:txBody>
      </p:sp>
    </p:spTree>
    <p:extLst>
      <p:ext uri="{BB962C8B-B14F-4D97-AF65-F5344CB8AC3E}">
        <p14:creationId xmlns:p14="http://schemas.microsoft.com/office/powerpoint/2010/main" val="4485950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71.6 A Hall-effect sensor produces a digital on-off voltage signal whether it is used with a </a:t>
            </a:r>
            <a:r>
              <a:rPr lang="en-US" sz="2400" dirty="0" smtClean="0">
                <a:latin typeface="+mj-lt"/>
              </a:rPr>
              <a:t>blade or </a:t>
            </a:r>
            <a:r>
              <a:rPr lang="en-US" sz="2400" dirty="0">
                <a:latin typeface="+mj-lt"/>
              </a:rPr>
              <a:t>a notched wheel</a:t>
            </a:r>
            <a:endParaRPr lang="en-US" dirty="0">
              <a:latin typeface="+mj-lt"/>
            </a:endParaRPr>
          </a:p>
        </p:txBody>
      </p:sp>
      <p:pic>
        <p:nvPicPr>
          <p:cNvPr id="3" name="Picture 2" descr="The Sensor has 3 pins:&#10;• First is connected to power of +5 V&#10;• Second is signal out. It is also connected to power pin with a 1000 Ohm resister.&#10;• Third pin is ground.&#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23544" y="2209800"/>
            <a:ext cx="7296912"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3350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(1 of 2)</a:t>
            </a:r>
            <a:endParaRPr lang="en-US" dirty="0">
              <a:latin typeface="+mj-lt"/>
            </a:endParaRPr>
          </a:p>
        </p:txBody>
      </p:sp>
      <p:sp>
        <p:nvSpPr>
          <p:cNvPr id="23555" name="Content Placeholder 2"/>
          <p:cNvSpPr>
            <a:spLocks noGrp="1"/>
          </p:cNvSpPr>
          <p:nvPr>
            <p:ph idx="1"/>
          </p:nvPr>
        </p:nvSpPr>
        <p:spPr/>
        <p:txBody>
          <a:bodyPr/>
          <a:lstStyle/>
          <a:p>
            <a:pPr marL="0" indent="0">
              <a:buNone/>
            </a:pPr>
            <a:r>
              <a:rPr lang="en-US" b="1" dirty="0" smtClean="0">
                <a:solidFill>
                  <a:srgbClr val="005A70"/>
                </a:solidFill>
              </a:rPr>
              <a:t>71.1</a:t>
            </a:r>
            <a:r>
              <a:rPr lang="en-US" dirty="0" smtClean="0"/>
              <a:t> </a:t>
            </a:r>
            <a:r>
              <a:rPr lang="en-US" dirty="0"/>
              <a:t>Explain how the ignition system and ignition coils work</a:t>
            </a:r>
            <a:r>
              <a:rPr lang="en-US" dirty="0" smtClean="0"/>
              <a:t>.</a:t>
            </a:r>
          </a:p>
          <a:p>
            <a:pPr marL="0" indent="0">
              <a:buNone/>
            </a:pPr>
            <a:r>
              <a:rPr lang="en-US" b="1" dirty="0" smtClean="0">
                <a:solidFill>
                  <a:srgbClr val="005A70"/>
                </a:solidFill>
              </a:rPr>
              <a:t>71.2 </a:t>
            </a:r>
            <a:r>
              <a:rPr lang="en-US" dirty="0"/>
              <a:t>Discuss crankshaft position sensor and pickup coil operation</a:t>
            </a:r>
            <a:r>
              <a:rPr lang="en-US" dirty="0" smtClean="0"/>
              <a:t>.</a:t>
            </a:r>
          </a:p>
          <a:p>
            <a:pPr marL="0" indent="0">
              <a:buNone/>
            </a:pPr>
            <a:r>
              <a:rPr lang="en-US" b="1" dirty="0" smtClean="0">
                <a:solidFill>
                  <a:srgbClr val="005A70"/>
                </a:solidFill>
              </a:rPr>
              <a:t>71.3 </a:t>
            </a:r>
            <a:r>
              <a:rPr lang="en-US" dirty="0"/>
              <a:t>Describe the operation of distributor ignition</a:t>
            </a:r>
            <a:r>
              <a:rPr lang="en-US" dirty="0" smtClean="0"/>
              <a:t>.</a:t>
            </a:r>
          </a:p>
          <a:p>
            <a:pPr marL="0" indent="0">
              <a:buNone/>
            </a:pPr>
            <a:r>
              <a:rPr lang="en-US" b="1" dirty="0" smtClean="0">
                <a:solidFill>
                  <a:schemeClr val="accent2"/>
                </a:solidFill>
              </a:rPr>
              <a:t>71.4</a:t>
            </a:r>
            <a:r>
              <a:rPr lang="en-US" dirty="0" smtClean="0"/>
              <a:t> </a:t>
            </a:r>
            <a:r>
              <a:rPr lang="en-US" dirty="0"/>
              <a:t>Describe the operation of waste-spark and </a:t>
            </a:r>
            <a:r>
              <a:rPr lang="en-US" dirty="0" smtClean="0"/>
              <a:t>coil-on-plug ignition systems</a:t>
            </a:r>
            <a:r>
              <a:rPr lang="en-US" dirty="0"/>
              <a:t>.</a:t>
            </a:r>
            <a:endParaRPr lang="en-US" dirty="0"/>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199" y="228600"/>
            <a:ext cx="8229600" cy="1097280"/>
          </a:xfrm>
        </p:spPr>
        <p:txBody>
          <a:bodyPr/>
          <a:lstStyle/>
          <a:p>
            <a:r>
              <a:rPr lang="en-US" sz="1800" dirty="0">
                <a:latin typeface="+mj-lt"/>
              </a:rPr>
              <a:t>Figure </a:t>
            </a:r>
            <a:r>
              <a:rPr lang="en-US" sz="1800" dirty="0" smtClean="0">
                <a:latin typeface="+mj-lt"/>
              </a:rPr>
              <a:t>71.7 </a:t>
            </a:r>
            <a:r>
              <a:rPr lang="en-US" sz="1800" dirty="0">
                <a:latin typeface="+mj-lt"/>
              </a:rPr>
              <a:t>This Hall-effect camshaft reference sensor and crankshaft position sensor have an electronic circuit built in that creates a 0- to 5-volt signal, as shown at the bottom. These Hall-effect sensors have three wires: a power supply (8 volts) from the computer (controller); a signal (0 to 5 volts); and a signal ground</a:t>
            </a:r>
            <a:endParaRPr lang="en-US" sz="1800" dirty="0">
              <a:latin typeface="+mj-lt"/>
            </a:endParaRPr>
          </a:p>
        </p:txBody>
      </p:sp>
      <p:pic>
        <p:nvPicPr>
          <p:cNvPr id="6" name="Picture 2" descr="Hall Effect reference camshaft sensor has notches in the gear, defined as&#10;1. Reference for cylinder 1 – no notch&#10;2. Reference for cylinder 2 – 1 notch&#10;3. Reference for cylinder 3 – 2 notch&#10;4. Reference for cylinder 4 – 3 notch&#10;5. Reference for cylinder 5 – 1 notch&#10;6. Reference for cylinder 6 – 2 notch&#10;&#10;Hall Effect reference Crankshaft sensor has slots in the side face of torque converter drive plate, defined as 4 slots for each cylinder.&#10;&#10;A graph also shows the wave output for both the sensors. The wave output shows a high value only at slots or notches."/>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256807" y="2133600"/>
            <a:ext cx="4630385" cy="3878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522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mj-lt"/>
              </a:rPr>
              <a:t>Figure 71.8 A magnetic sensor uses a permanent magnet surrounded by a coil of wire. The notches of the crankshaft </a:t>
            </a:r>
            <a:r>
              <a:rPr lang="en-US" dirty="0" smtClean="0">
                <a:latin typeface="+mj-lt"/>
              </a:rPr>
              <a:t>(</a:t>
            </a:r>
            <a:r>
              <a:rPr lang="en-US" dirty="0">
                <a:latin typeface="+mj-lt"/>
              </a:rPr>
              <a:t>or camshaft) create a variable magnetic field strength around the coil. </a:t>
            </a:r>
            <a:endParaRPr lang="en-US" dirty="0">
              <a:latin typeface="+mj-lt"/>
            </a:endParaRPr>
          </a:p>
        </p:txBody>
      </p:sp>
      <p:pic>
        <p:nvPicPr>
          <p:cNvPr id="4" name="Picture 2" descr="Stage 1 – A tooth approaches the sensor – this creates a maximum positive swing&#10;Stage 2 – A tooth is aligned with the sensor – this brings the voltage in the coil back to 0.&#10;Stage 2 – A tooth moves away from the sensor – This creates a maximum negative swing of voltage.&#10;The whole cycle creates a complete sine wave in the voltage graph."/>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74529" y="2133600"/>
            <a:ext cx="2994942" cy="4004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7452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71.9 A typical magnetic crankshaft position sensor</a:t>
            </a:r>
            <a:endParaRPr lang="en-US" dirty="0">
              <a:latin typeface="+mj-lt"/>
            </a:endParaRPr>
          </a:p>
        </p:txBody>
      </p:sp>
      <p:pic>
        <p:nvPicPr>
          <p:cNvPr id="3" name="Picture 2" descr="A photo shows magnetic crank shaft sensor placed near a notch in crankshaft relucto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20332" y="1600200"/>
            <a:ext cx="5503336" cy="4529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12435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2: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smtClean="0">
                <a:solidFill>
                  <a:srgbClr val="000000"/>
                </a:solidFill>
              </a:rPr>
              <a:t>What are the two type of crankshaft sensors?</a:t>
            </a:r>
            <a:endParaRPr lang="en-US" sz="4000" dirty="0">
              <a:solidFill>
                <a:srgbClr val="000000"/>
              </a:solidFill>
            </a:endParaRPr>
          </a:p>
        </p:txBody>
      </p:sp>
    </p:spTree>
    <p:extLst>
      <p:ext uri="{BB962C8B-B14F-4D97-AF65-F5344CB8AC3E}">
        <p14:creationId xmlns:p14="http://schemas.microsoft.com/office/powerpoint/2010/main" val="2374300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2:</a:t>
            </a:r>
            <a:endParaRPr lang="en-US" sz="3400" dirty="0">
              <a:solidFill>
                <a:srgbClr val="F8F9D3"/>
              </a:solidFill>
              <a:latin typeface="+mj-lt"/>
            </a:endParaRPr>
          </a:p>
        </p:txBody>
      </p:sp>
      <p:sp>
        <p:nvSpPr>
          <p:cNvPr id="6" name="Rectangle 5"/>
          <p:cNvSpPr/>
          <p:nvPr/>
        </p:nvSpPr>
        <p:spPr>
          <a:xfrm>
            <a:off x="168876" y="1975554"/>
            <a:ext cx="8534400" cy="707886"/>
          </a:xfrm>
          <a:prstGeom prst="rect">
            <a:avLst/>
          </a:prstGeom>
        </p:spPr>
        <p:txBody>
          <a:bodyPr wrap="square">
            <a:spAutoFit/>
          </a:bodyPr>
          <a:lstStyle/>
          <a:p>
            <a:r>
              <a:rPr lang="en-US" sz="4000" dirty="0" smtClean="0">
                <a:solidFill>
                  <a:srgbClr val="000000"/>
                </a:solidFill>
              </a:rPr>
              <a:t>Hall-effect and magnetic sensors.</a:t>
            </a:r>
            <a:endParaRPr lang="en-US" sz="4000" dirty="0">
              <a:solidFill>
                <a:srgbClr val="000000"/>
              </a:solidFill>
            </a:endParaRPr>
          </a:p>
        </p:txBody>
      </p:sp>
    </p:spTree>
    <p:extLst>
      <p:ext uri="{BB962C8B-B14F-4D97-AF65-F5344CB8AC3E}">
        <p14:creationId xmlns:p14="http://schemas.microsoft.com/office/powerpoint/2010/main" val="2508462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DISTRIBUTOR IGNITION SYSTEMS (1 OF 2)</a:t>
            </a:r>
            <a:endParaRPr lang="en-US" dirty="0">
              <a:latin typeface="+mj-lt"/>
            </a:endParaRPr>
          </a:p>
        </p:txBody>
      </p:sp>
      <p:sp>
        <p:nvSpPr>
          <p:cNvPr id="3" name="Content Placeholder 2"/>
          <p:cNvSpPr>
            <a:spLocks noGrp="1"/>
          </p:cNvSpPr>
          <p:nvPr>
            <p:ph idx="1"/>
          </p:nvPr>
        </p:nvSpPr>
        <p:spPr/>
        <p:txBody>
          <a:bodyPr/>
          <a:lstStyle/>
          <a:p>
            <a:r>
              <a:rPr lang="en-US" dirty="0" smtClean="0"/>
              <a:t>Purpose and Function</a:t>
            </a:r>
          </a:p>
          <a:p>
            <a:pPr lvl="1"/>
            <a:r>
              <a:rPr lang="en-US" dirty="0"/>
              <a:t>To distribute the high voltage spark from the ignition coil </a:t>
            </a:r>
            <a:r>
              <a:rPr lang="en-US" dirty="0" smtClean="0"/>
              <a:t>to the </a:t>
            </a:r>
            <a:r>
              <a:rPr lang="en-US" dirty="0"/>
              <a:t>spark plugs located at each cylinder</a:t>
            </a:r>
            <a:r>
              <a:rPr lang="en-US" dirty="0" smtClean="0"/>
              <a:t>.</a:t>
            </a:r>
          </a:p>
          <a:p>
            <a:pPr lvl="1"/>
            <a:r>
              <a:rPr lang="en-US" dirty="0"/>
              <a:t>To provide a method for switching the primary ignition </a:t>
            </a:r>
            <a:r>
              <a:rPr lang="en-US" dirty="0" smtClean="0"/>
              <a:t>circuit, first </a:t>
            </a:r>
            <a:r>
              <a:rPr lang="en-US" dirty="0"/>
              <a:t>using mechanical points and later using a sensor</a:t>
            </a:r>
            <a:r>
              <a:rPr lang="en-US" dirty="0" smtClean="0"/>
              <a:t>.</a:t>
            </a:r>
          </a:p>
          <a:p>
            <a:pPr lvl="1"/>
            <a:r>
              <a:rPr lang="en-US" dirty="0"/>
              <a:t>The distributor is driven by a gear from the end of the </a:t>
            </a:r>
            <a:r>
              <a:rPr lang="en-US" dirty="0" smtClean="0"/>
              <a:t>camshaft inside </a:t>
            </a:r>
            <a:r>
              <a:rPr lang="en-US" dirty="0"/>
              <a:t>the engine that rotated at the same speed as </a:t>
            </a:r>
            <a:r>
              <a:rPr lang="en-US" dirty="0" smtClean="0"/>
              <a:t>the camshaft</a:t>
            </a:r>
            <a:r>
              <a:rPr lang="en-US" dirty="0"/>
              <a:t>, which is half crankshaft speed.</a:t>
            </a:r>
            <a:endParaRPr lang="en-US" dirty="0"/>
          </a:p>
        </p:txBody>
      </p:sp>
    </p:spTree>
    <p:extLst>
      <p:ext uri="{BB962C8B-B14F-4D97-AF65-F5344CB8AC3E}">
        <p14:creationId xmlns:p14="http://schemas.microsoft.com/office/powerpoint/2010/main" val="526612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DISTRIBUTOR IGNITION SYSTEMS </a:t>
            </a:r>
            <a:r>
              <a:rPr lang="en-US" dirty="0" smtClean="0">
                <a:latin typeface="+mj-lt"/>
              </a:rPr>
              <a:t>(2 OF 2) </a:t>
            </a:r>
            <a:endParaRPr lang="en-US" dirty="0">
              <a:latin typeface="+mj-lt"/>
            </a:endParaRPr>
          </a:p>
        </p:txBody>
      </p:sp>
      <p:sp>
        <p:nvSpPr>
          <p:cNvPr id="3" name="Content Placeholder 2"/>
          <p:cNvSpPr>
            <a:spLocks noGrp="1"/>
          </p:cNvSpPr>
          <p:nvPr>
            <p:ph idx="1"/>
          </p:nvPr>
        </p:nvSpPr>
        <p:spPr/>
        <p:txBody>
          <a:bodyPr/>
          <a:lstStyle/>
          <a:p>
            <a:r>
              <a:rPr lang="en-US" dirty="0" smtClean="0"/>
              <a:t>Distributor Cap and Rotor</a:t>
            </a:r>
          </a:p>
          <a:p>
            <a:pPr lvl="1"/>
            <a:r>
              <a:rPr lang="en-US" dirty="0" smtClean="0"/>
              <a:t>The </a:t>
            </a:r>
            <a:r>
              <a:rPr lang="en-US" dirty="0"/>
              <a:t>high-voltage </a:t>
            </a:r>
            <a:r>
              <a:rPr lang="en-US" dirty="0" smtClean="0"/>
              <a:t>pulse from </a:t>
            </a:r>
            <a:r>
              <a:rPr lang="en-US" dirty="0"/>
              <a:t>the ignition coil enters the distributor cap and is sent </a:t>
            </a:r>
            <a:r>
              <a:rPr lang="en-US" dirty="0" smtClean="0"/>
              <a:t>to the </a:t>
            </a:r>
            <a:r>
              <a:rPr lang="en-US" dirty="0"/>
              <a:t>individual spark plug wires by the rotating rotor</a:t>
            </a:r>
            <a:r>
              <a:rPr lang="en-US" dirty="0" smtClean="0"/>
              <a:t>.</a:t>
            </a:r>
          </a:p>
          <a:p>
            <a:r>
              <a:rPr lang="en-US" dirty="0" smtClean="0"/>
              <a:t>Firing Order</a:t>
            </a:r>
          </a:p>
          <a:p>
            <a:pPr lvl="1"/>
            <a:r>
              <a:rPr lang="en-US" dirty="0"/>
              <a:t>Firing order means the order that the spark </a:t>
            </a:r>
            <a:r>
              <a:rPr lang="en-US" dirty="0" smtClean="0"/>
              <a:t>is distributed </a:t>
            </a:r>
            <a:r>
              <a:rPr lang="en-US" dirty="0"/>
              <a:t>to the correct spark plug at the right time.</a:t>
            </a:r>
            <a:endParaRPr lang="en-US" dirty="0"/>
          </a:p>
        </p:txBody>
      </p:sp>
    </p:spTree>
    <p:extLst>
      <p:ext uri="{BB962C8B-B14F-4D97-AF65-F5344CB8AC3E}">
        <p14:creationId xmlns:p14="http://schemas.microsoft.com/office/powerpoint/2010/main" val="923417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71.10 </a:t>
            </a:r>
            <a:r>
              <a:rPr lang="en-US" sz="2400" dirty="0" smtClean="0">
                <a:latin typeface="+mj-lt"/>
              </a:rPr>
              <a:t>A </a:t>
            </a:r>
            <a:r>
              <a:rPr lang="en-US" sz="2400" dirty="0">
                <a:latin typeface="+mj-lt"/>
              </a:rPr>
              <a:t>cutaway of a Ford distributor showing the Hall-effect shutter blade that is used to trigger the ignition control module and the rotor. </a:t>
            </a:r>
            <a:endParaRPr lang="en-US" dirty="0">
              <a:latin typeface="+mj-lt"/>
            </a:endParaRPr>
          </a:p>
        </p:txBody>
      </p:sp>
      <p:pic>
        <p:nvPicPr>
          <p:cNvPr id="3" name="Picture 2" descr="A photo shows a cutaway of a Ford distributor with the distributor cap at the top, a rotor installed inside it, and a hall-effect shutter blade encased inside a distributor housi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858176" y="2286000"/>
            <a:ext cx="3427647" cy="3527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8153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71.11 The firing order is cast or stamped on the intake manifold on most engines that have a distributor ignition</a:t>
            </a:r>
            <a:endParaRPr lang="en-US" dirty="0">
              <a:latin typeface="+mj-lt"/>
            </a:endParaRPr>
          </a:p>
        </p:txBody>
      </p:sp>
      <p:pic>
        <p:nvPicPr>
          <p:cNvPr id="3" name="Picture 2" descr="A photo shows casted firing order of an engine. The order shown here is 1,8,4,3,6,5,7, and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54608" y="2133600"/>
            <a:ext cx="7034784"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2844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71.12 A typical General Motors HEI coil installed in the distributor cap. When the coil or distributor cap is replaced, check that the ground clip is transferred from the old distributor cap to the new. Without proper grounding, coil damage is likely. </a:t>
            </a:r>
            <a:endParaRPr lang="en-US" dirty="0">
              <a:latin typeface="+mj-lt"/>
            </a:endParaRPr>
          </a:p>
        </p:txBody>
      </p:sp>
      <p:pic>
        <p:nvPicPr>
          <p:cNvPr id="3" name="Picture 2" descr="A photo shows a typical general motors’ HeI coil installed in the distributor cap with 2 primary wire windings and 2 ground connection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84968" y="1981200"/>
            <a:ext cx="2667000" cy="3870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8728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(2 of 2)</a:t>
            </a:r>
            <a:endParaRPr lang="en-US" dirty="0">
              <a:latin typeface="+mj-lt"/>
            </a:endParaRPr>
          </a:p>
        </p:txBody>
      </p:sp>
      <p:sp>
        <p:nvSpPr>
          <p:cNvPr id="24579" name="Content Placeholder 2"/>
          <p:cNvSpPr>
            <a:spLocks noGrp="1"/>
          </p:cNvSpPr>
          <p:nvPr>
            <p:ph idx="1"/>
          </p:nvPr>
        </p:nvSpPr>
        <p:spPr/>
        <p:txBody>
          <a:bodyPr/>
          <a:lstStyle/>
          <a:p>
            <a:pPr marL="0" indent="0">
              <a:buNone/>
            </a:pPr>
            <a:r>
              <a:rPr lang="en-US" b="1" dirty="0" smtClean="0">
                <a:solidFill>
                  <a:srgbClr val="005A70"/>
                </a:solidFill>
              </a:rPr>
              <a:t>71.5</a:t>
            </a:r>
            <a:r>
              <a:rPr lang="en-US" dirty="0" smtClean="0"/>
              <a:t> </a:t>
            </a:r>
            <a:r>
              <a:rPr lang="en-US" dirty="0"/>
              <a:t>Discuss ignition control circuits, compression-sensing </a:t>
            </a:r>
            <a:r>
              <a:rPr lang="en-US" dirty="0" smtClean="0"/>
              <a:t>and ion-sensing </a:t>
            </a:r>
            <a:r>
              <a:rPr lang="en-US" dirty="0"/>
              <a:t>ignition, ignition timing, knock sensors, and spark plugs</a:t>
            </a:r>
            <a:r>
              <a:rPr lang="en-US" dirty="0" smtClean="0"/>
              <a:t>.</a:t>
            </a:r>
          </a:p>
          <a:p>
            <a:pPr marL="0" indent="0">
              <a:buNone/>
            </a:pPr>
            <a:r>
              <a:rPr lang="en-US" b="1" dirty="0" smtClean="0">
                <a:solidFill>
                  <a:srgbClr val="005A70"/>
                </a:solidFill>
              </a:rPr>
              <a:t>71.6</a:t>
            </a:r>
            <a:r>
              <a:rPr lang="en-US" dirty="0" smtClean="0"/>
              <a:t> </a:t>
            </a:r>
            <a:r>
              <a:rPr lang="en-US" dirty="0"/>
              <a:t>This chapter will help prepare for Engine Repair (A8) ASE </a:t>
            </a:r>
            <a:r>
              <a:rPr lang="en-US" dirty="0" smtClean="0"/>
              <a:t>certification test </a:t>
            </a:r>
            <a:r>
              <a:rPr lang="en-US" dirty="0"/>
              <a:t>content area “B” (Ignition System Diagnosis and Repair).</a:t>
            </a:r>
            <a:r>
              <a:rPr lang="en-US" dirty="0" smtClean="0"/>
              <a:t> </a:t>
            </a:r>
            <a:endParaRPr lang="en-US" dirty="0"/>
          </a:p>
        </p:txBody>
      </p:sp>
    </p:spTree>
    <p:extLst>
      <p:ext uri="{BB962C8B-B14F-4D97-AF65-F5344CB8AC3E}">
        <p14:creationId xmlns:p14="http://schemas.microsoft.com/office/powerpoint/2010/main" val="300537291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71.13 This distributor ignition system uses a remotely mounted ignition coil</a:t>
            </a:r>
            <a:endParaRPr lang="en-US" dirty="0">
              <a:latin typeface="+mj-lt"/>
            </a:endParaRPr>
          </a:p>
        </p:txBody>
      </p:sp>
      <p:pic>
        <p:nvPicPr>
          <p:cNvPr id="3" name="Picture 2" descr="A photo shows ignition module with a cylindrical pickup coil placed over i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97138" y="1974527"/>
            <a:ext cx="4949725" cy="4073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21361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71.14 Wiring diagram of a typical Ford electronic ignition</a:t>
            </a:r>
            <a:endParaRPr lang="en-US" dirty="0">
              <a:latin typeface="+mj-lt"/>
            </a:endParaRPr>
          </a:p>
        </p:txBody>
      </p:sp>
      <p:pic>
        <p:nvPicPr>
          <p:cNvPr id="3" name="Picture 2" descr="The battery is connected to switch controlling starter motor and ignition switch.&#10;The ignition switch has 5 modes &#10;1. Start &#10;2. Run&#10;3. Off&#10;4. Lock&#10;5. ACC&#10;Start is connected to the positive of secondary coil of ignition coil and starter coil via neutral safety switch. &#10;Run is connected to Ignition module and the positive of secondary coil of ignition coil via 1.1 Ohm resistance. &#10;Ignition module is connected to pick up coil in distributer and primary coil of ignition coil.&#10;The rotor of the distributer is connected to secondary coil."/>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02582" y="1447800"/>
            <a:ext cx="5938837" cy="4793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6691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Figure 71.15 A Chrysler electronic ignition distributor. This unit is equipped with a vacuum advance mechanism that advances the ignition timing under light engine load conditions</a:t>
            </a:r>
          </a:p>
        </p:txBody>
      </p:sp>
      <p:pic>
        <p:nvPicPr>
          <p:cNvPr id="3" name="Picture 2" descr="A photo shows Chrysler electronic ignition distributor with reluctor and pickup coil."/>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68333" y="2209800"/>
            <a:ext cx="4673727" cy="3509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6231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WASTE-SPARK IGNITION SYSTEMS</a:t>
            </a:r>
            <a:endParaRPr lang="en-US" dirty="0">
              <a:latin typeface="+mj-lt"/>
            </a:endParaRPr>
          </a:p>
        </p:txBody>
      </p:sp>
      <p:sp>
        <p:nvSpPr>
          <p:cNvPr id="3" name="Content Placeholder 2"/>
          <p:cNvSpPr>
            <a:spLocks noGrp="1"/>
          </p:cNvSpPr>
          <p:nvPr>
            <p:ph idx="1"/>
          </p:nvPr>
        </p:nvSpPr>
        <p:spPr/>
        <p:txBody>
          <a:bodyPr/>
          <a:lstStyle/>
          <a:p>
            <a:r>
              <a:rPr lang="en-US" dirty="0"/>
              <a:t>Waste-spark ignition is another name for </a:t>
            </a:r>
            <a:r>
              <a:rPr lang="en-US" dirty="0" err="1"/>
              <a:t>distributorless</a:t>
            </a:r>
            <a:r>
              <a:rPr lang="en-US" dirty="0"/>
              <a:t> </a:t>
            </a:r>
            <a:r>
              <a:rPr lang="en-US" dirty="0" smtClean="0"/>
              <a:t>ignition system </a:t>
            </a:r>
            <a:r>
              <a:rPr lang="en-US" dirty="0"/>
              <a:t>(DIS) or electronic ignition (EI</a:t>
            </a:r>
            <a:r>
              <a:rPr lang="en-US" dirty="0" smtClean="0"/>
              <a:t>).</a:t>
            </a:r>
          </a:p>
          <a:p>
            <a:r>
              <a:rPr lang="en-US" dirty="0"/>
              <a:t>Each end </a:t>
            </a:r>
            <a:r>
              <a:rPr lang="en-US" dirty="0" smtClean="0"/>
              <a:t>of the </a:t>
            </a:r>
            <a:r>
              <a:rPr lang="en-US" dirty="0"/>
              <a:t>secondary winding is connected to a cylinder exactly </a:t>
            </a:r>
            <a:r>
              <a:rPr lang="en-US" dirty="0" smtClean="0"/>
              <a:t>opposite the </a:t>
            </a:r>
            <a:r>
              <a:rPr lang="en-US" dirty="0"/>
              <a:t>other in the firing order, which is called a companion (</a:t>
            </a:r>
            <a:r>
              <a:rPr lang="en-US" dirty="0" smtClean="0"/>
              <a:t>paired) cylinder.</a:t>
            </a:r>
          </a:p>
          <a:p>
            <a:r>
              <a:rPr lang="en-US" dirty="0"/>
              <a:t>This means that both spark </a:t>
            </a:r>
            <a:r>
              <a:rPr lang="en-US" dirty="0" smtClean="0"/>
              <a:t>plugs fire </a:t>
            </a:r>
            <a:r>
              <a:rPr lang="en-US" dirty="0"/>
              <a:t>at the same time (within nanoseconds of each other).</a:t>
            </a:r>
            <a:endParaRPr lang="en-US" dirty="0"/>
          </a:p>
        </p:txBody>
      </p:sp>
    </p:spTree>
    <p:extLst>
      <p:ext uri="{BB962C8B-B14F-4D97-AF65-F5344CB8AC3E}">
        <p14:creationId xmlns:p14="http://schemas.microsoft.com/office/powerpoint/2010/main" val="4006941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Figure 71.16 A waste-spark system fires one cylinder while its piston is on the compression stroke and into paired or companion cylinders while it is on the exhaust stroke. </a:t>
            </a:r>
          </a:p>
        </p:txBody>
      </p:sp>
      <p:pic>
        <p:nvPicPr>
          <p:cNvPr id="3" name="Picture 2" descr="The secondary coil is connected to 2 spark plugs, one at each end.  The current flows through the Centre electrode which is the spark plug in compression stroke. Moves through common iron and enters side electrode and goes back to the secondary coil effectively completing the circuit.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40261" y="2057400"/>
            <a:ext cx="3063478" cy="3429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96170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Figure 71.17 The left-hand rule states that if a coil is grasped with the left hand, the fingers point in the direction of current flow and the thumb points toward the north pole</a:t>
            </a:r>
          </a:p>
        </p:txBody>
      </p:sp>
      <p:pic>
        <p:nvPicPr>
          <p:cNvPr id="3" name="Picture 2" descr="An illustration shows a solenoid griped by a left hand while the fingers are placed in the direction of current flow and thumb placed perpendicular to fingers shows the direction of magnetic north."/>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62125" y="2783752"/>
            <a:ext cx="5619750" cy="3328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29024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COIL-ON-PLUG IGNITION</a:t>
            </a:r>
            <a:endParaRPr lang="en-US" dirty="0">
              <a:latin typeface="+mj-lt"/>
            </a:endParaRPr>
          </a:p>
        </p:txBody>
      </p:sp>
      <p:sp>
        <p:nvSpPr>
          <p:cNvPr id="3" name="Content Placeholder 2"/>
          <p:cNvSpPr>
            <a:spLocks noGrp="1"/>
          </p:cNvSpPr>
          <p:nvPr>
            <p:ph idx="1"/>
          </p:nvPr>
        </p:nvSpPr>
        <p:spPr/>
        <p:txBody>
          <a:bodyPr/>
          <a:lstStyle/>
          <a:p>
            <a:r>
              <a:rPr lang="en-US" dirty="0"/>
              <a:t>Coil-on-plug (COP) ignition uses one ignition coil for each </a:t>
            </a:r>
            <a:r>
              <a:rPr lang="en-US" dirty="0" smtClean="0"/>
              <a:t>spark plug.</a:t>
            </a:r>
          </a:p>
          <a:p>
            <a:r>
              <a:rPr lang="en-US" dirty="0"/>
              <a:t>There are two basic types of COP ignition</a:t>
            </a:r>
            <a:r>
              <a:rPr lang="en-US" dirty="0" smtClean="0"/>
              <a:t>:</a:t>
            </a:r>
          </a:p>
          <a:p>
            <a:pPr lvl="1"/>
            <a:r>
              <a:rPr lang="en-US" dirty="0"/>
              <a:t>Two-wire —This design uses the vehicle computer to </a:t>
            </a:r>
            <a:r>
              <a:rPr lang="en-US" dirty="0" smtClean="0"/>
              <a:t>control the </a:t>
            </a:r>
            <a:r>
              <a:rPr lang="en-US" dirty="0"/>
              <a:t>firing of the ignition coil</a:t>
            </a:r>
            <a:r>
              <a:rPr lang="en-US" dirty="0" smtClean="0"/>
              <a:t>.</a:t>
            </a:r>
          </a:p>
          <a:p>
            <a:pPr lvl="1"/>
            <a:r>
              <a:rPr lang="en-US" dirty="0"/>
              <a:t>Three-wire —This design includes an ignition module at </a:t>
            </a:r>
            <a:r>
              <a:rPr lang="en-US" dirty="0" smtClean="0"/>
              <a:t>each coil.</a:t>
            </a:r>
          </a:p>
          <a:p>
            <a:r>
              <a:rPr lang="en-US" dirty="0" smtClean="0"/>
              <a:t>Compression-Sensing Ignition</a:t>
            </a:r>
          </a:p>
          <a:p>
            <a:pPr lvl="1"/>
            <a:r>
              <a:rPr lang="en-US" dirty="0" smtClean="0"/>
              <a:t>Uses </a:t>
            </a:r>
            <a:r>
              <a:rPr lang="en-US" dirty="0"/>
              <a:t>the </a:t>
            </a:r>
            <a:r>
              <a:rPr lang="en-US" dirty="0" smtClean="0"/>
              <a:t>voltage required </a:t>
            </a:r>
            <a:r>
              <a:rPr lang="en-US" dirty="0"/>
              <a:t>to fire the cylinders to determine cylinder position.</a:t>
            </a:r>
            <a:endParaRPr lang="en-US" dirty="0"/>
          </a:p>
        </p:txBody>
      </p:sp>
    </p:spTree>
    <p:extLst>
      <p:ext uri="{BB962C8B-B14F-4D97-AF65-F5344CB8AC3E}">
        <p14:creationId xmlns:p14="http://schemas.microsoft.com/office/powerpoint/2010/main" val="3317925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Figure 71.18 A typical two-wire coil-on-plug ignition system showing the triggering and the switching being performed by the PCM from input from the crankshaft position sensor</a:t>
            </a:r>
          </a:p>
        </p:txBody>
      </p:sp>
      <p:pic>
        <p:nvPicPr>
          <p:cNvPr id="3" name="Picture 2" descr="Am illustration shows a typical two wire coil on plug system. &#10;Each spark plug has its own set of primary and secondary coil. The primary coil is connected to the ignition switch on one end and collectors of the transistors in PCM on the other. Secondary coils are connected to spark plugs and ground. Transistors are controlled by IC in PCM. PCM is also connected to CKP senso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21343" y="1905000"/>
            <a:ext cx="3752617" cy="3888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61061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71.19 An overhead camshaft engine equipped with variable valve timing on both the intake and exhaust camshafts and coil-on-plug ignition</a:t>
            </a:r>
            <a:endParaRPr lang="en-US" dirty="0">
              <a:latin typeface="+mj-lt"/>
            </a:endParaRPr>
          </a:p>
        </p:txBody>
      </p:sp>
      <p:pic>
        <p:nvPicPr>
          <p:cNvPr id="3" name="Picture 2" descr="A photo shows a cylinder head with intake cam phaser solenoid, Exhaust cam phaser solenoid, Coil on plug coils and CMP senso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46300" y="2133600"/>
            <a:ext cx="4851400" cy="3643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816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Figure 71.20 Chrysler Hemi V-8 that has two spark plugs per cylinder. The coil on top of one spark fires that plug plus, through a spark plug wire, fires a plug in the companion cylinder</a:t>
            </a:r>
          </a:p>
        </p:txBody>
      </p:sp>
      <p:pic>
        <p:nvPicPr>
          <p:cNvPr id="3" name="Picture 2" descr="A photo shows cylinder head of Chrysler Hemi V-8 with coil and spark plug wire to companion cylinder. Chrysler Hemi V-8 that has two spark plugs per cylinder. The coil on top of one spark fires that plug plus, through a spark plug wire, fires a plug in the companion cylind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62200" y="2362200"/>
            <a:ext cx="4357288" cy="3272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4739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IGNITION SYSTEMS </a:t>
            </a:r>
            <a:endParaRPr lang="en-US" dirty="0">
              <a:latin typeface="+mj-lt"/>
            </a:endParaRPr>
          </a:p>
        </p:txBody>
      </p:sp>
      <p:sp>
        <p:nvSpPr>
          <p:cNvPr id="25603" name="Content Placeholder 2"/>
          <p:cNvSpPr>
            <a:spLocks noGrp="1"/>
          </p:cNvSpPr>
          <p:nvPr>
            <p:ph idx="1"/>
          </p:nvPr>
        </p:nvSpPr>
        <p:spPr>
          <a:xfrm>
            <a:off x="457200" y="1600200"/>
            <a:ext cx="8077200" cy="4525963"/>
          </a:xfrm>
        </p:spPr>
        <p:txBody>
          <a:bodyPr/>
          <a:lstStyle/>
          <a:p>
            <a:r>
              <a:rPr lang="en-US" dirty="0" smtClean="0"/>
              <a:t>Purpose and Function</a:t>
            </a:r>
          </a:p>
          <a:p>
            <a:pPr lvl="1"/>
            <a:r>
              <a:rPr lang="en-US" dirty="0" smtClean="0"/>
              <a:t>The </a:t>
            </a:r>
            <a:r>
              <a:rPr lang="en-US" dirty="0"/>
              <a:t>ignition system </a:t>
            </a:r>
            <a:r>
              <a:rPr lang="en-US" dirty="0" smtClean="0"/>
              <a:t>includes components </a:t>
            </a:r>
            <a:r>
              <a:rPr lang="en-US" dirty="0"/>
              <a:t>and wiring necessary to create and distribute a </a:t>
            </a:r>
            <a:r>
              <a:rPr lang="en-US" dirty="0" smtClean="0"/>
              <a:t>high voltage </a:t>
            </a:r>
            <a:r>
              <a:rPr lang="en-US" dirty="0"/>
              <a:t>(up to 40,000 volts or more) and send to the spark plug</a:t>
            </a:r>
            <a:r>
              <a:rPr lang="en-US" dirty="0" smtClean="0"/>
              <a:t>.</a:t>
            </a:r>
          </a:p>
          <a:p>
            <a:r>
              <a:rPr lang="en-US" dirty="0" smtClean="0"/>
              <a:t>Background</a:t>
            </a:r>
          </a:p>
          <a:p>
            <a:pPr lvl="1"/>
            <a:r>
              <a:rPr lang="en-US" dirty="0"/>
              <a:t>Before the mid-1970s, ignition </a:t>
            </a:r>
            <a:r>
              <a:rPr lang="en-US" dirty="0" smtClean="0"/>
              <a:t>systems used </a:t>
            </a:r>
            <a:r>
              <a:rPr lang="en-US" dirty="0"/>
              <a:t>a mechanically opened set of contact points to make </a:t>
            </a:r>
            <a:r>
              <a:rPr lang="en-US" dirty="0" smtClean="0"/>
              <a:t>and break </a:t>
            </a:r>
            <a:r>
              <a:rPr lang="en-US" dirty="0"/>
              <a:t>the electrical connection to ground.</a:t>
            </a:r>
            <a:endParaRPr lang="en-US" dirty="0" smtClean="0">
              <a:solidFill>
                <a:srgbClr val="0000FF"/>
              </a:solidFill>
            </a:endParaRPr>
          </a:p>
          <a:p>
            <a:pPr lvl="1"/>
            <a:r>
              <a:rPr lang="en-US" dirty="0"/>
              <a:t>Since the mid-1970s, ignition systems </a:t>
            </a:r>
            <a:r>
              <a:rPr lang="en-US" dirty="0" smtClean="0"/>
              <a:t>have used </a:t>
            </a:r>
            <a:r>
              <a:rPr lang="en-US" dirty="0"/>
              <a:t>sensors, such as a pickup coil and </a:t>
            </a:r>
            <a:r>
              <a:rPr lang="en-US" dirty="0" err="1" smtClean="0"/>
              <a:t>reluctor</a:t>
            </a:r>
            <a:r>
              <a:rPr lang="en-US" dirty="0" smtClean="0"/>
              <a:t> (trigger </a:t>
            </a:r>
            <a:r>
              <a:rPr lang="en-US" dirty="0"/>
              <a:t>wheel</a:t>
            </a:r>
            <a:r>
              <a:rPr lang="en-US" dirty="0" smtClean="0"/>
              <a:t>), to </a:t>
            </a:r>
            <a:r>
              <a:rPr lang="en-US" dirty="0"/>
              <a:t>trigger or signal an electronic </a:t>
            </a:r>
            <a:r>
              <a:rPr lang="en-US" dirty="0" smtClean="0"/>
              <a:t>module.</a:t>
            </a:r>
            <a:endParaRPr lang="en-US" dirty="0" smtClean="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Figure 71.21 The slight (5 microsecond) difference in the firing of the companion cylinders is enough time to allow the PCM to determine which cylinder is firing on the compression stroke. </a:t>
            </a:r>
          </a:p>
        </p:txBody>
      </p:sp>
      <p:pic>
        <p:nvPicPr>
          <p:cNvPr id="3" name="Picture 2" descr="1. Cylinder 1 or 3 in compression – graph shows a – 10 KV drop at point a. (Cylinder 1 and 3 have firing voltages that rise a negative direction. Cylinder 1 and 3 has break over voltages that rise from below ground towards ground.)&#10;2. Cylinder 2 or 4 in waste – graph shows a less than +4 KV rise at point A but with a difference of 5 micro seconds. (Cylinder 2 and 4 have firing voltages that rise a positive direction. Cylinder 2 and 4 have break over voltages that fall from above ground towards ground.)&#10;3. CSI Signal – starts at constant of 4 volts. At point A it rises a little then drops to about 2V stays there for 5 micro second and rises sharply to 8 V again drops back at 4 V.&#10;"/>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040294" y="2057400"/>
            <a:ext cx="5063413" cy="3913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3666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IGNITION CONTROL CIRCUITS (1 OF 2)</a:t>
            </a:r>
            <a:endParaRPr lang="en-US" dirty="0">
              <a:latin typeface="+mj-lt"/>
            </a:endParaRPr>
          </a:p>
        </p:txBody>
      </p:sp>
      <p:sp>
        <p:nvSpPr>
          <p:cNvPr id="3" name="Content Placeholder 2"/>
          <p:cNvSpPr>
            <a:spLocks noGrp="1"/>
          </p:cNvSpPr>
          <p:nvPr>
            <p:ph idx="1"/>
          </p:nvPr>
        </p:nvSpPr>
        <p:spPr/>
        <p:txBody>
          <a:bodyPr/>
          <a:lstStyle/>
          <a:p>
            <a:r>
              <a:rPr lang="en-US" dirty="0"/>
              <a:t>Ignition control (IC) is the OBD-II terminology for the </a:t>
            </a:r>
            <a:r>
              <a:rPr lang="en-US" dirty="0" smtClean="0"/>
              <a:t>output signal from </a:t>
            </a:r>
            <a:r>
              <a:rPr lang="en-US" dirty="0"/>
              <a:t>the PCM to the ignition system that controls engine timing</a:t>
            </a:r>
            <a:r>
              <a:rPr lang="en-US" dirty="0" smtClean="0"/>
              <a:t>.</a:t>
            </a:r>
          </a:p>
          <a:p>
            <a:r>
              <a:rPr lang="en-US" dirty="0"/>
              <a:t>The ignition control signal is usually a digital output that is sent to </a:t>
            </a:r>
            <a:r>
              <a:rPr lang="en-US" dirty="0" smtClean="0"/>
              <a:t>the ignition </a:t>
            </a:r>
            <a:r>
              <a:rPr lang="en-US" dirty="0"/>
              <a:t>system as a timing signal</a:t>
            </a:r>
            <a:r>
              <a:rPr lang="en-US" dirty="0" smtClean="0"/>
              <a:t>.</a:t>
            </a:r>
          </a:p>
          <a:p>
            <a:r>
              <a:rPr lang="en-US" dirty="0" smtClean="0"/>
              <a:t>This </a:t>
            </a:r>
            <a:r>
              <a:rPr lang="en-US" dirty="0"/>
              <a:t>signal controls the duration of the primary </a:t>
            </a:r>
            <a:r>
              <a:rPr lang="en-US" dirty="0" smtClean="0"/>
              <a:t>current flow </a:t>
            </a:r>
            <a:r>
              <a:rPr lang="en-US" dirty="0"/>
              <a:t>in the coil, which is referred to as the dwell.</a:t>
            </a:r>
            <a:endParaRPr lang="en-US" dirty="0"/>
          </a:p>
        </p:txBody>
      </p:sp>
    </p:spTree>
    <p:extLst>
      <p:ext uri="{BB962C8B-B14F-4D97-AF65-F5344CB8AC3E}">
        <p14:creationId xmlns:p14="http://schemas.microsoft.com/office/powerpoint/2010/main" val="3423108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IGNITION CONTROL CIRCUITS </a:t>
            </a:r>
            <a:r>
              <a:rPr lang="en-US" dirty="0" smtClean="0">
                <a:latin typeface="+mj-lt"/>
              </a:rPr>
              <a:t>(2 </a:t>
            </a:r>
            <a:r>
              <a:rPr lang="en-US" dirty="0">
                <a:latin typeface="+mj-lt"/>
              </a:rPr>
              <a:t>OF 2)</a:t>
            </a:r>
          </a:p>
        </p:txBody>
      </p:sp>
      <p:sp>
        <p:nvSpPr>
          <p:cNvPr id="3" name="Content Placeholder 2"/>
          <p:cNvSpPr>
            <a:spLocks noGrp="1"/>
          </p:cNvSpPr>
          <p:nvPr>
            <p:ph idx="1"/>
          </p:nvPr>
        </p:nvSpPr>
        <p:spPr/>
        <p:txBody>
          <a:bodyPr/>
          <a:lstStyle/>
          <a:p>
            <a:r>
              <a:rPr lang="en-US" dirty="0" smtClean="0"/>
              <a:t>Bypass Ignition Control</a:t>
            </a:r>
          </a:p>
          <a:p>
            <a:pPr lvl="1"/>
            <a:r>
              <a:rPr lang="en-US" dirty="0" smtClean="0"/>
              <a:t>A bypass-type </a:t>
            </a:r>
            <a:r>
              <a:rPr lang="en-US" dirty="0"/>
              <a:t>ignition </a:t>
            </a:r>
            <a:r>
              <a:rPr lang="en-US" dirty="0" smtClean="0"/>
              <a:t>control means </a:t>
            </a:r>
            <a:r>
              <a:rPr lang="en-US" dirty="0"/>
              <a:t>that the engine starts using the ignition module for timing </a:t>
            </a:r>
            <a:r>
              <a:rPr lang="en-US" dirty="0" smtClean="0"/>
              <a:t>control and </a:t>
            </a:r>
            <a:r>
              <a:rPr lang="en-US" dirty="0"/>
              <a:t>then switches to the PCM for timing control after the engine starts</a:t>
            </a:r>
            <a:r>
              <a:rPr lang="en-US" dirty="0" smtClean="0"/>
              <a:t>.</a:t>
            </a:r>
          </a:p>
          <a:p>
            <a:r>
              <a:rPr lang="en-US" dirty="0" smtClean="0"/>
              <a:t>Up-Integrated Ignition Control</a:t>
            </a:r>
          </a:p>
          <a:p>
            <a:pPr lvl="1"/>
            <a:r>
              <a:rPr lang="en-US" dirty="0" smtClean="0"/>
              <a:t>In this </a:t>
            </a:r>
            <a:r>
              <a:rPr lang="en-US" dirty="0"/>
              <a:t>type of ignition </a:t>
            </a:r>
            <a:r>
              <a:rPr lang="en-US" dirty="0" smtClean="0"/>
              <a:t>control all </a:t>
            </a:r>
            <a:r>
              <a:rPr lang="en-US" dirty="0"/>
              <a:t>timing functions are interpreted in the </a:t>
            </a:r>
            <a:r>
              <a:rPr lang="en-US" dirty="0" smtClean="0"/>
              <a:t>PCM.</a:t>
            </a:r>
          </a:p>
          <a:p>
            <a:pPr lvl="1"/>
            <a:r>
              <a:rPr lang="en-US" dirty="0" smtClean="0"/>
              <a:t>Most COP and waste-spark systems use this control system.</a:t>
            </a:r>
            <a:endParaRPr lang="en-US" dirty="0"/>
          </a:p>
        </p:txBody>
      </p:sp>
    </p:spTree>
    <p:extLst>
      <p:ext uri="{BB962C8B-B14F-4D97-AF65-F5344CB8AC3E}">
        <p14:creationId xmlns:p14="http://schemas.microsoft.com/office/powerpoint/2010/main" val="3074857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71.22 Typical wiring diagram of a V-6 </a:t>
            </a:r>
            <a:r>
              <a:rPr lang="en-US" sz="2400" dirty="0" err="1">
                <a:latin typeface="+mj-lt"/>
              </a:rPr>
              <a:t>distributorless</a:t>
            </a:r>
            <a:r>
              <a:rPr lang="en-US" sz="2400" dirty="0">
                <a:latin typeface="+mj-lt"/>
              </a:rPr>
              <a:t> (direct fire) ignition system</a:t>
            </a:r>
            <a:endParaRPr lang="en-US" dirty="0">
              <a:latin typeface="+mj-lt"/>
            </a:endParaRPr>
          </a:p>
        </p:txBody>
      </p:sp>
      <p:pic>
        <p:nvPicPr>
          <p:cNvPr id="3" name="Picture 2" descr="Pairs of 1 and 4, 5 and 2 and 3 and 6 are connected to same secondary coil. With one side of the primary coils connected to ground via a switch. The other side is connected to M Pin of the Ignition module (Placed under the coils).&#10;Ignition module has Pins A to P.&#10;1. Pin A is connected to EST of computer via White wire.&#10;2. Pin B is connected to Bypass of computer via Tan/Black wire.&#10;3. Pin C is connected to Tact ref of computer via Purple/White wire.&#10;4. Pin D is connected to Ground of computer via Black/Red wire.&#10;5. Pin E is connected to Tact lead via White wire.&#10;6. Pin F is connected to Pin A of Dual Crank sensor connector via White wire.&#10;7. Pin G is connected to Pin C of Dual Crank sensor connector via Grey/Black wire.&#10;8. Pin H is connected to Pin D of Dual Crank sensor connector via White/Black wire.&#10;9. Pin K is connected to Pin B of Dual Crank sensor connector.&#10;10. Pin J, L, N and P are blank."/>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2000" y="2271285"/>
            <a:ext cx="7620000" cy="3681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12307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ION-SENSING IGNITION</a:t>
            </a:r>
            <a:endParaRPr lang="en-US" dirty="0">
              <a:latin typeface="+mj-lt"/>
            </a:endParaRPr>
          </a:p>
        </p:txBody>
      </p:sp>
      <p:sp>
        <p:nvSpPr>
          <p:cNvPr id="3" name="Content Placeholder 2"/>
          <p:cNvSpPr>
            <a:spLocks noGrp="1"/>
          </p:cNvSpPr>
          <p:nvPr>
            <p:ph idx="1"/>
          </p:nvPr>
        </p:nvSpPr>
        <p:spPr/>
        <p:txBody>
          <a:bodyPr/>
          <a:lstStyle/>
          <a:p>
            <a:r>
              <a:rPr lang="en-US" dirty="0"/>
              <a:t>In an ion-sensing ignition system, the spark plug itself </a:t>
            </a:r>
            <a:r>
              <a:rPr lang="en-US" dirty="0" smtClean="0"/>
              <a:t>becomes a </a:t>
            </a:r>
            <a:r>
              <a:rPr lang="en-US" dirty="0"/>
              <a:t>sensor</a:t>
            </a:r>
            <a:r>
              <a:rPr lang="en-US" dirty="0" smtClean="0"/>
              <a:t>.</a:t>
            </a:r>
          </a:p>
          <a:p>
            <a:r>
              <a:rPr lang="en-US" dirty="0"/>
              <a:t>The </a:t>
            </a:r>
            <a:r>
              <a:rPr lang="en-US" dirty="0" smtClean="0"/>
              <a:t>purpose of </a:t>
            </a:r>
            <a:r>
              <a:rPr lang="en-US" dirty="0"/>
              <a:t>this </a:t>
            </a:r>
            <a:r>
              <a:rPr lang="en-US" dirty="0" smtClean="0"/>
              <a:t>sensor </a:t>
            </a:r>
            <a:r>
              <a:rPr lang="en-US" dirty="0"/>
              <a:t>includes</a:t>
            </a:r>
            <a:r>
              <a:rPr lang="en-US" dirty="0" smtClean="0"/>
              <a:t>:</a:t>
            </a:r>
          </a:p>
          <a:p>
            <a:pPr lvl="1"/>
            <a:r>
              <a:rPr lang="en-US" dirty="0" smtClean="0"/>
              <a:t>Misfire detection</a:t>
            </a:r>
          </a:p>
          <a:p>
            <a:pPr lvl="1"/>
            <a:r>
              <a:rPr lang="en-US" dirty="0" smtClean="0"/>
              <a:t>Knock detection</a:t>
            </a:r>
          </a:p>
          <a:p>
            <a:pPr lvl="1"/>
            <a:r>
              <a:rPr lang="en-US" dirty="0" smtClean="0"/>
              <a:t>Ignition timing control</a:t>
            </a:r>
          </a:p>
          <a:p>
            <a:pPr lvl="1"/>
            <a:r>
              <a:rPr lang="en-US" dirty="0" smtClean="0"/>
              <a:t>Exhaust gas recirculation (EGR) control</a:t>
            </a:r>
          </a:p>
          <a:p>
            <a:pPr lvl="1"/>
            <a:r>
              <a:rPr lang="en-US" dirty="0" smtClean="0"/>
              <a:t>Air-fuel control on a per cylinder basis</a:t>
            </a:r>
            <a:endParaRPr lang="en-US" dirty="0"/>
          </a:p>
        </p:txBody>
      </p:sp>
    </p:spTree>
    <p:extLst>
      <p:ext uri="{BB962C8B-B14F-4D97-AF65-F5344CB8AC3E}">
        <p14:creationId xmlns:p14="http://schemas.microsoft.com/office/powerpoint/2010/main" val="22731607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Figure 71.23 A DC voltage is applied across the spark plug gap after the plug fires and the circuit can determine if the correct air–fuel ratio was present in the cylinder and if knock occurred</a:t>
            </a:r>
          </a:p>
        </p:txBody>
      </p:sp>
      <p:pic>
        <p:nvPicPr>
          <p:cNvPr id="3" name="Picture 2" descr="The circuit consists of a spark plug with terminal connected to secondary coil. The other side of secondary coil is connected to a parallel circuit of 2 zener diodes and series circuit of Capacitor and 2 resistors. This is then connected to the ground with the gap side of sparkplug.&#10;During the Spark event - Spark current flows from Gap to terminal and through the circuit accordingly and during Measurement period Ion current flows in the opposite directio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409033" y="1888756"/>
            <a:ext cx="2325935" cy="4283443"/>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0211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IGNITION TIMING</a:t>
            </a:r>
            <a:endParaRPr lang="en-US" dirty="0">
              <a:latin typeface="+mj-lt"/>
            </a:endParaRPr>
          </a:p>
        </p:txBody>
      </p:sp>
      <p:sp>
        <p:nvSpPr>
          <p:cNvPr id="3" name="Content Placeholder 2"/>
          <p:cNvSpPr>
            <a:spLocks noGrp="1"/>
          </p:cNvSpPr>
          <p:nvPr>
            <p:ph idx="1"/>
          </p:nvPr>
        </p:nvSpPr>
        <p:spPr/>
        <p:txBody>
          <a:bodyPr/>
          <a:lstStyle/>
          <a:p>
            <a:r>
              <a:rPr lang="en-US" dirty="0" smtClean="0"/>
              <a:t>The Need for Spark Advance</a:t>
            </a:r>
          </a:p>
          <a:p>
            <a:pPr lvl="1"/>
            <a:r>
              <a:rPr lang="en-US" dirty="0"/>
              <a:t>Ignition timing refers </a:t>
            </a:r>
            <a:r>
              <a:rPr lang="en-US" dirty="0" smtClean="0"/>
              <a:t>to when </a:t>
            </a:r>
            <a:r>
              <a:rPr lang="en-US" dirty="0"/>
              <a:t>the spark plug fires in relation to piston position</a:t>
            </a:r>
            <a:r>
              <a:rPr lang="en-US" dirty="0" smtClean="0"/>
              <a:t>.</a:t>
            </a:r>
          </a:p>
          <a:p>
            <a:pPr lvl="1"/>
            <a:r>
              <a:rPr lang="en-US" dirty="0" smtClean="0"/>
              <a:t>As the engine rotates faster, the spark plug firing event must occur sooner.</a:t>
            </a:r>
          </a:p>
          <a:p>
            <a:r>
              <a:rPr lang="en-US" dirty="0" smtClean="0"/>
              <a:t>Initial Timing</a:t>
            </a:r>
          </a:p>
          <a:p>
            <a:pPr lvl="1"/>
            <a:r>
              <a:rPr lang="en-US" dirty="0"/>
              <a:t>If the engine is equipped with a distributor, </a:t>
            </a:r>
            <a:r>
              <a:rPr lang="en-US" dirty="0" smtClean="0"/>
              <a:t>it may </a:t>
            </a:r>
            <a:r>
              <a:rPr lang="en-US" dirty="0"/>
              <a:t>be possible to adjust the base or the initial timing</a:t>
            </a:r>
            <a:r>
              <a:rPr lang="en-US" dirty="0" smtClean="0"/>
              <a:t>.</a:t>
            </a:r>
          </a:p>
          <a:p>
            <a:pPr lvl="1"/>
            <a:r>
              <a:rPr lang="en-US" dirty="0"/>
              <a:t>Ignition </a:t>
            </a:r>
            <a:r>
              <a:rPr lang="en-US" dirty="0" smtClean="0"/>
              <a:t>timing does </a:t>
            </a:r>
            <a:r>
              <a:rPr lang="en-US" dirty="0"/>
              <a:t>change as the timing chain or gear </a:t>
            </a:r>
            <a:r>
              <a:rPr lang="en-US" dirty="0" smtClean="0"/>
              <a:t>wears.</a:t>
            </a:r>
            <a:endParaRPr lang="en-US" dirty="0"/>
          </a:p>
        </p:txBody>
      </p:sp>
    </p:spTree>
    <p:extLst>
      <p:ext uri="{BB962C8B-B14F-4D97-AF65-F5344CB8AC3E}">
        <p14:creationId xmlns:p14="http://schemas.microsoft.com/office/powerpoint/2010/main" val="8325158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71.24 The initial timing is where the spark plug fires at idle speed. The computer then advances the timing based on engine speed and other factors</a:t>
            </a:r>
            <a:endParaRPr lang="en-US" dirty="0">
              <a:latin typeface="+mj-lt"/>
            </a:endParaRPr>
          </a:p>
        </p:txBody>
      </p:sp>
      <p:pic>
        <p:nvPicPr>
          <p:cNvPr id="3" name="Picture 2" descr="During 0 to 1000 rpm Advance is below 10 degrees.&#10;During 1000 to 3000 RPM advance is linearly increasing to reach approx. 21-22 degree.&#10;During 3000 to 5000 RPM advance is linearly increasing to reach approx. 26-27 degree.&#10;After 5000 RPM advance is constant at about 28 degree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57400" y="2428875"/>
            <a:ext cx="5029200" cy="36576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276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71.25 Ignition timing marks are found on the harmonic balancers that are equipped with distributor ignition</a:t>
            </a:r>
            <a:endParaRPr lang="en-US" dirty="0">
              <a:latin typeface="+mj-lt"/>
            </a:endParaRPr>
          </a:p>
        </p:txBody>
      </p:sp>
      <p:pic>
        <p:nvPicPr>
          <p:cNvPr id="3" name="Picture 2" descr="A photo shows timing mark on harmonic balancer with corresponding TDC marks on a plat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921889" y="1895145"/>
            <a:ext cx="3300222" cy="426753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1998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KNOCK SENSORS</a:t>
            </a:r>
            <a:endParaRPr lang="en-US" dirty="0">
              <a:latin typeface="+mj-lt"/>
            </a:endParaRPr>
          </a:p>
        </p:txBody>
      </p:sp>
      <p:sp>
        <p:nvSpPr>
          <p:cNvPr id="3" name="Content Placeholder 2"/>
          <p:cNvSpPr>
            <a:spLocks noGrp="1"/>
          </p:cNvSpPr>
          <p:nvPr>
            <p:ph idx="1"/>
          </p:nvPr>
        </p:nvSpPr>
        <p:spPr/>
        <p:txBody>
          <a:bodyPr/>
          <a:lstStyle/>
          <a:p>
            <a:r>
              <a:rPr lang="en-US" dirty="0"/>
              <a:t>Knock sensors are used to detect abnormal </a:t>
            </a:r>
            <a:r>
              <a:rPr lang="en-US" dirty="0" smtClean="0"/>
              <a:t>combustion.</a:t>
            </a:r>
          </a:p>
          <a:p>
            <a:r>
              <a:rPr lang="en-US" dirty="0"/>
              <a:t>Inside the knock sensor is a piezoelectric element that </a:t>
            </a:r>
            <a:r>
              <a:rPr lang="en-US" dirty="0" smtClean="0"/>
              <a:t>generates a </a:t>
            </a:r>
            <a:r>
              <a:rPr lang="en-US" dirty="0"/>
              <a:t>voltage when pressure or a vibration is applied to the unit</a:t>
            </a:r>
            <a:r>
              <a:rPr lang="en-US" dirty="0" smtClean="0"/>
              <a:t>.</a:t>
            </a:r>
          </a:p>
          <a:p>
            <a:r>
              <a:rPr lang="en-US" dirty="0" smtClean="0"/>
              <a:t>Diagnosing the Knock Sensor</a:t>
            </a:r>
          </a:p>
          <a:p>
            <a:pPr lvl="1"/>
            <a:r>
              <a:rPr lang="en-US" dirty="0" smtClean="0"/>
              <a:t>A scan tool is used to read diagnostic trouble codes and check the functionality of the knock sensor.</a:t>
            </a:r>
            <a:endParaRPr lang="en-US" dirty="0"/>
          </a:p>
        </p:txBody>
      </p:sp>
    </p:spTree>
    <p:extLst>
      <p:ext uri="{BB962C8B-B14F-4D97-AF65-F5344CB8AC3E}">
        <p14:creationId xmlns:p14="http://schemas.microsoft.com/office/powerpoint/2010/main" val="2920206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71.1 A point-type ignition system showing the distributor cam, which opens the points</a:t>
            </a:r>
            <a:endParaRPr lang="en-US" sz="2400" dirty="0">
              <a:latin typeface="+mj-lt"/>
            </a:endParaRPr>
          </a:p>
        </p:txBody>
      </p:sp>
      <p:pic>
        <p:nvPicPr>
          <p:cNvPr id="5" name="Picture 2" descr="A photo shows a point- type ignition system with distributer cam moving a cantilever so as to open contact points. The points are connected to a condens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67484" y="2007443"/>
            <a:ext cx="6209033" cy="4139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051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71.26 A knock sensor that is used by the powertrain control module (PCM) to detect engine detonation</a:t>
            </a:r>
            <a:endParaRPr lang="en-US" dirty="0">
              <a:latin typeface="+mj-lt"/>
            </a:endParaRPr>
          </a:p>
        </p:txBody>
      </p:sp>
      <p:pic>
        <p:nvPicPr>
          <p:cNvPr id="3" name="Picture 2" descr="A photo shows a knock sensor installed on an engine block."/>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852928" y="2209800"/>
            <a:ext cx="3438144" cy="36576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8999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71.27 A typical waveform from a knock sensor during a spark knock event. </a:t>
            </a:r>
            <a:endParaRPr lang="en-US" dirty="0">
              <a:latin typeface="+mj-lt"/>
            </a:endParaRPr>
          </a:p>
        </p:txBody>
      </p:sp>
      <p:pic>
        <p:nvPicPr>
          <p:cNvPr id="3" name="Picture 2" descr="An illustration shows a graph of typical wave form from a knock sensor. The amplitude of the wave increases suddenly and then slowly damps down before coming to 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43200" y="2057400"/>
            <a:ext cx="3505200" cy="360741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4887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3: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smtClean="0">
                <a:solidFill>
                  <a:srgbClr val="000000"/>
                </a:solidFill>
              </a:rPr>
              <a:t>What is the purpose of the knock sensor?</a:t>
            </a:r>
            <a:endParaRPr lang="en-US" sz="4000" dirty="0">
              <a:solidFill>
                <a:srgbClr val="000000"/>
              </a:solidFill>
            </a:endParaRPr>
          </a:p>
        </p:txBody>
      </p:sp>
    </p:spTree>
    <p:extLst>
      <p:ext uri="{BB962C8B-B14F-4D97-AF65-F5344CB8AC3E}">
        <p14:creationId xmlns:p14="http://schemas.microsoft.com/office/powerpoint/2010/main" val="206312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3:</a:t>
            </a:r>
            <a:endParaRPr lang="en-US" sz="3400" dirty="0">
              <a:solidFill>
                <a:srgbClr val="F8F9D3"/>
              </a:solidFill>
              <a:latin typeface="+mj-lt"/>
            </a:endParaRPr>
          </a:p>
        </p:txBody>
      </p:sp>
      <p:sp>
        <p:nvSpPr>
          <p:cNvPr id="6" name="Rectangle 5"/>
          <p:cNvSpPr/>
          <p:nvPr/>
        </p:nvSpPr>
        <p:spPr>
          <a:xfrm>
            <a:off x="168876" y="1975554"/>
            <a:ext cx="8534400" cy="707886"/>
          </a:xfrm>
          <a:prstGeom prst="rect">
            <a:avLst/>
          </a:prstGeom>
        </p:spPr>
        <p:txBody>
          <a:bodyPr wrap="square">
            <a:spAutoFit/>
          </a:bodyPr>
          <a:lstStyle/>
          <a:p>
            <a:r>
              <a:rPr lang="en-US" sz="4000" dirty="0" smtClean="0">
                <a:solidFill>
                  <a:srgbClr val="000000"/>
                </a:solidFill>
              </a:rPr>
              <a:t>To detect abnormal combustion.</a:t>
            </a:r>
            <a:endParaRPr lang="en-US" sz="4000" dirty="0">
              <a:solidFill>
                <a:srgbClr val="000000"/>
              </a:solidFill>
            </a:endParaRPr>
          </a:p>
        </p:txBody>
      </p:sp>
    </p:spTree>
    <p:extLst>
      <p:ext uri="{BB962C8B-B14F-4D97-AF65-F5344CB8AC3E}">
        <p14:creationId xmlns:p14="http://schemas.microsoft.com/office/powerpoint/2010/main" val="1978629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SPARK PLUGS</a:t>
            </a:r>
            <a:endParaRPr lang="en-US" dirty="0">
              <a:latin typeface="+mj-lt"/>
            </a:endParaRPr>
          </a:p>
        </p:txBody>
      </p:sp>
      <p:sp>
        <p:nvSpPr>
          <p:cNvPr id="3" name="Content Placeholder 2"/>
          <p:cNvSpPr>
            <a:spLocks noGrp="1"/>
          </p:cNvSpPr>
          <p:nvPr>
            <p:ph idx="1"/>
          </p:nvPr>
        </p:nvSpPr>
        <p:spPr/>
        <p:txBody>
          <a:bodyPr/>
          <a:lstStyle/>
          <a:p>
            <a:r>
              <a:rPr lang="en-US" dirty="0" smtClean="0"/>
              <a:t>Spark plugs are classified by reach, heat range and type of seat.</a:t>
            </a:r>
          </a:p>
          <a:p>
            <a:r>
              <a:rPr lang="en-US" sz="2400" dirty="0" smtClean="0"/>
              <a:t>Resistor Spark Plugs</a:t>
            </a:r>
          </a:p>
          <a:p>
            <a:pPr lvl="1"/>
            <a:r>
              <a:rPr lang="en-US" sz="2000" dirty="0" smtClean="0"/>
              <a:t>Includes </a:t>
            </a:r>
            <a:r>
              <a:rPr lang="en-US" sz="2000" dirty="0"/>
              <a:t>a </a:t>
            </a:r>
            <a:r>
              <a:rPr lang="en-US" sz="2000" dirty="0" smtClean="0"/>
              <a:t>resistor in </a:t>
            </a:r>
            <a:r>
              <a:rPr lang="en-US" sz="2000" dirty="0"/>
              <a:t>the center electrode, which helps to reduce electromagnetic </a:t>
            </a:r>
            <a:r>
              <a:rPr lang="en-US" sz="2000" dirty="0" smtClean="0"/>
              <a:t>noise.</a:t>
            </a:r>
          </a:p>
          <a:p>
            <a:r>
              <a:rPr lang="en-US" sz="2400" dirty="0" smtClean="0"/>
              <a:t>Platinum Spark Plugs</a:t>
            </a:r>
          </a:p>
          <a:p>
            <a:pPr lvl="1"/>
            <a:r>
              <a:rPr lang="en-US" sz="2000" dirty="0" smtClean="0"/>
              <a:t>A </a:t>
            </a:r>
            <a:r>
              <a:rPr lang="en-US" sz="2000" dirty="0"/>
              <a:t>small amount of the precious metal platinum welded </a:t>
            </a:r>
            <a:r>
              <a:rPr lang="en-US" sz="2000" dirty="0" smtClean="0"/>
              <a:t>onto each electrode.</a:t>
            </a:r>
          </a:p>
          <a:p>
            <a:r>
              <a:rPr lang="en-US" sz="2400" dirty="0" smtClean="0"/>
              <a:t>Iridium Spark Plugs</a:t>
            </a:r>
          </a:p>
          <a:p>
            <a:pPr lvl="1"/>
            <a:r>
              <a:rPr lang="en-US" sz="2000" dirty="0" smtClean="0"/>
              <a:t>A </a:t>
            </a:r>
            <a:r>
              <a:rPr lang="en-US" sz="2000" dirty="0"/>
              <a:t>small amount of iridium welded onto the tip of a </a:t>
            </a:r>
            <a:r>
              <a:rPr lang="en-US" sz="2000" dirty="0" smtClean="0"/>
              <a:t>small center electrode.</a:t>
            </a:r>
          </a:p>
          <a:p>
            <a:pPr lvl="1"/>
            <a:endParaRPr lang="en-US" dirty="0"/>
          </a:p>
        </p:txBody>
      </p:sp>
    </p:spTree>
    <p:extLst>
      <p:ext uri="{BB962C8B-B14F-4D97-AF65-F5344CB8AC3E}">
        <p14:creationId xmlns:p14="http://schemas.microsoft.com/office/powerpoint/2010/main" val="3459256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71.28 Parts of a typical spark plug</a:t>
            </a:r>
            <a:endParaRPr lang="en-US" dirty="0">
              <a:latin typeface="+mj-lt"/>
            </a:endParaRPr>
          </a:p>
        </p:txBody>
      </p:sp>
      <p:pic>
        <p:nvPicPr>
          <p:cNvPr id="3" name="Picture 2" descr="An illustration shows cut section of typical spark plugs. The central electrode is protected by ceramic insulator which is covers with a metal shell. The lower part of the shell has threads and side electrode aligned with central electrod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84994" y="1466850"/>
            <a:ext cx="4974012" cy="4648609"/>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99330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71.29 The heat range of a spark plug is determined by the distance the heat has to flow from the tip to the cylinder head</a:t>
            </a:r>
            <a:endParaRPr lang="en-US" dirty="0">
              <a:latin typeface="+mj-lt"/>
            </a:endParaRPr>
          </a:p>
        </p:txBody>
      </p:sp>
      <p:pic>
        <p:nvPicPr>
          <p:cNvPr id="3" name="Picture 2" descr="The illustration shows the following:&#10;• Fast heat transfer spark plugs have small threads and are also called cold plugs.&#10;• Medium heat transfer spark plugs have medium threads.&#10;• Slow heat transfer spark plugs have the tallest threads and are also called hot plugs.&#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28800" y="2306718"/>
            <a:ext cx="5486400" cy="36576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07279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mj-lt"/>
              </a:rPr>
              <a:t>Figure 71.2 Some ignition coils are electrically connected, called married (top figure), whereas others use separate primary and secondary windings, called divorced (lower figure). </a:t>
            </a:r>
            <a:endParaRPr lang="en-US" dirty="0">
              <a:latin typeface="+mj-lt"/>
            </a:endParaRPr>
          </a:p>
        </p:txBody>
      </p:sp>
      <p:pic>
        <p:nvPicPr>
          <p:cNvPr id="6" name="Picture 2" descr="In both the circuits positive of the primary coil is connected to battery via ignition switch and negative is connected to Ignition module while one end of the secondary coil is connected to spark plug&#10;In an electrically connected winding or married winding other end of secondary coil is connected to positive is primary coil where as in electrically isolated windings the other end of secondary coil is either connected to ground or a sparkplu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70038" y="2209800"/>
            <a:ext cx="2603924" cy="3598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892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IGNITION </a:t>
            </a:r>
            <a:r>
              <a:rPr lang="en-US" dirty="0" smtClean="0">
                <a:latin typeface="+mj-lt"/>
              </a:rPr>
              <a:t>SYSTEM OPERATION</a:t>
            </a:r>
            <a:endParaRPr lang="en-US" dirty="0">
              <a:latin typeface="+mj-lt"/>
            </a:endParaRPr>
          </a:p>
        </p:txBody>
      </p:sp>
      <p:sp>
        <p:nvSpPr>
          <p:cNvPr id="3" name="Content Placeholder 2"/>
          <p:cNvSpPr>
            <a:spLocks noGrp="1"/>
          </p:cNvSpPr>
          <p:nvPr>
            <p:ph idx="1"/>
          </p:nvPr>
        </p:nvSpPr>
        <p:spPr/>
        <p:txBody>
          <a:bodyPr/>
          <a:lstStyle/>
          <a:p>
            <a:r>
              <a:rPr lang="en-US" dirty="0" smtClean="0"/>
              <a:t>All ignition </a:t>
            </a:r>
            <a:r>
              <a:rPr lang="en-US" dirty="0"/>
              <a:t>systems apply voltage close to battery voltage (12 volts) to </a:t>
            </a:r>
            <a:r>
              <a:rPr lang="en-US" dirty="0" smtClean="0"/>
              <a:t>the positive </a:t>
            </a:r>
            <a:r>
              <a:rPr lang="en-US" dirty="0"/>
              <a:t>side of the ignition coil and pulse the negative side to ground</a:t>
            </a:r>
            <a:r>
              <a:rPr lang="en-US" dirty="0" smtClean="0"/>
              <a:t>.</a:t>
            </a:r>
          </a:p>
          <a:p>
            <a:r>
              <a:rPr lang="en-US" dirty="0"/>
              <a:t>When the coil negative lead is grounded, the primary (</a:t>
            </a:r>
            <a:r>
              <a:rPr lang="en-US" dirty="0" smtClean="0"/>
              <a:t>low-voltage) circuit </a:t>
            </a:r>
            <a:r>
              <a:rPr lang="en-US" dirty="0"/>
              <a:t>of the coil is complete and a magnetic field is created </a:t>
            </a:r>
            <a:r>
              <a:rPr lang="en-US" dirty="0" smtClean="0"/>
              <a:t>around the </a:t>
            </a:r>
            <a:r>
              <a:rPr lang="en-US" dirty="0"/>
              <a:t>coil windings</a:t>
            </a:r>
            <a:r>
              <a:rPr lang="en-US" dirty="0" smtClean="0"/>
              <a:t>.</a:t>
            </a:r>
          </a:p>
          <a:p>
            <a:r>
              <a:rPr lang="en-US" dirty="0"/>
              <a:t>When the circuit is opened, the magnetic field </a:t>
            </a:r>
            <a:r>
              <a:rPr lang="en-US" dirty="0" smtClean="0"/>
              <a:t>collapses and </a:t>
            </a:r>
            <a:r>
              <a:rPr lang="en-US" dirty="0"/>
              <a:t>induces a high-voltage spark in the secondary winding </a:t>
            </a:r>
            <a:r>
              <a:rPr lang="en-US" dirty="0" smtClean="0"/>
              <a:t>of the ignition coil.</a:t>
            </a:r>
            <a:endParaRPr lang="en-US" dirty="0"/>
          </a:p>
        </p:txBody>
      </p:sp>
    </p:spTree>
    <p:extLst>
      <p:ext uri="{BB962C8B-B14F-4D97-AF65-F5344CB8AC3E}">
        <p14:creationId xmlns:p14="http://schemas.microsoft.com/office/powerpoint/2010/main" val="3853198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IGNITION COILS (1 OF 4) </a:t>
            </a:r>
            <a:endParaRPr lang="en-US" dirty="0">
              <a:latin typeface="+mj-lt"/>
            </a:endParaRPr>
          </a:p>
        </p:txBody>
      </p:sp>
      <p:sp>
        <p:nvSpPr>
          <p:cNvPr id="3" name="Content Placeholder 2"/>
          <p:cNvSpPr>
            <a:spLocks noGrp="1"/>
          </p:cNvSpPr>
          <p:nvPr>
            <p:ph idx="1"/>
          </p:nvPr>
        </p:nvSpPr>
        <p:spPr/>
        <p:txBody>
          <a:bodyPr/>
          <a:lstStyle/>
          <a:p>
            <a:r>
              <a:rPr lang="en-US" dirty="0" smtClean="0"/>
              <a:t>Purpose and Function</a:t>
            </a:r>
          </a:p>
          <a:p>
            <a:pPr lvl="1"/>
            <a:r>
              <a:rPr lang="en-US" dirty="0"/>
              <a:t>The coil creates a high-voltage spark </a:t>
            </a:r>
            <a:r>
              <a:rPr lang="en-US" dirty="0" smtClean="0"/>
              <a:t>by electromagnetic </a:t>
            </a:r>
            <a:r>
              <a:rPr lang="en-US" dirty="0"/>
              <a:t>induction</a:t>
            </a:r>
            <a:r>
              <a:rPr lang="en-US" dirty="0" smtClean="0"/>
              <a:t>.</a:t>
            </a:r>
          </a:p>
          <a:p>
            <a:r>
              <a:rPr lang="en-US" dirty="0" smtClean="0"/>
              <a:t>Coil Construction</a:t>
            </a:r>
          </a:p>
          <a:p>
            <a:pPr lvl="1"/>
            <a:r>
              <a:rPr lang="en-US" dirty="0" smtClean="0"/>
              <a:t>The </a:t>
            </a:r>
            <a:r>
              <a:rPr lang="en-US" dirty="0"/>
              <a:t>center of an ignition coil contains </a:t>
            </a:r>
            <a:r>
              <a:rPr lang="en-US" dirty="0" smtClean="0"/>
              <a:t>a core </a:t>
            </a:r>
            <a:r>
              <a:rPr lang="en-US" dirty="0"/>
              <a:t>of laminated soft iron (thin strips of soft iron</a:t>
            </a:r>
            <a:r>
              <a:rPr lang="en-US" dirty="0" smtClean="0"/>
              <a:t>)</a:t>
            </a:r>
          </a:p>
          <a:p>
            <a:pPr lvl="1"/>
            <a:r>
              <a:rPr lang="en-US" dirty="0"/>
              <a:t>Surrounding the laminated core </a:t>
            </a:r>
            <a:r>
              <a:rPr lang="en-US" dirty="0" smtClean="0"/>
              <a:t>are the secondary windings</a:t>
            </a:r>
          </a:p>
          <a:p>
            <a:pPr lvl="1"/>
            <a:r>
              <a:rPr lang="en-US" dirty="0" smtClean="0"/>
              <a:t>Surrounding the </a:t>
            </a:r>
            <a:r>
              <a:rPr lang="en-US" dirty="0"/>
              <a:t>secondary windings </a:t>
            </a:r>
            <a:r>
              <a:rPr lang="en-US" dirty="0" smtClean="0"/>
              <a:t>are the primary windings.</a:t>
            </a:r>
            <a:endParaRPr lang="en-US" dirty="0"/>
          </a:p>
        </p:txBody>
      </p:sp>
    </p:spTree>
    <p:extLst>
      <p:ext uri="{BB962C8B-B14F-4D97-AF65-F5344CB8AC3E}">
        <p14:creationId xmlns:p14="http://schemas.microsoft.com/office/powerpoint/2010/main" val="3993571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IGNITION COILS </a:t>
            </a:r>
            <a:r>
              <a:rPr lang="en-US" dirty="0" smtClean="0">
                <a:latin typeface="+mj-lt"/>
              </a:rPr>
              <a:t>(2 OF 4) </a:t>
            </a:r>
            <a:endParaRPr lang="en-US" dirty="0">
              <a:latin typeface="+mj-lt"/>
            </a:endParaRPr>
          </a:p>
        </p:txBody>
      </p:sp>
      <p:sp>
        <p:nvSpPr>
          <p:cNvPr id="3" name="Content Placeholder 2"/>
          <p:cNvSpPr>
            <a:spLocks noGrp="1"/>
          </p:cNvSpPr>
          <p:nvPr>
            <p:ph idx="1"/>
          </p:nvPr>
        </p:nvSpPr>
        <p:spPr/>
        <p:txBody>
          <a:bodyPr/>
          <a:lstStyle/>
          <a:p>
            <a:r>
              <a:rPr lang="en-US" dirty="0" smtClean="0"/>
              <a:t>Self-Induction</a:t>
            </a:r>
          </a:p>
          <a:p>
            <a:pPr lvl="1"/>
            <a:r>
              <a:rPr lang="en-US" dirty="0"/>
              <a:t>When current starts to flow into a coil, </a:t>
            </a:r>
            <a:r>
              <a:rPr lang="en-US" dirty="0" smtClean="0"/>
              <a:t>an opposing </a:t>
            </a:r>
            <a:r>
              <a:rPr lang="en-US" dirty="0"/>
              <a:t>current is created in the windings of the coil. This </a:t>
            </a:r>
            <a:r>
              <a:rPr lang="en-US" dirty="0" smtClean="0"/>
              <a:t>opposing current </a:t>
            </a:r>
            <a:r>
              <a:rPr lang="en-US" dirty="0"/>
              <a:t>generation is caused by self-induction and is called </a:t>
            </a:r>
            <a:r>
              <a:rPr lang="en-US" dirty="0" smtClean="0"/>
              <a:t>inductive reactance.</a:t>
            </a:r>
          </a:p>
          <a:p>
            <a:r>
              <a:rPr lang="en-US" dirty="0" smtClean="0"/>
              <a:t>Mutual Induction</a:t>
            </a:r>
          </a:p>
          <a:p>
            <a:pPr lvl="1"/>
            <a:r>
              <a:rPr lang="en-US" dirty="0" smtClean="0"/>
              <a:t>The current flowing in one coil winding induces a voltage in the adjacent coil winding when a change occurs.</a:t>
            </a:r>
            <a:endParaRPr lang="en-US" dirty="0"/>
          </a:p>
        </p:txBody>
      </p:sp>
    </p:spTree>
    <p:extLst>
      <p:ext uri="{BB962C8B-B14F-4D97-AF65-F5344CB8AC3E}">
        <p14:creationId xmlns:p14="http://schemas.microsoft.com/office/powerpoint/2010/main" val="1869771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1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6.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839</TotalTime>
  <Words>2203</Words>
  <Application>Microsoft Office PowerPoint</Application>
  <PresentationFormat>On-screen Show (4:3)</PresentationFormat>
  <Paragraphs>163</Paragraphs>
  <Slides>57</Slides>
  <Notes>0</Notes>
  <HiddenSlides>0</HiddenSlides>
  <MMClips>0</MMClips>
  <ScaleCrop>false</ScaleCrop>
  <HeadingPairs>
    <vt:vector size="4" baseType="variant">
      <vt:variant>
        <vt:lpstr>Theme</vt:lpstr>
      </vt:variant>
      <vt:variant>
        <vt:i4>6</vt:i4>
      </vt:variant>
      <vt:variant>
        <vt:lpstr>Slide Titles</vt:lpstr>
      </vt:variant>
      <vt:variant>
        <vt:i4>57</vt:i4>
      </vt:variant>
    </vt:vector>
  </HeadingPairs>
  <TitlesOfParts>
    <vt:vector size="63" baseType="lpstr">
      <vt:lpstr>Office Theme</vt:lpstr>
      <vt:lpstr>508 Lecture</vt:lpstr>
      <vt:lpstr>1_508 Lecture</vt:lpstr>
      <vt:lpstr>2_508 Lecture</vt:lpstr>
      <vt:lpstr>3_508 Lecture</vt:lpstr>
      <vt:lpstr>4_508 Lecture</vt:lpstr>
      <vt:lpstr>Automotive Technology Principles, Diagnosis, and Service</vt:lpstr>
      <vt:lpstr>LEARNING OBJECTIVES (1 of 2)</vt:lpstr>
      <vt:lpstr>LEARNING OBJECTIVES (2 of 2)</vt:lpstr>
      <vt:lpstr>IGNITION SYSTEMS </vt:lpstr>
      <vt:lpstr>Figure 71.1 A point-type ignition system showing the distributor cam, which opens the points</vt:lpstr>
      <vt:lpstr>Figure 71.2 Some ignition coils are electrically connected, called married (top figure), whereas others use separate primary and secondary windings, called divorced (lower figure). </vt:lpstr>
      <vt:lpstr>IGNITION SYSTEM OPERATION</vt:lpstr>
      <vt:lpstr>IGNITION COILS (1 OF 4) </vt:lpstr>
      <vt:lpstr>IGNITION COILS (2 OF 4) </vt:lpstr>
      <vt:lpstr>IGNITION COILS (3 OF 4) </vt:lpstr>
      <vt:lpstr>IGNITION COILS (4 OF 4) </vt:lpstr>
      <vt:lpstr>Figure 71.3 The steel lamination used in an E coil helps increase the magnetic field strength, which helps the coil produce higher energy output for a more complete combustion in the cylinders</vt:lpstr>
      <vt:lpstr>Figure 71.4 The primary windings are inside the secondary windings on this General Motors coil</vt:lpstr>
      <vt:lpstr>Figure 71.5 The primary ignition system is used to trigger and, therefore, create the secondary (high-voltage) spark from the ignition coil</vt:lpstr>
      <vt:lpstr>QUESTION 1: ?</vt:lpstr>
      <vt:lpstr>ANSWER 1:</vt:lpstr>
      <vt:lpstr>IGNITION SWITCH AND TRIGGERING</vt:lpstr>
      <vt:lpstr>PRIMARY CIRCUIT OPERATION</vt:lpstr>
      <vt:lpstr>Figure 71.6 A Hall-effect sensor produces a digital on-off voltage signal whether it is used with a blade or a notched wheel</vt:lpstr>
      <vt:lpstr>Figure 71.7 This Hall-effect camshaft reference sensor and crankshaft position sensor have an electronic circuit built in that creates a 0- to 5-volt signal, as shown at the bottom. These Hall-effect sensors have three wires: a power supply (8 volts) from the computer (controller); a signal (0 to 5 volts); and a signal ground</vt:lpstr>
      <vt:lpstr>Figure 71.8 A magnetic sensor uses a permanent magnet surrounded by a coil of wire. The notches of the crankshaft (or camshaft) create a variable magnetic field strength around the coil. </vt:lpstr>
      <vt:lpstr>Figure 71.9 A typical magnetic crankshaft position sensor</vt:lpstr>
      <vt:lpstr>QUESTION 2: ?</vt:lpstr>
      <vt:lpstr>ANSWER 2:</vt:lpstr>
      <vt:lpstr>DISTRIBUTOR IGNITION SYSTEMS (1 OF 2)</vt:lpstr>
      <vt:lpstr>DISTRIBUTOR IGNITION SYSTEMS (2 OF 2) </vt:lpstr>
      <vt:lpstr>Figure 71.10 A cutaway of a Ford distributor showing the Hall-effect shutter blade that is used to trigger the ignition control module and the rotor. </vt:lpstr>
      <vt:lpstr>Figure 71.11 The firing order is cast or stamped on the intake manifold on most engines that have a distributor ignition</vt:lpstr>
      <vt:lpstr>Figure 71.12 A typical General Motors HEI coil installed in the distributor cap. When the coil or distributor cap is replaced, check that the ground clip is transferred from the old distributor cap to the new. Without proper grounding, coil damage is likely. </vt:lpstr>
      <vt:lpstr>Figure 71.13 This distributor ignition system uses a remotely mounted ignition coil</vt:lpstr>
      <vt:lpstr>Figure 71.14 Wiring diagram of a typical Ford electronic ignition</vt:lpstr>
      <vt:lpstr>Figure 71.15 A Chrysler electronic ignition distributor. This unit is equipped with a vacuum advance mechanism that advances the ignition timing under light engine load conditions</vt:lpstr>
      <vt:lpstr>WASTE-SPARK IGNITION SYSTEMS</vt:lpstr>
      <vt:lpstr>Figure 71.16 A waste-spark system fires one cylinder while its piston is on the compression stroke and into paired or companion cylinders while it is on the exhaust stroke. </vt:lpstr>
      <vt:lpstr>Figure 71.17 The left-hand rule states that if a coil is grasped with the left hand, the fingers point in the direction of current flow and the thumb points toward the north pole</vt:lpstr>
      <vt:lpstr>COIL-ON-PLUG IGNITION</vt:lpstr>
      <vt:lpstr>Figure 71.18 A typical two-wire coil-on-plug ignition system showing the triggering and the switching being performed by the PCM from input from the crankshaft position sensor</vt:lpstr>
      <vt:lpstr>Figure 71.19 An overhead camshaft engine equipped with variable valve timing on both the intake and exhaust camshafts and coil-on-plug ignition</vt:lpstr>
      <vt:lpstr>Figure 71.20 Chrysler Hemi V-8 that has two spark plugs per cylinder. The coil on top of one spark fires that plug plus, through a spark plug wire, fires a plug in the companion cylinder</vt:lpstr>
      <vt:lpstr>Figure 71.21 The slight (5 microsecond) difference in the firing of the companion cylinders is enough time to allow the PCM to determine which cylinder is firing on the compression stroke. </vt:lpstr>
      <vt:lpstr>IGNITION CONTROL CIRCUITS (1 OF 2)</vt:lpstr>
      <vt:lpstr>IGNITION CONTROL CIRCUITS (2 OF 2)</vt:lpstr>
      <vt:lpstr>Figure 71.22 Typical wiring diagram of a V-6 distributorless (direct fire) ignition system</vt:lpstr>
      <vt:lpstr>ION-SENSING IGNITION</vt:lpstr>
      <vt:lpstr>Figure 71.23 A DC voltage is applied across the spark plug gap after the plug fires and the circuit can determine if the correct air–fuel ratio was present in the cylinder and if knock occurred</vt:lpstr>
      <vt:lpstr>IGNITION TIMING</vt:lpstr>
      <vt:lpstr>Figure 71.24 The initial timing is where the spark plug fires at idle speed. The computer then advances the timing based on engine speed and other factors</vt:lpstr>
      <vt:lpstr>Figure 71.25 Ignition timing marks are found on the harmonic balancers that are equipped with distributor ignition</vt:lpstr>
      <vt:lpstr>KNOCK SENSORS</vt:lpstr>
      <vt:lpstr>Figure 71.26 A knock sensor that is used by the powertrain control module (PCM) to detect engine detonation</vt:lpstr>
      <vt:lpstr>Figure 71.27 A typical waveform from a knock sensor during a spark knock event. </vt:lpstr>
      <vt:lpstr>QUESTION 3: ?</vt:lpstr>
      <vt:lpstr>ANSWER 3:</vt:lpstr>
      <vt:lpstr>SPARK PLUGS</vt:lpstr>
      <vt:lpstr>Figure 71.28 Parts of a typical spark plug</vt:lpstr>
      <vt:lpstr>Figure 71.29 The heat range of a spark plug is determined by the distance the heat has to flow from the tip to the cylinder head</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 71</dc:title>
  <dc:creator>Curt &amp; Tammy</dc:creator>
  <cp:lastModifiedBy>Curt &amp; Tammy</cp:lastModifiedBy>
  <cp:revision>58</cp:revision>
  <dcterms:created xsi:type="dcterms:W3CDTF">2018-09-25T19:30:15Z</dcterms:created>
  <dcterms:modified xsi:type="dcterms:W3CDTF">2019-06-10T00:19:46Z</dcterms:modified>
</cp:coreProperties>
</file>