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26" r:id="rId9"/>
    <p:sldId id="328" r:id="rId10"/>
    <p:sldId id="329" r:id="rId11"/>
    <p:sldId id="315" r:id="rId12"/>
    <p:sldId id="316" r:id="rId13"/>
    <p:sldId id="317" r:id="rId14"/>
    <p:sldId id="327" r:id="rId15"/>
    <p:sldId id="267" r:id="rId16"/>
    <p:sldId id="268" r:id="rId17"/>
    <p:sldId id="274" r:id="rId18"/>
    <p:sldId id="270" r:id="rId19"/>
    <p:sldId id="330" r:id="rId20"/>
    <p:sldId id="318" r:id="rId21"/>
    <p:sldId id="331" r:id="rId22"/>
    <p:sldId id="286" r:id="rId23"/>
    <p:sldId id="287" r:id="rId24"/>
    <p:sldId id="32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70</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Diesel and Biodiesel Fuels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229600" cy="6022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8333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707886"/>
          </a:xfrm>
          <a:prstGeom prst="rect">
            <a:avLst/>
          </a:prstGeom>
        </p:spPr>
        <p:txBody>
          <a:bodyPr wrap="square">
            <a:spAutoFit/>
          </a:bodyPr>
          <a:lstStyle/>
          <a:p>
            <a:r>
              <a:rPr lang="en-US" sz="4000" dirty="0" smtClean="0">
                <a:solidFill>
                  <a:srgbClr val="000000"/>
                </a:solidFill>
              </a:rPr>
              <a:t>What is the cetane number?</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pPr lvl="1"/>
            <a:r>
              <a:rPr lang="en-US" sz="4000" dirty="0">
                <a:solidFill>
                  <a:schemeClr val="tx2"/>
                </a:solidFill>
              </a:rPr>
              <a:t>The cetane number is a measure of the ease with which the fuel can be ignited.</a:t>
            </a: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763000" cy="3627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55452"/>
          </a:xfrm>
        </p:spPr>
        <p:txBody>
          <a:bodyPr/>
          <a:lstStyle/>
          <a:p>
            <a:r>
              <a:rPr lang="en-US" sz="2400" dirty="0">
                <a:latin typeface="+mj-lt"/>
              </a:rPr>
              <a:t>Figure 70.3 Many diesel fuel additives increase the cetane rating, which results in improved fuel economy</a:t>
            </a:r>
            <a:endParaRPr lang="en-US" sz="2400" dirty="0">
              <a:latin typeface="+mj-lt"/>
            </a:endParaRPr>
          </a:p>
        </p:txBody>
      </p:sp>
      <p:pic>
        <p:nvPicPr>
          <p:cNvPr id="4" name="Picture 3" descr="A photo shows a diesel fuel supplement container with Cetane added as an additiv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112" y="1828809"/>
            <a:ext cx="4303776" cy="3657600"/>
          </a:xfrm>
          <a:prstGeom prst="rect">
            <a:avLst/>
          </a:prstGeom>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BIODIESEL</a:t>
            </a:r>
            <a:endParaRPr lang="en-US" dirty="0">
              <a:latin typeface="+mj-lt"/>
            </a:endParaRPr>
          </a:p>
        </p:txBody>
      </p:sp>
      <p:sp>
        <p:nvSpPr>
          <p:cNvPr id="3" name="Content Placeholder 2"/>
          <p:cNvSpPr>
            <a:spLocks noGrp="1"/>
          </p:cNvSpPr>
          <p:nvPr>
            <p:ph idx="1"/>
          </p:nvPr>
        </p:nvSpPr>
        <p:spPr/>
        <p:txBody>
          <a:bodyPr/>
          <a:lstStyle/>
          <a:p>
            <a:r>
              <a:rPr lang="en-US" dirty="0" smtClean="0"/>
              <a:t>Definition of Biodiesel</a:t>
            </a:r>
          </a:p>
          <a:p>
            <a:pPr lvl="1"/>
            <a:r>
              <a:rPr lang="en-US" dirty="0" smtClean="0"/>
              <a:t>Biodiesel is </a:t>
            </a:r>
            <a:r>
              <a:rPr lang="en-US" dirty="0"/>
              <a:t>defined as mono-alkyl esters of long-chain fatty acids </a:t>
            </a:r>
            <a:r>
              <a:rPr lang="en-US" dirty="0" smtClean="0"/>
              <a:t>derived from </a:t>
            </a:r>
            <a:r>
              <a:rPr lang="en-US" dirty="0"/>
              <a:t>vegetable oils or animal fats that conform to ASTM </a:t>
            </a:r>
            <a:r>
              <a:rPr lang="en-US" dirty="0" smtClean="0"/>
              <a:t>D6751 specifications </a:t>
            </a:r>
            <a:r>
              <a:rPr lang="en-US" dirty="0"/>
              <a:t>for use in diesel engines</a:t>
            </a:r>
            <a:r>
              <a:rPr lang="en-US" dirty="0" smtClean="0"/>
              <a:t>.</a:t>
            </a:r>
          </a:p>
          <a:p>
            <a:r>
              <a:rPr lang="en-US" dirty="0" smtClean="0"/>
              <a:t>Biodiesel Blends</a:t>
            </a:r>
          </a:p>
          <a:p>
            <a:pPr lvl="1"/>
            <a:r>
              <a:rPr lang="en-US" dirty="0"/>
              <a:t>Biodiesel blends are denoted as “</a:t>
            </a:r>
            <a:r>
              <a:rPr lang="en-US" dirty="0" smtClean="0"/>
              <a:t>BXX” with </a:t>
            </a:r>
            <a:r>
              <a:rPr lang="en-US" dirty="0"/>
              <a:t>“XX” representing the percentage of biodiesel contained in </a:t>
            </a:r>
            <a:r>
              <a:rPr lang="en-US" dirty="0" smtClean="0"/>
              <a:t>the blend </a:t>
            </a:r>
            <a:r>
              <a:rPr lang="en-US" dirty="0"/>
              <a:t>(i.e., B20 is 20% biodiesel, 80% petroleum diesel).</a:t>
            </a:r>
            <a:endParaRPr lang="en-US" dirty="0"/>
          </a:p>
        </p:txBody>
      </p:sp>
    </p:spTree>
    <p:extLst>
      <p:ext uri="{BB962C8B-B14F-4D97-AF65-F5344CB8AC3E}">
        <p14:creationId xmlns:p14="http://schemas.microsoft.com/office/powerpoint/2010/main" val="225444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70.4 A pump decal indicating that the biodiesel fuel is ultra-low-sulfur diesel (ULSD) and must be used in 2007 and newer diesel vehicles</a:t>
            </a:r>
            <a:endParaRPr lang="en-US" dirty="0">
              <a:latin typeface="+mj-lt"/>
            </a:endParaRPr>
          </a:p>
        </p:txBody>
      </p:sp>
      <p:pic>
        <p:nvPicPr>
          <p:cNvPr id="6" name="Picture 5" descr="A photo shows a bio diesel fuel pump. A sticker on the pump reads: ultra-low sulfur diese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064" y="2209824"/>
            <a:ext cx="4309872" cy="3657600"/>
          </a:xfrm>
          <a:prstGeom prst="rect">
            <a:avLst/>
          </a:prstGeom>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E-DIESEL FUEL</a:t>
            </a:r>
            <a:endParaRPr lang="en-US" dirty="0">
              <a:latin typeface="+mj-lt"/>
            </a:endParaRPr>
          </a:p>
        </p:txBody>
      </p:sp>
      <p:sp>
        <p:nvSpPr>
          <p:cNvPr id="3" name="Content Placeholder 2"/>
          <p:cNvSpPr>
            <a:spLocks noGrp="1"/>
          </p:cNvSpPr>
          <p:nvPr>
            <p:ph idx="1"/>
          </p:nvPr>
        </p:nvSpPr>
        <p:spPr/>
        <p:txBody>
          <a:bodyPr/>
          <a:lstStyle/>
          <a:p>
            <a:r>
              <a:rPr lang="en-US" dirty="0" smtClean="0"/>
              <a:t>Definition of E-Diesel</a:t>
            </a:r>
          </a:p>
          <a:p>
            <a:pPr lvl="1"/>
            <a:r>
              <a:rPr lang="en-US" dirty="0"/>
              <a:t>E-diesel, also called </a:t>
            </a:r>
            <a:r>
              <a:rPr lang="en-US" dirty="0" err="1" smtClean="0"/>
              <a:t>diesohol</a:t>
            </a:r>
            <a:r>
              <a:rPr lang="en-US" dirty="0" smtClean="0"/>
              <a:t> outside </a:t>
            </a:r>
            <a:r>
              <a:rPr lang="en-US" dirty="0"/>
              <a:t>of the United States, is standard No. 2 diesel fuel </a:t>
            </a:r>
            <a:r>
              <a:rPr lang="en-US" dirty="0" smtClean="0"/>
              <a:t>that contains </a:t>
            </a:r>
            <a:r>
              <a:rPr lang="en-US" dirty="0"/>
              <a:t>up to 15% ethanol</a:t>
            </a:r>
            <a:r>
              <a:rPr lang="en-US" dirty="0" smtClean="0"/>
              <a:t>.</a:t>
            </a:r>
          </a:p>
          <a:p>
            <a:r>
              <a:rPr lang="en-US" dirty="0" smtClean="0"/>
              <a:t>Cetane Rating of E-Diesel</a:t>
            </a:r>
          </a:p>
          <a:p>
            <a:pPr lvl="1"/>
            <a:r>
              <a:rPr lang="en-US" dirty="0"/>
              <a:t>Adding 15% ethanol </a:t>
            </a:r>
            <a:r>
              <a:rPr lang="en-US" dirty="0" smtClean="0"/>
              <a:t>lowers the </a:t>
            </a:r>
            <a:r>
              <a:rPr lang="en-US" dirty="0"/>
              <a:t>cetane number.</a:t>
            </a:r>
            <a:endParaRPr lang="en-US" dirty="0"/>
          </a:p>
        </p:txBody>
      </p:sp>
    </p:spTree>
    <p:extLst>
      <p:ext uri="{BB962C8B-B14F-4D97-AF65-F5344CB8AC3E}">
        <p14:creationId xmlns:p14="http://schemas.microsoft.com/office/powerpoint/2010/main" val="2368161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707886"/>
          </a:xfrm>
          <a:prstGeom prst="rect">
            <a:avLst/>
          </a:prstGeom>
        </p:spPr>
        <p:txBody>
          <a:bodyPr wrap="square">
            <a:spAutoFit/>
          </a:bodyPr>
          <a:lstStyle/>
          <a:p>
            <a:r>
              <a:rPr lang="en-US" sz="4000" dirty="0" smtClean="0">
                <a:solidFill>
                  <a:srgbClr val="000000"/>
                </a:solidFill>
              </a:rPr>
              <a:t>What does the 20 in B20 represent?</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The percentage of biodiesel used in the blend.</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70.1</a:t>
            </a:r>
            <a:r>
              <a:rPr lang="en-US" dirty="0" smtClean="0"/>
              <a:t> </a:t>
            </a:r>
            <a:r>
              <a:rPr lang="en-US" dirty="0"/>
              <a:t>Explain diesel fuel specifications and API gravity</a:t>
            </a:r>
            <a:r>
              <a:rPr lang="en-US" dirty="0" smtClean="0"/>
              <a:t>.</a:t>
            </a:r>
          </a:p>
          <a:p>
            <a:pPr marL="0" indent="0">
              <a:buNone/>
            </a:pPr>
            <a:r>
              <a:rPr lang="en-US" b="1" dirty="0" smtClean="0">
                <a:solidFill>
                  <a:srgbClr val="005A70"/>
                </a:solidFill>
              </a:rPr>
              <a:t>70.2</a:t>
            </a:r>
            <a:r>
              <a:rPr lang="en-US" b="1" dirty="0">
                <a:solidFill>
                  <a:srgbClr val="005A70"/>
                </a:solidFill>
              </a:rPr>
              <a:t>. </a:t>
            </a:r>
            <a:r>
              <a:rPr lang="en-US" dirty="0"/>
              <a:t>List the advantages and disadvantages of biodiesel</a:t>
            </a:r>
            <a:r>
              <a:rPr lang="en-US" dirty="0" smtClean="0"/>
              <a:t>.</a:t>
            </a:r>
          </a:p>
          <a:p>
            <a:pPr marL="0" indent="0">
              <a:buNone/>
            </a:pPr>
            <a:r>
              <a:rPr lang="en-US" b="1" dirty="0" smtClean="0">
                <a:solidFill>
                  <a:srgbClr val="005A70"/>
                </a:solidFill>
              </a:rPr>
              <a:t>70.3</a:t>
            </a:r>
            <a:r>
              <a:rPr lang="en-US" b="1" dirty="0">
                <a:solidFill>
                  <a:srgbClr val="005A70"/>
                </a:solidFill>
              </a:rPr>
              <a:t>. </a:t>
            </a:r>
            <a:r>
              <a:rPr lang="en-US" dirty="0"/>
              <a:t>Explain E-diesel specifications.</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DIESEL FUEL (1 OF 4 )</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Features of Diesel Fuel</a:t>
            </a:r>
          </a:p>
          <a:p>
            <a:pPr lvl="1"/>
            <a:r>
              <a:rPr lang="en-US" dirty="0"/>
              <a:t>Diesel </a:t>
            </a:r>
            <a:r>
              <a:rPr lang="en-US" dirty="0" smtClean="0"/>
              <a:t>fuel contains </a:t>
            </a:r>
            <a:r>
              <a:rPr lang="en-US" dirty="0"/>
              <a:t>12% more heat energy than the same amount of gasoline</a:t>
            </a:r>
            <a:r>
              <a:rPr lang="en-US" dirty="0" smtClean="0"/>
              <a:t>.</a:t>
            </a:r>
          </a:p>
          <a:p>
            <a:pPr lvl="1"/>
            <a:r>
              <a:rPr lang="en-US" dirty="0"/>
              <a:t>The fuel in a diesel engine is not ignited with a spark, but </a:t>
            </a:r>
            <a:r>
              <a:rPr lang="en-US" dirty="0" smtClean="0"/>
              <a:t>is ignited </a:t>
            </a:r>
            <a:r>
              <a:rPr lang="en-US" dirty="0"/>
              <a:t>by the heat generated by high compression</a:t>
            </a:r>
            <a:r>
              <a:rPr lang="en-US" dirty="0" smtClean="0"/>
              <a:t>.</a:t>
            </a:r>
          </a:p>
          <a:p>
            <a:r>
              <a:rPr lang="en-US" dirty="0" smtClean="0"/>
              <a:t>Diesel Fuel Requirements</a:t>
            </a:r>
          </a:p>
          <a:p>
            <a:pPr lvl="1"/>
            <a:r>
              <a:rPr lang="en-US" dirty="0" smtClean="0"/>
              <a:t>Cleanliness</a:t>
            </a:r>
          </a:p>
          <a:p>
            <a:pPr lvl="1"/>
            <a:r>
              <a:rPr lang="en-US" dirty="0" smtClean="0"/>
              <a:t>Low-temperature fluidity</a:t>
            </a:r>
          </a:p>
          <a:p>
            <a:pPr lvl="1"/>
            <a:r>
              <a:rPr lang="en-US" dirty="0" smtClean="0"/>
              <a:t>Cloud point</a:t>
            </a:r>
          </a:p>
          <a:p>
            <a:pPr lvl="1"/>
            <a:endParaRPr lang="en-US" sz="6200" dirty="0" smtClean="0"/>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DIESEL FUEL (2 OF 4 )</a:t>
            </a:r>
            <a:endParaRPr lang="en-US" dirty="0">
              <a:latin typeface="+mj-lt"/>
            </a:endParaRPr>
          </a:p>
        </p:txBody>
      </p:sp>
      <p:sp>
        <p:nvSpPr>
          <p:cNvPr id="3" name="Content Placeholder 2"/>
          <p:cNvSpPr>
            <a:spLocks noGrp="1"/>
          </p:cNvSpPr>
          <p:nvPr>
            <p:ph idx="1"/>
          </p:nvPr>
        </p:nvSpPr>
        <p:spPr/>
        <p:txBody>
          <a:bodyPr/>
          <a:lstStyle/>
          <a:p>
            <a:r>
              <a:rPr lang="en-US" dirty="0" smtClean="0"/>
              <a:t>Cetane Number</a:t>
            </a:r>
          </a:p>
          <a:p>
            <a:pPr lvl="1"/>
            <a:r>
              <a:rPr lang="en-US" dirty="0"/>
              <a:t>The cetane number </a:t>
            </a:r>
            <a:r>
              <a:rPr lang="en-US" dirty="0" smtClean="0"/>
              <a:t>is a </a:t>
            </a:r>
            <a:r>
              <a:rPr lang="en-US" dirty="0"/>
              <a:t>measure of the ease with which the fuel can be </a:t>
            </a:r>
            <a:r>
              <a:rPr lang="en-US" dirty="0" smtClean="0"/>
              <a:t>ignited.</a:t>
            </a:r>
          </a:p>
          <a:p>
            <a:pPr lvl="1"/>
            <a:r>
              <a:rPr lang="en-US" dirty="0"/>
              <a:t>The cetane rating of diesel fuel should </a:t>
            </a:r>
            <a:r>
              <a:rPr lang="en-US" dirty="0" smtClean="0"/>
              <a:t>be between </a:t>
            </a:r>
            <a:r>
              <a:rPr lang="en-US" dirty="0"/>
              <a:t>45 and 50</a:t>
            </a:r>
            <a:r>
              <a:rPr lang="en-US" dirty="0" smtClean="0"/>
              <a:t>.</a:t>
            </a:r>
          </a:p>
          <a:p>
            <a:r>
              <a:rPr lang="en-US" dirty="0" smtClean="0"/>
              <a:t>Sulphur Content</a:t>
            </a:r>
          </a:p>
          <a:p>
            <a:pPr lvl="1"/>
            <a:r>
              <a:rPr lang="en-US" dirty="0"/>
              <a:t>Federal regulations </a:t>
            </a:r>
            <a:r>
              <a:rPr lang="en-US" dirty="0" smtClean="0"/>
              <a:t>on </a:t>
            </a:r>
            <a:r>
              <a:rPr lang="en-US" dirty="0"/>
              <a:t>sulfur content </a:t>
            </a:r>
            <a:r>
              <a:rPr lang="en-US" dirty="0" smtClean="0"/>
              <a:t>require </a:t>
            </a:r>
            <a:r>
              <a:rPr lang="en-US" dirty="0"/>
              <a:t>less than 15 parts per million (PPM</a:t>
            </a:r>
            <a:r>
              <a:rPr lang="en-US" dirty="0" smtClean="0"/>
              <a:t>).</a:t>
            </a:r>
          </a:p>
          <a:p>
            <a:r>
              <a:rPr lang="en-US" dirty="0" smtClean="0"/>
              <a:t>Diesel Fuel Color</a:t>
            </a:r>
          </a:p>
          <a:p>
            <a:pPr lvl="1"/>
            <a:r>
              <a:rPr lang="en-US" dirty="0" smtClean="0"/>
              <a:t>Used to identify on-road versus off-road use. </a:t>
            </a:r>
          </a:p>
          <a:p>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242293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DIESEL FUEL </a:t>
            </a:r>
            <a:r>
              <a:rPr lang="en-US" dirty="0" smtClean="0">
                <a:latin typeface="+mj-lt"/>
              </a:rPr>
              <a:t>(3 OF 4 </a:t>
            </a:r>
            <a:r>
              <a:rPr lang="en-US" dirty="0">
                <a:latin typeface="+mj-lt"/>
              </a:rPr>
              <a:t>)</a:t>
            </a:r>
          </a:p>
        </p:txBody>
      </p:sp>
      <p:sp>
        <p:nvSpPr>
          <p:cNvPr id="3" name="Content Placeholder 2"/>
          <p:cNvSpPr>
            <a:spLocks noGrp="1"/>
          </p:cNvSpPr>
          <p:nvPr>
            <p:ph idx="1"/>
          </p:nvPr>
        </p:nvSpPr>
        <p:spPr/>
        <p:txBody>
          <a:bodyPr/>
          <a:lstStyle/>
          <a:p>
            <a:r>
              <a:rPr lang="en-US" dirty="0" smtClean="0"/>
              <a:t>Grades of Diesel Fuel</a:t>
            </a:r>
          </a:p>
          <a:p>
            <a:pPr lvl="1"/>
            <a:r>
              <a:rPr lang="en-US" dirty="0" smtClean="0"/>
              <a:t>Grade #1: </a:t>
            </a:r>
            <a:r>
              <a:rPr lang="en-US" dirty="0"/>
              <a:t>This grade of diesel fuel has the lowest boiling </a:t>
            </a:r>
            <a:r>
              <a:rPr lang="en-US" dirty="0" smtClean="0"/>
              <a:t>point and </a:t>
            </a:r>
            <a:r>
              <a:rPr lang="en-US" dirty="0"/>
              <a:t>the lowest cloud and pour points, as well as a </a:t>
            </a:r>
            <a:r>
              <a:rPr lang="en-US" dirty="0" smtClean="0"/>
              <a:t>lower BTU content.</a:t>
            </a:r>
          </a:p>
          <a:p>
            <a:pPr lvl="1"/>
            <a:r>
              <a:rPr lang="en-US" dirty="0" smtClean="0"/>
              <a:t>Grade #2: </a:t>
            </a:r>
            <a:r>
              <a:rPr lang="en-US" dirty="0"/>
              <a:t>This grade has a higher boiling point, cloud point, </a:t>
            </a:r>
            <a:r>
              <a:rPr lang="en-US" dirty="0" smtClean="0"/>
              <a:t>and pour </a:t>
            </a:r>
            <a:r>
              <a:rPr lang="en-US" dirty="0"/>
              <a:t>point as compared with grade #1</a:t>
            </a:r>
            <a:r>
              <a:rPr lang="en-US" dirty="0" smtClean="0"/>
              <a:t>. It is most commonly used.</a:t>
            </a:r>
          </a:p>
          <a:p>
            <a:r>
              <a:rPr lang="en-US" dirty="0" smtClean="0"/>
              <a:t>Diesel Fuel Specific Gravity Testing</a:t>
            </a:r>
          </a:p>
          <a:p>
            <a:pPr lvl="1"/>
            <a:r>
              <a:rPr lang="en-US" dirty="0"/>
              <a:t>The density or specific gravity of diesel fuel is measured </a:t>
            </a:r>
            <a:r>
              <a:rPr lang="en-US" dirty="0" smtClean="0"/>
              <a:t>in units </a:t>
            </a:r>
            <a:r>
              <a:rPr lang="en-US" dirty="0"/>
              <a:t>of API gravity.</a:t>
            </a:r>
            <a:endParaRPr lang="en-US" dirty="0"/>
          </a:p>
        </p:txBody>
      </p:sp>
    </p:spTree>
    <p:extLst>
      <p:ext uri="{BB962C8B-B14F-4D97-AF65-F5344CB8AC3E}">
        <p14:creationId xmlns:p14="http://schemas.microsoft.com/office/powerpoint/2010/main" val="1999402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DIESEL FUEL </a:t>
            </a:r>
            <a:r>
              <a:rPr lang="en-US" dirty="0" smtClean="0">
                <a:latin typeface="+mj-lt"/>
              </a:rPr>
              <a:t>(4 OF 4 </a:t>
            </a:r>
            <a:r>
              <a:rPr lang="en-US" dirty="0">
                <a:latin typeface="+mj-lt"/>
              </a:rPr>
              <a:t>)</a:t>
            </a:r>
          </a:p>
        </p:txBody>
      </p:sp>
      <p:sp>
        <p:nvSpPr>
          <p:cNvPr id="3" name="Content Placeholder 2"/>
          <p:cNvSpPr>
            <a:spLocks noGrp="1"/>
          </p:cNvSpPr>
          <p:nvPr>
            <p:ph idx="1"/>
          </p:nvPr>
        </p:nvSpPr>
        <p:spPr/>
        <p:txBody>
          <a:bodyPr/>
          <a:lstStyle/>
          <a:p>
            <a:r>
              <a:rPr lang="en-US" dirty="0" smtClean="0"/>
              <a:t>Diesel Fuel Heaters</a:t>
            </a:r>
          </a:p>
          <a:p>
            <a:pPr lvl="1"/>
            <a:r>
              <a:rPr lang="en-US" dirty="0"/>
              <a:t>Diesel fuel heaters, either coolant </a:t>
            </a:r>
            <a:r>
              <a:rPr lang="en-US" dirty="0" smtClean="0"/>
              <a:t>or electric</a:t>
            </a:r>
            <a:r>
              <a:rPr lang="en-US" dirty="0"/>
              <a:t>, help prevent power loss and stalling in cold weather. </a:t>
            </a:r>
            <a:r>
              <a:rPr lang="en-US" dirty="0" smtClean="0"/>
              <a:t>The heater </a:t>
            </a:r>
            <a:r>
              <a:rPr lang="en-US" dirty="0"/>
              <a:t>is placed in the fuel line between the tank and the primary </a:t>
            </a:r>
            <a:r>
              <a:rPr lang="en-US" dirty="0" smtClean="0"/>
              <a:t>filter to keep the fuel from gelling.</a:t>
            </a:r>
          </a:p>
          <a:p>
            <a:r>
              <a:rPr lang="en-US" dirty="0" smtClean="0"/>
              <a:t>Ultra-Low-Sulphur Diesel Fuel</a:t>
            </a:r>
          </a:p>
          <a:p>
            <a:pPr lvl="1"/>
            <a:r>
              <a:rPr lang="en-US" dirty="0"/>
              <a:t>Diesel engines manufactured to 2007 or </a:t>
            </a:r>
            <a:r>
              <a:rPr lang="en-US" dirty="0" smtClean="0"/>
              <a:t>newer standards </a:t>
            </a:r>
            <a:r>
              <a:rPr lang="en-US" dirty="0"/>
              <a:t>must use ultra-low-sulfur diesel fuel (ULS D) </a:t>
            </a:r>
            <a:r>
              <a:rPr lang="en-US" dirty="0" smtClean="0"/>
              <a:t>containing less </a:t>
            </a:r>
            <a:r>
              <a:rPr lang="en-US" dirty="0"/>
              <a:t>than 15 parts per million of sulfur compared to the older, </a:t>
            </a:r>
            <a:r>
              <a:rPr lang="en-US" dirty="0" smtClean="0"/>
              <a:t>low sulfur specification </a:t>
            </a:r>
            <a:r>
              <a:rPr lang="en-US" dirty="0"/>
              <a:t>of 500 PPM.</a:t>
            </a:r>
            <a:endParaRPr lang="en-US" dirty="0"/>
          </a:p>
        </p:txBody>
      </p:sp>
    </p:spTree>
    <p:extLst>
      <p:ext uri="{BB962C8B-B14F-4D97-AF65-F5344CB8AC3E}">
        <p14:creationId xmlns:p14="http://schemas.microsoft.com/office/powerpoint/2010/main" val="74103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70.1 (a) Regular diesel fuel on the left has a clear or greenish tint, whereas fuel for off-road use is tinted red for identification</a:t>
            </a:r>
            <a:endParaRPr lang="en-US" sz="2400" dirty="0">
              <a:latin typeface="+mj-lt"/>
            </a:endParaRPr>
          </a:p>
        </p:txBody>
      </p:sp>
      <p:pic>
        <p:nvPicPr>
          <p:cNvPr id="5" name="Picture 4" descr="A photo shows two transparent containers labeled A and B. “A” carries diesel for off road usage and is tinted red in color and B carries regular diesel fuel for vehicles that has a clear ti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0552" y="1938880"/>
            <a:ext cx="4882896" cy="3657600"/>
          </a:xfrm>
          <a:prstGeom prst="rect">
            <a:avLst/>
          </a:prstGeom>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70.1(b) A fuel pump in a farming area that clearly states the red diesel fuel is for off-road use only (non-taxed)</a:t>
            </a:r>
            <a:endParaRPr lang="en-US" sz="2400" dirty="0">
              <a:latin typeface="+mj-lt"/>
            </a:endParaRPr>
          </a:p>
        </p:txBody>
      </p:sp>
      <p:pic>
        <p:nvPicPr>
          <p:cNvPr id="6" name="Picture 5" descr="A photo shows a red diesel pump station for non-taxable usage onl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2864" y="1972748"/>
            <a:ext cx="2938272" cy="3657600"/>
          </a:xfrm>
          <a:prstGeom prst="rect">
            <a:avLst/>
          </a:prstGeom>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70.2 Testing the API viscosity of a diesel fuel sample using a hydrometer</a:t>
            </a:r>
            <a:endParaRPr lang="en-US" sz="2400" dirty="0">
              <a:latin typeface="+mj-lt"/>
            </a:endParaRPr>
          </a:p>
        </p:txBody>
      </p:sp>
      <p:pic>
        <p:nvPicPr>
          <p:cNvPr id="4" name="Picture 3" descr="A photo shows a hydrometer used for testing viscosity of diesel.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1536579"/>
            <a:ext cx="1676400" cy="4767014"/>
          </a:xfrm>
          <a:prstGeom prst="rect">
            <a:avLst/>
          </a:prstGeom>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1427</TotalTime>
  <Words>650</Words>
  <Application>Microsoft Office PowerPoint</Application>
  <PresentationFormat>On-screen Show (4:3)</PresentationFormat>
  <Paragraphs>63</Paragraphs>
  <Slides>20</Slides>
  <Notes>0</Notes>
  <HiddenSlides>0</HiddenSlides>
  <MMClips>0</MMClips>
  <ScaleCrop>false</ScaleCrop>
  <HeadingPairs>
    <vt:vector size="4" baseType="variant">
      <vt:variant>
        <vt:lpstr>Theme</vt:lpstr>
      </vt:variant>
      <vt:variant>
        <vt:i4>5</vt:i4>
      </vt:variant>
      <vt:variant>
        <vt:lpstr>Slide Titles</vt:lpstr>
      </vt:variant>
      <vt:variant>
        <vt:i4>20</vt:i4>
      </vt:variant>
    </vt:vector>
  </HeadingPairs>
  <TitlesOfParts>
    <vt:vector size="25" baseType="lpstr">
      <vt:lpstr>Office Theme</vt:lpstr>
      <vt:lpstr>508 Lecture</vt:lpstr>
      <vt:lpstr>2_508 Lecture</vt:lpstr>
      <vt:lpstr>3_508 Lecture</vt:lpstr>
      <vt:lpstr>4_508 Lecture</vt:lpstr>
      <vt:lpstr>Automotive Technology Principles, Diagnosis, and Service</vt:lpstr>
      <vt:lpstr>LEARNING OBJECTIVES </vt:lpstr>
      <vt:lpstr>DIESEL FUEL (1 OF 4 )</vt:lpstr>
      <vt:lpstr>DIESEL FUEL (2 OF 4 )</vt:lpstr>
      <vt:lpstr>DIESEL FUEL (3 OF 4 )</vt:lpstr>
      <vt:lpstr>DIESEL FUEL (4 OF 4 )</vt:lpstr>
      <vt:lpstr>Figure 70.1 (a) Regular diesel fuel on the left has a clear or greenish tint, whereas fuel for off-road use is tinted red for identification</vt:lpstr>
      <vt:lpstr>Figure 70.1(b) A fuel pump in a farming area that clearly states the red diesel fuel is for off-road use only (non-taxed)</vt:lpstr>
      <vt:lpstr>Figure 70.2 Testing the API viscosity of a diesel fuel sample using a hydrometer</vt:lpstr>
      <vt:lpstr>PowerPoint Presentation</vt:lpstr>
      <vt:lpstr>QUESTION 1: ?</vt:lpstr>
      <vt:lpstr>ANSWER 1:</vt:lpstr>
      <vt:lpstr>FREQUENTLY ASKED QUESTION</vt:lpstr>
      <vt:lpstr>Figure 70.3 Many diesel fuel additives increase the cetane rating, which results in improved fuel economy</vt:lpstr>
      <vt:lpstr>BIODIESEL</vt:lpstr>
      <vt:lpstr>Figure 70.4 A pump decal indicating that the biodiesel fuel is ultra-low-sulfur diesel (ULSD) and must be used in 2007 and newer diesel vehicles</vt:lpstr>
      <vt:lpstr>E-DIESEL FUEL</vt:lpstr>
      <vt:lpstr>QUESTION 2: ?</vt:lpstr>
      <vt:lpstr>ANSWER 2:</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70</dc:title>
  <dc:creator>Curt &amp; Tammy</dc:creator>
  <cp:lastModifiedBy>Curt &amp; Tammy</cp:lastModifiedBy>
  <cp:revision>49</cp:revision>
  <dcterms:created xsi:type="dcterms:W3CDTF">2018-09-25T19:30:15Z</dcterms:created>
  <dcterms:modified xsi:type="dcterms:W3CDTF">2019-06-09T15:29:57Z</dcterms:modified>
</cp:coreProperties>
</file>