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263" r:id="rId9"/>
    <p:sldId id="326" r:id="rId10"/>
    <p:sldId id="315" r:id="rId11"/>
    <p:sldId id="327" r:id="rId12"/>
    <p:sldId id="269" r:id="rId13"/>
    <p:sldId id="316" r:id="rId14"/>
    <p:sldId id="271" r:id="rId15"/>
    <p:sldId id="328" r:id="rId16"/>
    <p:sldId id="329" r:id="rId17"/>
    <p:sldId id="317" r:id="rId18"/>
    <p:sldId id="267" r:id="rId19"/>
    <p:sldId id="268" r:id="rId20"/>
    <p:sldId id="330" r:id="rId21"/>
    <p:sldId id="270" r:id="rId22"/>
    <p:sldId id="273" r:id="rId23"/>
    <p:sldId id="275" r:id="rId24"/>
    <p:sldId id="318" r:id="rId25"/>
    <p:sldId id="277" r:id="rId26"/>
    <p:sldId id="320" r:id="rId27"/>
    <p:sldId id="331" r:id="rId28"/>
    <p:sldId id="321" r:id="rId29"/>
    <p:sldId id="272" r:id="rId30"/>
    <p:sldId id="319" r:id="rId31"/>
    <p:sldId id="278" r:id="rId32"/>
    <p:sldId id="333" r:id="rId33"/>
    <p:sldId id="332" r:id="rId34"/>
    <p:sldId id="280" r:id="rId35"/>
    <p:sldId id="335" r:id="rId36"/>
    <p:sldId id="334" r:id="rId37"/>
    <p:sldId id="282" r:id="rId38"/>
    <p:sldId id="274" r:id="rId39"/>
    <p:sldId id="286" r:id="rId40"/>
    <p:sldId id="287" r:id="rId41"/>
    <p:sldId id="284" r:id="rId42"/>
    <p:sldId id="299" r:id="rId43"/>
    <p:sldId id="300" r:id="rId44"/>
    <p:sldId id="32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7</a:t>
            </a:r>
            <a:endParaRPr lang="en-US" dirty="0"/>
          </a:p>
        </p:txBody>
      </p:sp>
      <p:sp>
        <p:nvSpPr>
          <p:cNvPr id="5" name="Text Placeholder 4"/>
          <p:cNvSpPr>
            <a:spLocks noGrp="1"/>
          </p:cNvSpPr>
          <p:nvPr>
            <p:ph type="body" sz="quarter" idx="15"/>
          </p:nvPr>
        </p:nvSpPr>
        <p:spPr/>
        <p:txBody>
          <a:bodyPr/>
          <a:lstStyle/>
          <a:p>
            <a:r>
              <a:rPr lang="en-US" b="1" dirty="0">
                <a:solidFill>
                  <a:schemeClr val="tx2"/>
                </a:solidFill>
                <a:latin typeface="Arial" panose="020B0604020202020204" pitchFamily="34" charset="0"/>
                <a:cs typeface="Arial" panose="020B0604020202020204" pitchFamily="34" charset="0"/>
              </a:rPr>
              <a:t>Environmental and Hazardous Materials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USED BRAKE FLUID</a:t>
            </a:r>
            <a:endParaRPr lang="en-US" dirty="0">
              <a:latin typeface="+mj-lt"/>
            </a:endParaRPr>
          </a:p>
        </p:txBody>
      </p:sp>
      <p:sp>
        <p:nvSpPr>
          <p:cNvPr id="28675" name="Content Placeholder 2"/>
          <p:cNvSpPr>
            <a:spLocks noGrp="1"/>
          </p:cNvSpPr>
          <p:nvPr>
            <p:ph idx="1"/>
          </p:nvPr>
        </p:nvSpPr>
        <p:spPr/>
        <p:txBody>
          <a:bodyPr/>
          <a:lstStyle/>
          <a:p>
            <a:r>
              <a:rPr lang="en-US" dirty="0" smtClean="0"/>
              <a:t>Collect brake fluid in a container clearly marked for that purpose.</a:t>
            </a:r>
          </a:p>
          <a:p>
            <a:r>
              <a:rPr lang="en-US" dirty="0" smtClean="0"/>
              <a:t>Use only an authorized waste receiver for its disposal.</a:t>
            </a:r>
          </a:p>
          <a:p>
            <a:r>
              <a:rPr lang="en-US" dirty="0" smtClean="0"/>
              <a:t>Do not mix used brake fluid with used engine oil.</a:t>
            </a:r>
          </a:p>
          <a:p>
            <a:r>
              <a:rPr lang="en-US" dirty="0" smtClean="0"/>
              <a:t>Do not pour brake fluid down the drain.</a:t>
            </a:r>
          </a:p>
          <a:p>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 OIL (1 of 2)</a:t>
            </a:r>
            <a:endParaRPr lang="en-US" dirty="0"/>
          </a:p>
        </p:txBody>
      </p:sp>
      <p:sp>
        <p:nvSpPr>
          <p:cNvPr id="3" name="Content Placeholder 2"/>
          <p:cNvSpPr>
            <a:spLocks noGrp="1"/>
          </p:cNvSpPr>
          <p:nvPr>
            <p:ph idx="1"/>
          </p:nvPr>
        </p:nvSpPr>
        <p:spPr/>
        <p:txBody>
          <a:bodyPr/>
          <a:lstStyle/>
          <a:p>
            <a:pPr lvl="0">
              <a:buClr>
                <a:srgbClr val="3C1581"/>
              </a:buClr>
            </a:pPr>
            <a:r>
              <a:rPr lang="en-US" dirty="0">
                <a:solidFill>
                  <a:srgbClr val="003057"/>
                </a:solidFill>
              </a:rPr>
              <a:t>Used Oil: Any petroleum-based or synthetic oil that has been used. </a:t>
            </a:r>
          </a:p>
          <a:p>
            <a:pPr lvl="0">
              <a:buClr>
                <a:srgbClr val="3C1581"/>
              </a:buClr>
            </a:pPr>
            <a:r>
              <a:rPr lang="en-US" dirty="0">
                <a:solidFill>
                  <a:srgbClr val="003057"/>
                </a:solidFill>
              </a:rPr>
              <a:t>Origin: Must have been refined from crude oil or made from synthetic materials. </a:t>
            </a:r>
          </a:p>
          <a:p>
            <a:pPr lvl="0">
              <a:buClr>
                <a:srgbClr val="3C1581"/>
              </a:buClr>
            </a:pPr>
            <a:r>
              <a:rPr lang="en-US" dirty="0">
                <a:solidFill>
                  <a:srgbClr val="003057"/>
                </a:solidFill>
              </a:rPr>
              <a:t>Use: Oils used as lubricants, hydraulic fluids, and heat transfer fluids are considered used oil.</a:t>
            </a:r>
          </a:p>
          <a:p>
            <a:pPr lvl="0">
              <a:buClr>
                <a:srgbClr val="3C1581"/>
              </a:buClr>
            </a:pPr>
            <a:r>
              <a:rPr lang="en-US" dirty="0">
                <a:solidFill>
                  <a:srgbClr val="003057"/>
                </a:solidFill>
              </a:rPr>
              <a:t>Contaminates: Physical or chemical impurities</a:t>
            </a:r>
          </a:p>
          <a:p>
            <a:endParaRPr lang="en-US" dirty="0"/>
          </a:p>
        </p:txBody>
      </p:sp>
    </p:spTree>
    <p:extLst>
      <p:ext uri="{BB962C8B-B14F-4D97-AF65-F5344CB8AC3E}">
        <p14:creationId xmlns:p14="http://schemas.microsoft.com/office/powerpoint/2010/main" val="385037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 OIL (2 of 2)</a:t>
            </a:r>
            <a:endParaRPr lang="en-US" dirty="0"/>
          </a:p>
        </p:txBody>
      </p:sp>
      <p:sp>
        <p:nvSpPr>
          <p:cNvPr id="3" name="Content Placeholder 2"/>
          <p:cNvSpPr>
            <a:spLocks noGrp="1"/>
          </p:cNvSpPr>
          <p:nvPr>
            <p:ph idx="1"/>
          </p:nvPr>
        </p:nvSpPr>
        <p:spPr/>
        <p:txBody>
          <a:bodyPr/>
          <a:lstStyle/>
          <a:p>
            <a:r>
              <a:rPr lang="en-US" dirty="0" smtClean="0"/>
              <a:t>Storage and Disposal</a:t>
            </a:r>
          </a:p>
          <a:p>
            <a:pPr lvl="1"/>
            <a:r>
              <a:rPr lang="en-US" sz="2800" dirty="0" smtClean="0"/>
              <a:t>Shipped offsite for recycling.</a:t>
            </a:r>
          </a:p>
          <a:p>
            <a:pPr lvl="1"/>
            <a:r>
              <a:rPr lang="en-US" sz="2800" dirty="0" smtClean="0"/>
              <a:t>Burned onsite or offsite in an EPA-approved heater.</a:t>
            </a:r>
          </a:p>
          <a:p>
            <a:r>
              <a:rPr lang="en-US" dirty="0" smtClean="0"/>
              <a:t>Used Oil Filter Disposal</a:t>
            </a:r>
          </a:p>
          <a:p>
            <a:pPr lvl="1"/>
            <a:r>
              <a:rPr lang="en-US" sz="2800" dirty="0" smtClean="0"/>
              <a:t>Gravity drain for 12 hours.</a:t>
            </a:r>
          </a:p>
          <a:p>
            <a:pPr lvl="1"/>
            <a:r>
              <a:rPr lang="en-US" sz="2800" dirty="0" smtClean="0"/>
              <a:t>Dismantle and hot drain.</a:t>
            </a:r>
          </a:p>
          <a:p>
            <a:pPr lvl="1"/>
            <a:r>
              <a:rPr lang="en-US" sz="2800" dirty="0" smtClean="0"/>
              <a:t>Send for recycling</a:t>
            </a:r>
            <a:endParaRPr lang="en-US" sz="2800" dirty="0"/>
          </a:p>
        </p:txBody>
      </p:sp>
    </p:spTree>
    <p:extLst>
      <p:ext uri="{BB962C8B-B14F-4D97-AF65-F5344CB8AC3E}">
        <p14:creationId xmlns:p14="http://schemas.microsoft.com/office/powerpoint/2010/main" val="119766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Figure </a:t>
            </a:r>
            <a:r>
              <a:rPr lang="en-US" sz="2800" dirty="0">
                <a:latin typeface="+mj-lt"/>
              </a:rPr>
              <a:t>7.4 A typical aboveground oil storage tank</a:t>
            </a:r>
          </a:p>
        </p:txBody>
      </p:sp>
      <p:pic>
        <p:nvPicPr>
          <p:cNvPr id="4" name="Picture 2" descr="Photo of a metal aboveground oil storage tank. The tank is labeled: waste oil collection only, flamm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05092"/>
            <a:ext cx="5832085" cy="437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How should used engine oil be disposed?</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Shipped offsite for recycling or burned in an EPA-approved heater.</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COOLANT DISPOSAL</a:t>
            </a:r>
            <a:endParaRPr lang="en-US" dirty="0">
              <a:latin typeface="+mj-lt"/>
            </a:endParaRPr>
          </a:p>
        </p:txBody>
      </p:sp>
      <p:sp>
        <p:nvSpPr>
          <p:cNvPr id="3" name="Content Placeholder 2"/>
          <p:cNvSpPr>
            <a:spLocks noGrp="1"/>
          </p:cNvSpPr>
          <p:nvPr>
            <p:ph idx="1"/>
          </p:nvPr>
        </p:nvSpPr>
        <p:spPr/>
        <p:txBody>
          <a:bodyPr/>
          <a:lstStyle/>
          <a:p>
            <a:pPr lvl="0">
              <a:buClr>
                <a:srgbClr val="3C1581"/>
              </a:buClr>
            </a:pPr>
            <a:r>
              <a:rPr lang="en-US" dirty="0">
                <a:solidFill>
                  <a:srgbClr val="003057"/>
                </a:solidFill>
              </a:rPr>
              <a:t>Used antifreeze may be hazardous due to dissolved metals from the engine and other components of the cooling system.</a:t>
            </a:r>
          </a:p>
          <a:p>
            <a:pPr lvl="0">
              <a:buClr>
                <a:srgbClr val="3C1581"/>
              </a:buClr>
            </a:pPr>
            <a:r>
              <a:rPr lang="en-US" dirty="0">
                <a:solidFill>
                  <a:srgbClr val="003057"/>
                </a:solidFill>
              </a:rPr>
              <a:t>Coolant should be disposed of according to state and local regulations.</a:t>
            </a:r>
          </a:p>
          <a:p>
            <a:endParaRPr lang="en-US" dirty="0"/>
          </a:p>
        </p:txBody>
      </p:sp>
    </p:spTree>
    <p:extLst>
      <p:ext uri="{BB962C8B-B14F-4D97-AF65-F5344CB8AC3E}">
        <p14:creationId xmlns:p14="http://schemas.microsoft.com/office/powerpoint/2010/main" val="351062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855452"/>
          </a:xfrm>
        </p:spPr>
        <p:txBody>
          <a:bodyPr/>
          <a:lstStyle/>
          <a:p>
            <a:r>
              <a:rPr lang="en-US" sz="1800" dirty="0">
                <a:latin typeface="+mj-lt"/>
              </a:rPr>
              <a:t>Figure 7.5 Used antifreeze coolant should be kept separate and stored in a </a:t>
            </a:r>
            <a:r>
              <a:rPr lang="en-US" sz="1800" dirty="0" smtClean="0">
                <a:latin typeface="+mj-lt"/>
              </a:rPr>
              <a:t>leak-proof </a:t>
            </a:r>
            <a:r>
              <a:rPr lang="en-US" sz="1800" dirty="0">
                <a:latin typeface="+mj-lt"/>
              </a:rPr>
              <a:t>container until it can be recycled or disposed of according to federal, state, and local laws. Note that the storage barrel is placed inside another container to catch any coolant that may spill out of the inside barrel</a:t>
            </a:r>
          </a:p>
        </p:txBody>
      </p:sp>
      <p:pic>
        <p:nvPicPr>
          <p:cNvPr id="4" name="Picture 3" descr="A photo shows a used antifreeze coolant storage barrel placed inside another container to avoid spill. The exterior container is labeled “Antifreeze 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0"/>
            <a:ext cx="3673475" cy="312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USED TIRE DISPOSAL</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Tires can be retreaded.</a:t>
            </a:r>
          </a:p>
          <a:p>
            <a:r>
              <a:rPr lang="en-US" dirty="0" smtClean="0"/>
              <a:t>Tires can be shredded into asphalt.</a:t>
            </a:r>
          </a:p>
          <a:p>
            <a:r>
              <a:rPr lang="en-US" dirty="0" smtClean="0"/>
              <a:t>Tires can be burned in cement kilns.</a:t>
            </a:r>
          </a:p>
          <a:p>
            <a:r>
              <a:rPr lang="en-US" dirty="0" smtClean="0"/>
              <a:t>A registered scrap tire handler should be used for transport.</a:t>
            </a:r>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AIR-CONDITIONING REFRIGERANT OIL DISPOSAL</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May contain dissolved refrigerant.</a:t>
            </a:r>
          </a:p>
          <a:p>
            <a:r>
              <a:rPr lang="en-US" dirty="0" smtClean="0"/>
              <a:t>Must be separated from other oil waste.</a:t>
            </a:r>
          </a:p>
          <a:p>
            <a:r>
              <a:rPr lang="en-US" dirty="0" smtClean="0"/>
              <a:t>Must be sent to a licensed hazardous waste disposal company.</a:t>
            </a:r>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sz="2600" b="1" dirty="0">
                <a:solidFill>
                  <a:srgbClr val="005A70"/>
                </a:solidFill>
              </a:rPr>
              <a:t>7.1</a:t>
            </a:r>
            <a:r>
              <a:rPr lang="en-US" sz="2600" dirty="0"/>
              <a:t> Identify hazardous waste materials in accordance with federal and state laws.</a:t>
            </a:r>
          </a:p>
          <a:p>
            <a:pPr marL="0" indent="0">
              <a:buNone/>
            </a:pPr>
            <a:r>
              <a:rPr lang="en-US" sz="2600" b="1" dirty="0">
                <a:solidFill>
                  <a:srgbClr val="005A70"/>
                </a:solidFill>
              </a:rPr>
              <a:t>7.2. </a:t>
            </a:r>
            <a:r>
              <a:rPr lang="en-US" sz="2600" dirty="0"/>
              <a:t>Discuss asbestos hazards and asbestos handling guidelines.</a:t>
            </a:r>
          </a:p>
          <a:p>
            <a:pPr marL="0" indent="0">
              <a:buNone/>
            </a:pPr>
            <a:r>
              <a:rPr lang="en-US" sz="2600" b="1" dirty="0">
                <a:solidFill>
                  <a:srgbClr val="005A70"/>
                </a:solidFill>
              </a:rPr>
              <a:t>7.3. </a:t>
            </a:r>
            <a:r>
              <a:rPr lang="en-US" sz="2600" dirty="0"/>
              <a:t>Explain the storage and disposal of brake fluid, used oil, coolants, lead-acid batteries, used tires, and air-conditioning refrigerant oil.</a:t>
            </a:r>
          </a:p>
          <a:p>
            <a:pPr marL="0" indent="0">
              <a:buNone/>
            </a:pPr>
            <a:r>
              <a:rPr lang="en-US" sz="2600" b="1" dirty="0"/>
              <a:t>7.4</a:t>
            </a:r>
            <a:r>
              <a:rPr lang="en-US" sz="2600" dirty="0"/>
              <a:t> Explain the characteristics of hazardous solvents, fuel safety and storage, and airbag handling.</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7.6 Air-conditioning refrigerant oil must be kept separated from other oils because it contains traces of refrigerant and must be treated as hazardous waste</a:t>
            </a:r>
            <a:endParaRPr lang="en-US" dirty="0">
              <a:latin typeface="+mj-lt"/>
            </a:endParaRPr>
          </a:p>
        </p:txBody>
      </p:sp>
      <p:pic>
        <p:nvPicPr>
          <p:cNvPr id="6" name="Picture 2" descr="Photo of an air-conditioning refrigerant oil storage barrel that is labeled A/C oil 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253" y="1905000"/>
            <a:ext cx="535749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LEAD-ACID BATTERY WASTE</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Battery disposal according to the Battery Council International (BCI) rules.</a:t>
            </a:r>
          </a:p>
          <a:p>
            <a:pPr lvl="1"/>
            <a:r>
              <a:rPr lang="en-US" dirty="0" smtClean="0"/>
              <a:t>Disposal prohibited in landfills or incinerators.</a:t>
            </a:r>
          </a:p>
          <a:p>
            <a:pPr lvl="1"/>
            <a:r>
              <a:rPr lang="en-US" dirty="0" smtClean="0"/>
              <a:t>Retailers must display the universal recycling symbol and the their specific requirements for accepting used batteries.</a:t>
            </a:r>
          </a:p>
          <a:p>
            <a:pPr lvl="1"/>
            <a:r>
              <a:rPr lang="en-US" dirty="0" smtClean="0"/>
              <a:t>Battery electrolyte contains sulfuric acid and is very corrosive. </a:t>
            </a:r>
          </a:p>
          <a:p>
            <a:pPr lvl="1"/>
            <a:r>
              <a:rPr lang="en-US" dirty="0" smtClean="0"/>
              <a:t>Batteries contain lead which is highly poisonous.</a:t>
            </a:r>
          </a:p>
          <a:p>
            <a:pPr lvl="1"/>
            <a:r>
              <a:rPr lang="en-US" dirty="0" smtClean="0"/>
              <a:t>Improperly disposed batteries can cause health and environmental concerns. </a:t>
            </a:r>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smtClean="0">
                <a:latin typeface="+mj-lt"/>
              </a:rPr>
              <a:t>Chart 7.1 Typical </a:t>
            </a:r>
            <a:r>
              <a:rPr lang="en-IN" sz="2400" dirty="0">
                <a:latin typeface="+mj-lt"/>
              </a:rPr>
              <a:t>waste materials generated at auto repair shops and typical category (hazardous or </a:t>
            </a:r>
            <a:r>
              <a:rPr lang="en-IN" sz="2400" dirty="0" err="1">
                <a:latin typeface="+mj-lt"/>
              </a:rPr>
              <a:t>nonhazardous</a:t>
            </a:r>
            <a:r>
              <a:rPr lang="en-IN" sz="2400" dirty="0">
                <a:latin typeface="+mj-lt"/>
              </a:rPr>
              <a:t>) by disposal method.</a:t>
            </a:r>
          </a:p>
        </p:txBody>
      </p:sp>
      <p:pic>
        <p:nvPicPr>
          <p:cNvPr id="4" name="Picture 2" descr="The table lists the following:&#10;&#10;Waste stream&#10; Typical category if not mixed with other hazardous waste If disposed in landfill and not mixed with a hazardous waste If recycled&#10;Used oil Used oil Hazardous waste Used oil&#10;Used oil filters Depends on characterization Depends on characterization Depends on characterization&#10;Used transmission fluid Used oil Hazardous waste Used oil&#10;Used brake fluid Used oil Hazardous waste Used oil&#10;Used antifreeze Depends on characterization Depends on characterization Depends on characterization&#10;Used solvents Hazardous  Hazardous  Hazardous &#10;Used citric solvents Nonhazardous solid waste Nonhazardous solid waste Hazardous waste&#10;Lead-acid automotive batteries Not a solid waste if returned to supplier Hazardous waste Hazardous waste&#10;Shop rags used for oil Used oil Depends on used oil characterization Used oil&#10;Shop rags used for solvent or gasoline spills Hazardous waste Hazardous waste Hazardous waste&#10;Oil spill absorbent material Used oil Depends on used oil characterization Used oil&#10;Spill material for solvent&#10;and gasoline Hazardous waste Hazardous waste Hazardous waste&#10;Catalytic converter Not a solid waste if returned to supplier Nonhazardous solid waste Nonhazardous solid waste&#10;Spilled or unused fuels Hazardous waste Hazardous waste Hazardous waste&#10;Spilled or unusable paints and thinners Hazardous waste Hazardous waste Hazardous waste&#10;Used tires Nonhazardous solid waste Nonhazardous solid waste Nonhazardous solid wa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692265" cy="507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TECH TIP</a:t>
            </a:r>
            <a:endParaRPr lang="en-US" sz="36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604963"/>
            <a:ext cx="613410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59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latin typeface="+mj-lt"/>
              </a:rPr>
              <a:t>Figure 7.7 Placard near driver’s door, including what devices in the vehicle contain mercury</a:t>
            </a:r>
          </a:p>
        </p:txBody>
      </p:sp>
      <p:pic>
        <p:nvPicPr>
          <p:cNvPr id="4" name="Picture 2" descr="The placard reads: This vehicle may include mercury-added devices installed by the manufacturer: rear seat video display, navigation display, and H.I.D. lamps. Remove devices before vehicle disposal. Upon removal of devices please reuse, recycle or dispose as hazardous wa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58" y="1868086"/>
            <a:ext cx="7324296"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752600"/>
            <a:ext cx="60579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7.8 The OSHA global hazardous materials labels</a:t>
            </a:r>
          </a:p>
        </p:txBody>
      </p:sp>
      <p:pic>
        <p:nvPicPr>
          <p:cNvPr id="6" name="Picture 2" descr="The OSHA global hazardous materials labels consist of illustrations inside a diamond label. The labels are illustrated along with written name and the hazards associated with each label given below them:&#10;• Health hazard: shows the silhouette of a man&#10;o Carcinogen&#10;o Mutagenicity&#10;o Reproductive toxicity&#10;o Respiratory sensitizer&#10;o Target organ toxicity&#10;o aspiration toxicity&#10;• Flame: shows the illustration of a flame&#10;o Flammables&#10;o Pyrophorics&#10;o Self-heating&#10;o Emits flammable gas&#10;o Self-reactives&#10;o Organic peroxides&#10;• Exclamation mark: shows an exclamation mark&#10;o Irritant (skin and eye)&#10;o Skin sensitizer&#10;o Acute toxicity&#10;o Narcotic effects&#10;o Respiratory tract irritant&#10;o Hazardous to ozone layer non-mandatory)&#10;• Gas cylinder: shows a gas cylinder&#10;o Gases under pressure&#10;• Corrosion: shows corrosive material spilling from test tubes&#10;o Skin corrosion/burns&#10;o Eye damage&#10;o Corrosive to metals&#10;• Exploding bomb: shows an explosion&#10;o Explosives&#10;o Self-reactives&#10;o Organic peroxides&#10;• Flame over circle: shows a cylinder on flame&#10;o Oxidizers&#10;• Environment (non-mandatory): shows a tree&#10;o Aquatic toxicity&#10;• Skull and crossbones: shows a skull &#10;o Acute toxicity (fatal or tox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225" y="1447800"/>
            <a:ext cx="6559550" cy="494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SOLVENTS (1 of 2)</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smtClean="0"/>
              <a:t>Effects of chemical poisoning</a:t>
            </a:r>
          </a:p>
          <a:p>
            <a:pPr lvl="1"/>
            <a:r>
              <a:rPr lang="en-US" dirty="0" smtClean="0"/>
              <a:t>Headache</a:t>
            </a:r>
          </a:p>
          <a:p>
            <a:pPr lvl="1"/>
            <a:r>
              <a:rPr lang="en-US" dirty="0" smtClean="0"/>
              <a:t>Nausea</a:t>
            </a:r>
          </a:p>
          <a:p>
            <a:pPr lvl="1"/>
            <a:r>
              <a:rPr lang="en-US" dirty="0" smtClean="0"/>
              <a:t>Drowsiness</a:t>
            </a:r>
          </a:p>
          <a:p>
            <a:pPr lvl="1"/>
            <a:r>
              <a:rPr lang="en-US" dirty="0" smtClean="0"/>
              <a:t>Lack of coordination</a:t>
            </a:r>
          </a:p>
          <a:p>
            <a:pPr lvl="1"/>
            <a:r>
              <a:rPr lang="en-US" dirty="0" smtClean="0"/>
              <a:t>Unconsciousness</a:t>
            </a:r>
          </a:p>
          <a:p>
            <a:pPr lvl="1"/>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SAFETY TIP</a:t>
            </a:r>
            <a:endParaRPr lang="en-US" sz="36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00213"/>
            <a:ext cx="60960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573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 Washing hands and removing jewelry are two important safety habits all service technicians should practice</a:t>
            </a:r>
            <a:endParaRPr lang="en-US" dirty="0">
              <a:latin typeface="+mj-lt"/>
            </a:endParaRPr>
          </a:p>
        </p:txBody>
      </p:sp>
      <p:pic>
        <p:nvPicPr>
          <p:cNvPr id="3" name="Picture 2" descr="Photo of a technician washing hands with soap at a washing 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78" y="1800339"/>
            <a:ext cx="58932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77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HAZARDOUS WASTE</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pPr lvl="0">
              <a:buClr>
                <a:srgbClr val="3C1581"/>
              </a:buClr>
            </a:pPr>
            <a:r>
              <a:rPr lang="en-US" dirty="0">
                <a:solidFill>
                  <a:srgbClr val="003057"/>
                </a:solidFill>
              </a:rPr>
              <a:t>Definition of Hazardous Waste</a:t>
            </a:r>
          </a:p>
          <a:p>
            <a:pPr lvl="1">
              <a:buClr>
                <a:srgbClr val="3C1581"/>
              </a:buClr>
            </a:pPr>
            <a:r>
              <a:rPr lang="en-US" dirty="0">
                <a:solidFill>
                  <a:srgbClr val="003057"/>
                </a:solidFill>
              </a:rPr>
              <a:t>chemicals, or components, that the shop no longer needs that pose a danger to the environment and people if they are disposed of in ordinary garbage cans or sewers.</a:t>
            </a:r>
            <a:endParaRPr lang="en-US" b="1" dirty="0">
              <a:solidFill>
                <a:srgbClr val="003057"/>
              </a:solidFill>
            </a:endParaRPr>
          </a:p>
          <a:p>
            <a:pPr lvl="0">
              <a:buClr>
                <a:srgbClr val="3C1581"/>
              </a:buClr>
            </a:pPr>
            <a:r>
              <a:rPr lang="en-US" dirty="0">
                <a:solidFill>
                  <a:srgbClr val="003057"/>
                </a:solidFill>
              </a:rPr>
              <a:t>Personal Protective Equipment (PPE)</a:t>
            </a:r>
          </a:p>
          <a:p>
            <a:pPr lvl="1">
              <a:buClr>
                <a:srgbClr val="3C1581"/>
              </a:buClr>
            </a:pPr>
            <a:r>
              <a:rPr lang="en-US" dirty="0">
                <a:solidFill>
                  <a:srgbClr val="003057"/>
                </a:solidFill>
              </a:rPr>
              <a:t>protective clothing and equipment detailed in the right-to know laws.</a:t>
            </a:r>
            <a:endParaRPr lang="en-US" b="1" dirty="0">
              <a:solidFill>
                <a:srgbClr val="003057"/>
              </a:solidFill>
            </a:endParaRP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SOLVENTS (2 of 2)</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smtClean="0"/>
              <a:t>Hazardous Solvents</a:t>
            </a:r>
          </a:p>
          <a:p>
            <a:pPr lvl="1"/>
            <a:r>
              <a:rPr lang="en-US" dirty="0" smtClean="0"/>
              <a:t>Flammable solvents must be stored in a fireproof storage cabinet. </a:t>
            </a:r>
          </a:p>
          <a:p>
            <a:r>
              <a:rPr lang="en-US" sz="3200" dirty="0" smtClean="0"/>
              <a:t>Used Solvents</a:t>
            </a:r>
          </a:p>
          <a:p>
            <a:pPr lvl="1"/>
            <a:r>
              <a:rPr lang="en-US" dirty="0" smtClean="0"/>
              <a:t>Containers should be clearly labeled as Hazardous Waste.</a:t>
            </a:r>
          </a:p>
          <a:p>
            <a:pPr lvl="1"/>
            <a:r>
              <a:rPr lang="en-US" dirty="0" smtClean="0"/>
              <a:t>Labels not required for parts washers.</a:t>
            </a:r>
          </a:p>
          <a:p>
            <a:pPr lvl="1"/>
            <a:r>
              <a:rPr lang="en-US" dirty="0" smtClean="0"/>
              <a:t>Used solvents not counted towards monthly hazardous waste output.</a:t>
            </a:r>
          </a:p>
          <a:p>
            <a:pPr lvl="1"/>
            <a:endParaRPr lang="en-US" dirty="0" smtClean="0"/>
          </a:p>
          <a:p>
            <a:endParaRPr lang="en-US" dirty="0" smtClean="0"/>
          </a:p>
          <a:p>
            <a:pPr lvl="1"/>
            <a:endParaRPr lang="en-US" b="1" dirty="0">
              <a:solidFill>
                <a:srgbClr val="0000FF"/>
              </a:solidFill>
            </a:endParaRP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7.10 Typical fireproof flammable storage cabinet</a:t>
            </a:r>
          </a:p>
        </p:txBody>
      </p:sp>
      <p:pic>
        <p:nvPicPr>
          <p:cNvPr id="3" name="Picture 2" descr="Photo of a typical fireproof flammable storage cabinet with a label that reads: Flammable, keep fire a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558" y="1400209"/>
            <a:ext cx="5411297"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13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latin typeface="+mj-lt"/>
              </a:rPr>
              <a:t>Figure 7.11 Using a water-based cleaning system helps reduce the hazards from using strong chemicals</a:t>
            </a:r>
          </a:p>
        </p:txBody>
      </p:sp>
      <p:pic>
        <p:nvPicPr>
          <p:cNvPr id="3" name="Picture 2" descr="Photo of a ChemFree washer, a water-based cleaning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538" y="1825740"/>
            <a:ext cx="5745337"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32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FUEL SAFETY AND STORAGE</a:t>
            </a:r>
            <a:endParaRPr lang="en-US" dirty="0">
              <a:latin typeface="+mj-lt"/>
            </a:endParaRPr>
          </a:p>
        </p:txBody>
      </p:sp>
      <p:sp>
        <p:nvSpPr>
          <p:cNvPr id="28675" name="Content Placeholder 2"/>
          <p:cNvSpPr>
            <a:spLocks noGrp="1"/>
          </p:cNvSpPr>
          <p:nvPr>
            <p:ph idx="1"/>
          </p:nvPr>
        </p:nvSpPr>
        <p:spPr>
          <a:xfrm>
            <a:off x="76200" y="1524000"/>
            <a:ext cx="8839200" cy="4525963"/>
          </a:xfrm>
        </p:spPr>
        <p:txBody>
          <a:bodyPr/>
          <a:lstStyle/>
          <a:p>
            <a:r>
              <a:rPr lang="en-US" dirty="0" smtClean="0"/>
              <a:t>Use storage containers that have flash arresting screens.</a:t>
            </a:r>
          </a:p>
          <a:p>
            <a:r>
              <a:rPr lang="en-US" dirty="0" smtClean="0"/>
              <a:t>Use only a red approved container.</a:t>
            </a:r>
          </a:p>
          <a:p>
            <a:r>
              <a:rPr lang="en-US" dirty="0" smtClean="0"/>
              <a:t>Do not fill storage container full.</a:t>
            </a:r>
          </a:p>
          <a:p>
            <a:r>
              <a:rPr lang="en-US" dirty="0" smtClean="0"/>
              <a:t>Never leave gasoline container open.</a:t>
            </a:r>
          </a:p>
          <a:p>
            <a:r>
              <a:rPr lang="en-US" dirty="0" smtClean="0"/>
              <a:t>Never use gasoline as a cleaning agent.</a:t>
            </a:r>
          </a:p>
          <a:p>
            <a:r>
              <a:rPr lang="en-US" dirty="0" smtClean="0"/>
              <a:t>Connect a ground strap when transferring fuel.</a:t>
            </a:r>
          </a:p>
          <a:p>
            <a:pPr lvl="1"/>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61841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7.12 This red gasoline container holds about 30 gallons of gasoline and is used to fill vehicles used for training</a:t>
            </a:r>
          </a:p>
        </p:txBody>
      </p:sp>
      <p:pic>
        <p:nvPicPr>
          <p:cNvPr id="4" name="Picture 2" descr="Photo of a portable gasoline container used to fill vehicles used for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342" y="1596080"/>
            <a:ext cx="3415316" cy="456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color container should be used to store gasoline?</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Red.</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AIR BAG HANDLING</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dirty="0" smtClean="0"/>
              <a:t>Disable the air bag if you are working in an area where it might discharge.</a:t>
            </a:r>
          </a:p>
          <a:p>
            <a:r>
              <a:rPr lang="en-US" dirty="0" smtClean="0"/>
              <a:t>Deploy an unused air bag before disposing.</a:t>
            </a:r>
          </a:p>
          <a:p>
            <a:r>
              <a:rPr lang="en-US" dirty="0" smtClean="0"/>
              <a:t>Do not expose an air bag to heat or fire.</a:t>
            </a:r>
          </a:p>
          <a:p>
            <a:r>
              <a:rPr lang="en-US" dirty="0" smtClean="0"/>
              <a:t>Carry the air bag pointed away from you.</a:t>
            </a:r>
          </a:p>
          <a:p>
            <a:r>
              <a:rPr lang="en-US" dirty="0" smtClean="0"/>
              <a:t>Wear protective gloves when handling a deployed air bag.</a:t>
            </a:r>
          </a:p>
          <a:p>
            <a:r>
              <a:rPr lang="en-US" dirty="0" smtClean="0"/>
              <a:t>Wash your hands after handling a deployed air bag.</a:t>
            </a:r>
          </a:p>
          <a:p>
            <a:endParaRPr lang="en-US" dirty="0" smtClean="0"/>
          </a:p>
          <a:p>
            <a:pPr marL="457200" lvl="1" indent="0">
              <a:buNone/>
            </a:pPr>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precautions should be taken when handling a deployed air bag?</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Wear gloves and wash your hands when the complete.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FEDERAL AND STATE LAWS (1 of 2)</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pPr lvl="0">
              <a:buClr>
                <a:srgbClr val="3C1581"/>
              </a:buClr>
            </a:pPr>
            <a:r>
              <a:rPr lang="en-US" sz="2400" dirty="0">
                <a:solidFill>
                  <a:srgbClr val="003057"/>
                </a:solidFill>
              </a:rPr>
              <a:t>Occupational Safety and Health Act</a:t>
            </a:r>
          </a:p>
          <a:p>
            <a:pPr lvl="1">
              <a:buClr>
                <a:srgbClr val="3C1581"/>
              </a:buClr>
            </a:pPr>
            <a:r>
              <a:rPr lang="en-US" sz="2000" dirty="0">
                <a:solidFill>
                  <a:srgbClr val="003057"/>
                </a:solidFill>
              </a:rPr>
              <a:t>Creates safety and healthful working conditions through information, research, education, training and enforcement of standards developed under the act. </a:t>
            </a:r>
          </a:p>
          <a:p>
            <a:pPr lvl="0">
              <a:buClr>
                <a:srgbClr val="3C1581"/>
              </a:buClr>
            </a:pPr>
            <a:r>
              <a:rPr lang="en-US" sz="2400" dirty="0">
                <a:solidFill>
                  <a:srgbClr val="003057"/>
                </a:solidFill>
              </a:rPr>
              <a:t>Environmental Protection Agency (EPA)</a:t>
            </a:r>
          </a:p>
          <a:p>
            <a:pPr lvl="1">
              <a:buClr>
                <a:srgbClr val="3C1581"/>
              </a:buClr>
            </a:pPr>
            <a:r>
              <a:rPr lang="en-US" sz="2000" dirty="0">
                <a:solidFill>
                  <a:srgbClr val="003057"/>
                </a:solidFill>
              </a:rPr>
              <a:t>Publishes a list of hazardous materials that is included in the Code of Federal Regulations (CFR)</a:t>
            </a:r>
          </a:p>
          <a:p>
            <a:pPr lvl="0">
              <a:buClr>
                <a:srgbClr val="3C1581"/>
              </a:buClr>
            </a:pPr>
            <a:r>
              <a:rPr lang="en-US" dirty="0">
                <a:solidFill>
                  <a:srgbClr val="003057"/>
                </a:solidFill>
              </a:rPr>
              <a:t>Right-To-Know Laws</a:t>
            </a:r>
          </a:p>
          <a:p>
            <a:pPr lvl="1">
              <a:buClr>
                <a:srgbClr val="3C1581"/>
              </a:buClr>
            </a:pPr>
            <a:r>
              <a:rPr lang="en-US" sz="2000" dirty="0">
                <a:solidFill>
                  <a:srgbClr val="003057"/>
                </a:solidFill>
              </a:rPr>
              <a:t>Employees have a right to know when the materials they use at work are hazardous.</a:t>
            </a:r>
          </a:p>
          <a:p>
            <a:pPr lvl="1">
              <a:buClr>
                <a:srgbClr val="3C1581"/>
              </a:buClr>
            </a:pPr>
            <a:r>
              <a:rPr lang="en-US" sz="2000" dirty="0">
                <a:solidFill>
                  <a:srgbClr val="003057"/>
                </a:solidFill>
              </a:rPr>
              <a:t>Includes Safety Data Sheets (SDS)</a:t>
            </a:r>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FEDERAL AND STATE LAWS (2 of 2)</a:t>
            </a:r>
            <a:endParaRPr lang="en-US" dirty="0">
              <a:latin typeface="+mj-lt"/>
            </a:endParaRPr>
          </a:p>
        </p:txBody>
      </p:sp>
      <p:sp>
        <p:nvSpPr>
          <p:cNvPr id="3" name="Content Placeholder 2"/>
          <p:cNvSpPr>
            <a:spLocks noGrp="1"/>
          </p:cNvSpPr>
          <p:nvPr>
            <p:ph idx="1"/>
          </p:nvPr>
        </p:nvSpPr>
        <p:spPr/>
        <p:txBody>
          <a:bodyPr/>
          <a:lstStyle/>
          <a:p>
            <a:pPr lvl="0">
              <a:buClr>
                <a:srgbClr val="3C1581"/>
              </a:buClr>
            </a:pPr>
            <a:r>
              <a:rPr lang="en-US" dirty="0">
                <a:solidFill>
                  <a:srgbClr val="003057"/>
                </a:solidFill>
              </a:rPr>
              <a:t>Resource Conservation and Recovery Act</a:t>
            </a:r>
          </a:p>
          <a:p>
            <a:pPr lvl="1">
              <a:buClr>
                <a:srgbClr val="3C1581"/>
              </a:buClr>
            </a:pPr>
            <a:r>
              <a:rPr lang="en-US" dirty="0">
                <a:solidFill>
                  <a:srgbClr val="003057"/>
                </a:solidFill>
              </a:rPr>
              <a:t>This law states that hazardous material users are responsible for hazardous materials to their grave.</a:t>
            </a:r>
          </a:p>
          <a:p>
            <a:pPr lvl="0">
              <a:buClr>
                <a:srgbClr val="3C1581"/>
              </a:buClr>
            </a:pPr>
            <a:r>
              <a:rPr lang="en-US" dirty="0">
                <a:solidFill>
                  <a:srgbClr val="003057"/>
                </a:solidFill>
              </a:rPr>
              <a:t>Lockout/</a:t>
            </a:r>
            <a:r>
              <a:rPr lang="en-US" dirty="0" err="1">
                <a:solidFill>
                  <a:srgbClr val="003057"/>
                </a:solidFill>
              </a:rPr>
              <a:t>Tagout</a:t>
            </a:r>
            <a:endParaRPr lang="en-US" dirty="0">
              <a:solidFill>
                <a:srgbClr val="003057"/>
              </a:solidFill>
            </a:endParaRPr>
          </a:p>
          <a:p>
            <a:pPr lvl="1">
              <a:buClr>
                <a:srgbClr val="3C1581"/>
              </a:buClr>
            </a:pPr>
            <a:r>
              <a:rPr lang="en-US" dirty="0">
                <a:solidFill>
                  <a:srgbClr val="003057"/>
                </a:solidFill>
              </a:rPr>
              <a:t>This law states that hazardous material users are responsible for hazardous materials.</a:t>
            </a:r>
          </a:p>
          <a:p>
            <a:pPr lvl="0">
              <a:buClr>
                <a:srgbClr val="3C1581"/>
              </a:buClr>
            </a:pPr>
            <a:r>
              <a:rPr lang="en-US" dirty="0">
                <a:solidFill>
                  <a:srgbClr val="003057"/>
                </a:solidFill>
              </a:rPr>
              <a:t>Clean Air Act</a:t>
            </a:r>
          </a:p>
          <a:p>
            <a:pPr lvl="1">
              <a:buClr>
                <a:srgbClr val="3C1581"/>
              </a:buClr>
            </a:pPr>
            <a:r>
              <a:rPr lang="en-US" dirty="0">
                <a:solidFill>
                  <a:srgbClr val="003057"/>
                </a:solidFill>
              </a:rPr>
              <a:t>Regulates Air Conditioning refrigerant and the technicians who work on the systems.</a:t>
            </a:r>
          </a:p>
          <a:p>
            <a:endParaRPr lang="en-US" dirty="0"/>
          </a:p>
        </p:txBody>
      </p:sp>
    </p:spTree>
    <p:extLst>
      <p:ext uri="{BB962C8B-B14F-4D97-AF65-F5344CB8AC3E}">
        <p14:creationId xmlns:p14="http://schemas.microsoft.com/office/powerpoint/2010/main" val="49516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7.1 Safety Data Sheets (SDS) should be readily available for use by anyone in the area who may come into contact with hazardous materials</a:t>
            </a:r>
          </a:p>
        </p:txBody>
      </p:sp>
      <p:pic>
        <p:nvPicPr>
          <p:cNvPr id="5" name="Picture 2" descr="A photo shows a wall-mounted rack with safety data sheets and is labeled: “Right to know center” safety data sheets for hazardous materials used in this 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757" y="2060776"/>
            <a:ext cx="3888899"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7.2 Tag that identifies the electrical power has been removed and service work is being done</a:t>
            </a:r>
          </a:p>
        </p:txBody>
      </p:sp>
      <p:pic>
        <p:nvPicPr>
          <p:cNvPr id="3" name="Picture 2" descr="An illustration of a tag that is labelled “Danger, do not operate” with a blank space for signature and date at the 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857" y="1741070"/>
            <a:ext cx="2906284"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75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ASBESTOS HAZARDS</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pPr marL="427482" lvl="0" indent="-457200">
              <a:buClr>
                <a:srgbClr val="3C1581"/>
              </a:buClr>
            </a:pPr>
            <a:r>
              <a:rPr lang="en-US" dirty="0">
                <a:solidFill>
                  <a:srgbClr val="003057"/>
                </a:solidFill>
              </a:rPr>
              <a:t>Asbestosis: Scar tissue in the lungs that causes shortness of breath.</a:t>
            </a:r>
          </a:p>
          <a:p>
            <a:pPr lvl="0">
              <a:buClr>
                <a:srgbClr val="3C1581"/>
              </a:buClr>
            </a:pPr>
            <a:r>
              <a:rPr lang="en-US" dirty="0">
                <a:solidFill>
                  <a:srgbClr val="003057"/>
                </a:solidFill>
              </a:rPr>
              <a:t>Asbestos OSHA Standards: limits exposure to  less than 0.2 fibers per cubic centimeter (cc) as determined by an air sample.</a:t>
            </a:r>
          </a:p>
          <a:p>
            <a:pPr lvl="0">
              <a:buClr>
                <a:srgbClr val="3C1581"/>
              </a:buClr>
            </a:pPr>
            <a:r>
              <a:rPr lang="en-US" dirty="0">
                <a:solidFill>
                  <a:srgbClr val="003057"/>
                </a:solidFill>
              </a:rPr>
              <a:t>Handling Guidelines: </a:t>
            </a:r>
          </a:p>
          <a:p>
            <a:pPr lvl="1">
              <a:buClr>
                <a:srgbClr val="3C1581"/>
              </a:buClr>
            </a:pPr>
            <a:r>
              <a:rPr lang="en-US" dirty="0">
                <a:solidFill>
                  <a:srgbClr val="003057"/>
                </a:solidFill>
              </a:rPr>
              <a:t>HEPA Vacuum</a:t>
            </a:r>
          </a:p>
          <a:p>
            <a:pPr lvl="1">
              <a:buClr>
                <a:srgbClr val="3C1581"/>
              </a:buClr>
            </a:pPr>
            <a:r>
              <a:rPr lang="en-US" dirty="0">
                <a:solidFill>
                  <a:srgbClr val="003057"/>
                </a:solidFill>
              </a:rPr>
              <a:t>Solvent Spray</a:t>
            </a:r>
          </a:p>
          <a:p>
            <a:pPr lvl="1">
              <a:buClr>
                <a:srgbClr val="3C1581"/>
              </a:buClr>
            </a:pPr>
            <a:r>
              <a:rPr lang="en-US" dirty="0">
                <a:solidFill>
                  <a:srgbClr val="003057"/>
                </a:solidFill>
              </a:rPr>
              <a:t>Proper disposal of used shoes and pads</a:t>
            </a:r>
          </a:p>
          <a:p>
            <a:pPr lvl="1"/>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7.3 All brakes should be moistened with water or solvent to help prevent brake dust from becoming airborne</a:t>
            </a:r>
          </a:p>
        </p:txBody>
      </p:sp>
      <p:pic>
        <p:nvPicPr>
          <p:cNvPr id="6" name="Picture 2" descr="A photo shows a technician moistening the brake unit of a vehicle with a solv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78" y="1741070"/>
            <a:ext cx="58932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417</TotalTime>
  <Words>1189</Words>
  <Application>Microsoft Office PowerPoint</Application>
  <PresentationFormat>On-screen Show (4:3)</PresentationFormat>
  <Paragraphs>134</Paragraphs>
  <Slides>40</Slides>
  <Notes>0</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Office Theme</vt:lpstr>
      <vt:lpstr>508 Lecture</vt:lpstr>
      <vt:lpstr>2_508 Lecture</vt:lpstr>
      <vt:lpstr>3_508 Lecture</vt:lpstr>
      <vt:lpstr>4_508 Lecture</vt:lpstr>
      <vt:lpstr>Automotive Technology Principles, Diagnosis, and Service</vt:lpstr>
      <vt:lpstr>LEARNING OBJECTIVES </vt:lpstr>
      <vt:lpstr>HAZARDOUS WASTE</vt:lpstr>
      <vt:lpstr>FEDERAL AND STATE LAWS (1 of 2)</vt:lpstr>
      <vt:lpstr>FEDERAL AND STATE LAWS (2 of 2)</vt:lpstr>
      <vt:lpstr>Figure 7.1 Safety Data Sheets (SDS) should be readily available for use by anyone in the area who may come into contact with hazardous materials</vt:lpstr>
      <vt:lpstr>Figure 7.2 Tag that identifies the electrical power has been removed and service work is being done</vt:lpstr>
      <vt:lpstr>ASBESTOS HAZARDS</vt:lpstr>
      <vt:lpstr>Figure 7.3 All brakes should be moistened with water or solvent to help prevent brake dust from becoming airborne</vt:lpstr>
      <vt:lpstr>USED BRAKE FLUID</vt:lpstr>
      <vt:lpstr>USED OIL (1 of 2)</vt:lpstr>
      <vt:lpstr>USED OIL (2 of 2)</vt:lpstr>
      <vt:lpstr>Figure 7.4 A typical aboveground oil storage tank</vt:lpstr>
      <vt:lpstr>QUESTION 1: ?</vt:lpstr>
      <vt:lpstr>ANSWER 1:</vt:lpstr>
      <vt:lpstr>COOLANT DISPOSAL</vt:lpstr>
      <vt:lpstr>Figure 7.5 Used antifreeze coolant should be kept separate and stored in a leak-proof container until it can be recycled or disposed of according to federal, state, and local laws. Note that the storage barrel is placed inside another container to catch any coolant that may spill out of the inside barrel</vt:lpstr>
      <vt:lpstr>USED TIRE DISPOSAL</vt:lpstr>
      <vt:lpstr> AIR-CONDITIONING REFRIGERANT OIL DISPOSAL</vt:lpstr>
      <vt:lpstr>Figure 7.6 Air-conditioning refrigerant oil must be kept separated from other oils because it contains traces of refrigerant and must be treated as hazardous waste</vt:lpstr>
      <vt:lpstr> LEAD-ACID BATTERY WASTE</vt:lpstr>
      <vt:lpstr>Chart 7.1 Typical waste materials generated at auto repair shops and typical category (hazardous or nonhazardous) by disposal method.</vt:lpstr>
      <vt:lpstr>TECH TIP</vt:lpstr>
      <vt:lpstr>Figure 7.7 Placard near driver’s door, including what devices in the vehicle contain mercury</vt:lpstr>
      <vt:lpstr>Tech Tip </vt:lpstr>
      <vt:lpstr>Figure 7.8 The OSHA global hazardous materials labels</vt:lpstr>
      <vt:lpstr> SOLVENTS (1 of 2)</vt:lpstr>
      <vt:lpstr>SAFETY TIP</vt:lpstr>
      <vt:lpstr>Figure 7.9 Washing hands and removing jewelry are two important safety habits all service technicians should practice</vt:lpstr>
      <vt:lpstr> SOLVENTS (2 of 2)</vt:lpstr>
      <vt:lpstr>Figure 7.10 Typical fireproof flammable storage cabinet</vt:lpstr>
      <vt:lpstr>Figure 7.11 Using a water-based cleaning system helps reduce the hazards from using strong chemicals</vt:lpstr>
      <vt:lpstr> FUEL SAFETY AND STORAGE</vt:lpstr>
      <vt:lpstr>Figure 7.12 This red gasoline container holds about 30 gallons of gasoline and is used to fill vehicles used for training</vt:lpstr>
      <vt:lpstr>QUESTION 2: ?</vt:lpstr>
      <vt:lpstr>ANSWER 2:</vt:lpstr>
      <vt:lpstr> AIR BAG HANDLING</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Sixth Edition Chapter 07</dc:title>
  <dc:creator>Curt &amp; Tammy</dc:creator>
  <cp:lastModifiedBy>Curt &amp; Tammy</cp:lastModifiedBy>
  <cp:revision>52</cp:revision>
  <dcterms:created xsi:type="dcterms:W3CDTF">2018-09-25T19:30:15Z</dcterms:created>
  <dcterms:modified xsi:type="dcterms:W3CDTF">2019-01-02T21:42:44Z</dcterms:modified>
</cp:coreProperties>
</file>