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33" r:id="rId10"/>
    <p:sldId id="334" r:id="rId11"/>
    <p:sldId id="316" r:id="rId12"/>
    <p:sldId id="267" r:id="rId13"/>
    <p:sldId id="268" r:id="rId14"/>
    <p:sldId id="335" r:id="rId15"/>
    <p:sldId id="336" r:id="rId16"/>
    <p:sldId id="317" r:id="rId17"/>
    <p:sldId id="270" r:id="rId18"/>
    <p:sldId id="318" r:id="rId19"/>
    <p:sldId id="326" r:id="rId20"/>
    <p:sldId id="319" r:id="rId21"/>
    <p:sldId id="286" r:id="rId22"/>
    <p:sldId id="287" r:id="rId23"/>
    <p:sldId id="337" r:id="rId24"/>
    <p:sldId id="320" r:id="rId25"/>
    <p:sldId id="321" r:id="rId26"/>
    <p:sldId id="338" r:id="rId27"/>
    <p:sldId id="322" r:id="rId28"/>
    <p:sldId id="339" r:id="rId29"/>
    <p:sldId id="340" r:id="rId30"/>
    <p:sldId id="327" r:id="rId31"/>
    <p:sldId id="328" r:id="rId32"/>
    <p:sldId id="329" r:id="rId33"/>
    <p:sldId id="330" r:id="rId34"/>
    <p:sldId id="341" r:id="rId35"/>
    <p:sldId id="332" r:id="rId36"/>
    <p:sldId id="342" r:id="rId37"/>
    <p:sldId id="343" r:id="rId38"/>
    <p:sldId id="331" r:id="rId39"/>
    <p:sldId id="344" r:id="rId40"/>
    <p:sldId id="299" r:id="rId41"/>
    <p:sldId id="300"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69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Alternative Fuels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ALTERNATIVE-FUEL VEHICLES (1 OF 2)</a:t>
            </a:r>
            <a:endParaRPr lang="en-US" dirty="0">
              <a:latin typeface="+mj-lt"/>
            </a:endParaRPr>
          </a:p>
        </p:txBody>
      </p:sp>
      <p:sp>
        <p:nvSpPr>
          <p:cNvPr id="3" name="Content Placeholder 2"/>
          <p:cNvSpPr>
            <a:spLocks noGrp="1"/>
          </p:cNvSpPr>
          <p:nvPr>
            <p:ph idx="1"/>
          </p:nvPr>
        </p:nvSpPr>
        <p:spPr/>
        <p:txBody>
          <a:bodyPr/>
          <a:lstStyle/>
          <a:p>
            <a:r>
              <a:rPr lang="en-US" dirty="0"/>
              <a:t>Vehicles equipped with this capability are </a:t>
            </a:r>
            <a:r>
              <a:rPr lang="en-US" dirty="0" smtClean="0"/>
              <a:t>commonly referred </a:t>
            </a:r>
            <a:r>
              <a:rPr lang="en-US" dirty="0"/>
              <a:t>to as alternative-fuel vehicles (AFVs), Flex Fuels, and </a:t>
            </a:r>
            <a:r>
              <a:rPr lang="en-US" dirty="0" smtClean="0"/>
              <a:t>flexible fuel </a:t>
            </a:r>
            <a:r>
              <a:rPr lang="en-US" dirty="0"/>
              <a:t>vehicles (FFVs</a:t>
            </a:r>
            <a:r>
              <a:rPr lang="en-US" dirty="0" smtClean="0"/>
              <a:t>).</a:t>
            </a:r>
          </a:p>
          <a:p>
            <a:r>
              <a:rPr lang="en-US" dirty="0" smtClean="0"/>
              <a:t>E85 Fuel System Requirements</a:t>
            </a:r>
          </a:p>
          <a:p>
            <a:pPr lvl="1"/>
            <a:r>
              <a:rPr lang="en-US" dirty="0" smtClean="0"/>
              <a:t>Fuel </a:t>
            </a:r>
            <a:r>
              <a:rPr lang="en-US" dirty="0"/>
              <a:t>compensation sensor that </a:t>
            </a:r>
            <a:r>
              <a:rPr lang="en-US" dirty="0" smtClean="0"/>
              <a:t>measures both </a:t>
            </a:r>
            <a:r>
              <a:rPr lang="en-US" dirty="0"/>
              <a:t>the percentage of ethanol blend and the </a:t>
            </a:r>
            <a:r>
              <a:rPr lang="en-US" dirty="0" smtClean="0"/>
              <a:t>temperature of </a:t>
            </a:r>
            <a:r>
              <a:rPr lang="en-US" dirty="0"/>
              <a:t>the fuel</a:t>
            </a:r>
            <a:r>
              <a:rPr lang="en-US" dirty="0" smtClean="0"/>
              <a:t>.</a:t>
            </a:r>
          </a:p>
          <a:p>
            <a:pPr lvl="1"/>
            <a:r>
              <a:rPr lang="en-US" dirty="0" smtClean="0"/>
              <a:t>Sensor-less flex-fuel systems rely on feedback from the oxygen sensor to detect lean condition.</a:t>
            </a:r>
            <a:endParaRPr lang="en-US" dirty="0"/>
          </a:p>
        </p:txBody>
      </p:sp>
    </p:spTree>
    <p:extLst>
      <p:ext uri="{BB962C8B-B14F-4D97-AF65-F5344CB8AC3E}">
        <p14:creationId xmlns:p14="http://schemas.microsoft.com/office/powerpoint/2010/main" val="107116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ALTERNATIVE-FUEL </a:t>
            </a:r>
            <a:r>
              <a:rPr lang="en-US" dirty="0" smtClean="0">
                <a:latin typeface="+mj-lt"/>
              </a:rPr>
              <a:t>VEHICLES (2 OF 2)</a:t>
            </a:r>
            <a:endParaRPr lang="en-US" dirty="0">
              <a:latin typeface="+mj-lt"/>
            </a:endParaRPr>
          </a:p>
        </p:txBody>
      </p:sp>
      <p:sp>
        <p:nvSpPr>
          <p:cNvPr id="3" name="Content Placeholder 2"/>
          <p:cNvSpPr>
            <a:spLocks noGrp="1"/>
          </p:cNvSpPr>
          <p:nvPr>
            <p:ph idx="1"/>
          </p:nvPr>
        </p:nvSpPr>
        <p:spPr/>
        <p:txBody>
          <a:bodyPr/>
          <a:lstStyle/>
          <a:p>
            <a:r>
              <a:rPr lang="en-US" dirty="0" smtClean="0"/>
              <a:t>Flex-Fuel Vehicle Identification</a:t>
            </a:r>
          </a:p>
          <a:p>
            <a:pPr lvl="1"/>
            <a:r>
              <a:rPr lang="en-US" dirty="0"/>
              <a:t>Emblems on the side, front, and/or rear of the </a:t>
            </a:r>
            <a:r>
              <a:rPr lang="en-US" dirty="0" smtClean="0"/>
              <a:t>vehicle</a:t>
            </a:r>
          </a:p>
          <a:p>
            <a:pPr lvl="1"/>
            <a:r>
              <a:rPr lang="en-US" dirty="0"/>
              <a:t>Yellow fuel cap showing </a:t>
            </a:r>
            <a:r>
              <a:rPr lang="en-US" dirty="0" smtClean="0"/>
              <a:t>E85/gasoline</a:t>
            </a:r>
          </a:p>
          <a:p>
            <a:pPr lvl="1"/>
            <a:r>
              <a:rPr lang="en-US" dirty="0"/>
              <a:t>Vehicle emission control information (VECI) label under </a:t>
            </a:r>
            <a:r>
              <a:rPr lang="en-US" dirty="0" smtClean="0"/>
              <a:t>the hood</a:t>
            </a:r>
          </a:p>
          <a:p>
            <a:pPr lvl="1"/>
            <a:r>
              <a:rPr lang="en-US" dirty="0"/>
              <a:t>Vehicle identification number (VIN)</a:t>
            </a:r>
            <a:endParaRPr lang="en-US" dirty="0"/>
          </a:p>
        </p:txBody>
      </p:sp>
    </p:spTree>
    <p:extLst>
      <p:ext uri="{BB962C8B-B14F-4D97-AF65-F5344CB8AC3E}">
        <p14:creationId xmlns:p14="http://schemas.microsoft.com/office/powerpoint/2010/main" val="212081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69.3 The location of the variable fuel sensor can vary, depending on the make and model of vehicle, but it is always in the fuel line between the fuel tank and the fuel injectors</a:t>
            </a:r>
            <a:endParaRPr lang="en-US" dirty="0">
              <a:latin typeface="+mj-lt"/>
            </a:endParaRPr>
          </a:p>
        </p:txBody>
      </p:sp>
      <p:pic>
        <p:nvPicPr>
          <p:cNvPr id="4" name="Picture 3" descr="A figure shows a variable fluid sensor mounted near the brake fluid reservoir on a vehic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888" y="2133621"/>
            <a:ext cx="4078224" cy="3657600"/>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800" dirty="0">
                <a:latin typeface="+mj-lt"/>
              </a:rPr>
              <a:t>Figure 69.4 A cutaway view of a typical variable fuel sensor</a:t>
            </a:r>
            <a:endParaRPr lang="en-US" sz="2800" dirty="0">
              <a:latin typeface="+mj-lt"/>
            </a:endParaRPr>
          </a:p>
        </p:txBody>
      </p:sp>
      <p:pic>
        <p:nvPicPr>
          <p:cNvPr id="4" name="Picture 3" descr="The figure shows the following details:&#10;• The fuel sensor consists of inlet and outlet ports. Fuel passes through the inlet port and out of the outer port through a tube that consists of inner tube (positive plate) and outer tube (negative plate).&#10;• A circuit board is installed below the tube&#10;• Electrical harness and connector connect to the upper housing of the sens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920" y="1744139"/>
            <a:ext cx="4328160" cy="3657600"/>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69.5 A warning sticker on an E85 pump warning to only use this fuel in vehicles designated as flexible fuel vehicles (FFV)</a:t>
            </a:r>
            <a:endParaRPr lang="en-US" dirty="0">
              <a:latin typeface="+mj-lt"/>
            </a:endParaRPr>
          </a:p>
        </p:txBody>
      </p:sp>
      <p:pic>
        <p:nvPicPr>
          <p:cNvPr id="6" name="Picture 5" descr="A photo shows a warning sticker that reads: Stop! Not Gasoline! E85 for use in Flexible fuel vehicles (FFVs) only. Please consult your vehicle owner’s manual or store clerk if you need assist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672" y="2269093"/>
            <a:ext cx="4486656" cy="3657600"/>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69.6 A flex-fuel vehicle often has a yellow gas cap, which is labeled “E85/gasoline”</a:t>
            </a:r>
            <a:endParaRPr lang="en-US" dirty="0">
              <a:latin typeface="+mj-lt"/>
            </a:endParaRPr>
          </a:p>
        </p:txBody>
      </p:sp>
      <p:pic>
        <p:nvPicPr>
          <p:cNvPr id="3" name="Picture 2" descr="A figure shows a gas cap of a vehicle labeled E85 or Gaso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82819"/>
            <a:ext cx="4870704" cy="3657600"/>
          </a:xfrm>
          <a:prstGeom prst="rect">
            <a:avLst/>
          </a:prstGeom>
        </p:spPr>
      </p:pic>
    </p:spTree>
    <p:extLst>
      <p:ext uri="{BB962C8B-B14F-4D97-AF65-F5344CB8AC3E}">
        <p14:creationId xmlns:p14="http://schemas.microsoft.com/office/powerpoint/2010/main" val="4150938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69.7 A vehicle emission control information (VECI) sticker on a flexible fuel vehicle</a:t>
            </a:r>
            <a:endParaRPr lang="en-US" sz="2400" dirty="0">
              <a:latin typeface="+mj-lt"/>
            </a:endParaRPr>
          </a:p>
        </p:txBody>
      </p:sp>
      <p:pic>
        <p:nvPicPr>
          <p:cNvPr id="6" name="Picture 5" descr="A photo shows a vehicle emission control information sticker on a Ford flex-fuel vehi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52" y="2032017"/>
            <a:ext cx="6406896" cy="3657600"/>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is a flexible fuel vehicle identified?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smtClean="0">
                <a:solidFill>
                  <a:srgbClr val="000000"/>
                </a:solidFill>
              </a:rPr>
              <a:t>The vehicle can be identified by the fuel cap, the VIN number, the emissions sticker, or the badging on the sides.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METHANOL</a:t>
            </a:r>
            <a:endParaRPr lang="en-US" dirty="0">
              <a:latin typeface="+mj-lt"/>
            </a:endParaRPr>
          </a:p>
        </p:txBody>
      </p:sp>
      <p:sp>
        <p:nvSpPr>
          <p:cNvPr id="3" name="Content Placeholder 2"/>
          <p:cNvSpPr>
            <a:spLocks noGrp="1"/>
          </p:cNvSpPr>
          <p:nvPr>
            <p:ph idx="1"/>
          </p:nvPr>
        </p:nvSpPr>
        <p:spPr/>
        <p:txBody>
          <a:bodyPr/>
          <a:lstStyle/>
          <a:p>
            <a:r>
              <a:rPr lang="en-US" dirty="0" smtClean="0"/>
              <a:t>Methanol Terminology</a:t>
            </a:r>
          </a:p>
          <a:p>
            <a:pPr lvl="1"/>
            <a:r>
              <a:rPr lang="en-US" dirty="0"/>
              <a:t>Methanol, also known </a:t>
            </a:r>
            <a:r>
              <a:rPr lang="en-US" dirty="0" smtClean="0"/>
              <a:t>as methyl </a:t>
            </a:r>
            <a:r>
              <a:rPr lang="en-US" dirty="0"/>
              <a:t>alcohol, wood alcohol, or methyl hydrate</a:t>
            </a:r>
            <a:r>
              <a:rPr lang="en-US" i="1" dirty="0"/>
              <a:t>, </a:t>
            </a:r>
            <a:r>
              <a:rPr lang="en-US" dirty="0"/>
              <a:t>is a </a:t>
            </a:r>
            <a:r>
              <a:rPr lang="en-US" dirty="0" smtClean="0"/>
              <a:t>chemical compound </a:t>
            </a:r>
            <a:r>
              <a:rPr lang="en-US" dirty="0"/>
              <a:t>that includes one carbon atom, four hydrogen </a:t>
            </a:r>
            <a:r>
              <a:rPr lang="en-US" dirty="0" smtClean="0"/>
              <a:t>atoms, and </a:t>
            </a:r>
            <a:r>
              <a:rPr lang="en-US" dirty="0"/>
              <a:t>one oxygen </a:t>
            </a:r>
            <a:r>
              <a:rPr lang="en-US" dirty="0" smtClean="0"/>
              <a:t>atom</a:t>
            </a:r>
          </a:p>
          <a:p>
            <a:r>
              <a:rPr lang="en-US" dirty="0" smtClean="0"/>
              <a:t>Production of Methanol</a:t>
            </a:r>
          </a:p>
          <a:p>
            <a:pPr lvl="1"/>
            <a:r>
              <a:rPr lang="en-US" dirty="0"/>
              <a:t>The biggest source </a:t>
            </a:r>
            <a:r>
              <a:rPr lang="en-US" dirty="0" smtClean="0"/>
              <a:t>of methanol </a:t>
            </a:r>
            <a:r>
              <a:rPr lang="en-US" dirty="0"/>
              <a:t>in the United States is coal. Using a simple </a:t>
            </a:r>
            <a:r>
              <a:rPr lang="en-US" dirty="0" smtClean="0"/>
              <a:t>reaction between </a:t>
            </a:r>
            <a:r>
              <a:rPr lang="en-US" dirty="0"/>
              <a:t>coal and steam, a gas mixture called </a:t>
            </a:r>
            <a:r>
              <a:rPr lang="en-US" dirty="0" err="1"/>
              <a:t>syn</a:t>
            </a:r>
            <a:r>
              <a:rPr lang="en-US" dirty="0"/>
              <a:t>-gas (</a:t>
            </a:r>
            <a:r>
              <a:rPr lang="en-US" dirty="0" smtClean="0"/>
              <a:t>synthesis gas</a:t>
            </a:r>
            <a:r>
              <a:rPr lang="en-US" dirty="0"/>
              <a:t>) is </a:t>
            </a:r>
            <a:r>
              <a:rPr lang="en-US" dirty="0" smtClean="0"/>
              <a:t>formed.</a:t>
            </a:r>
          </a:p>
          <a:p>
            <a:r>
              <a:rPr lang="en-US" dirty="0" smtClean="0"/>
              <a:t>M85: 85% gasoline and 15% methanol</a:t>
            </a:r>
            <a:endParaRPr lang="en-US" dirty="0"/>
          </a:p>
        </p:txBody>
      </p:sp>
    </p:spTree>
    <p:extLst>
      <p:ext uri="{BB962C8B-B14F-4D97-AF65-F5344CB8AC3E}">
        <p14:creationId xmlns:p14="http://schemas.microsoft.com/office/powerpoint/2010/main" val="418371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69.1</a:t>
            </a:r>
            <a:r>
              <a:rPr lang="en-US" dirty="0" smtClean="0"/>
              <a:t> </a:t>
            </a:r>
            <a:r>
              <a:rPr lang="en-US" dirty="0"/>
              <a:t>Describe the sources of ethanol and compare E85 with gasoline</a:t>
            </a:r>
            <a:r>
              <a:rPr lang="en-US" dirty="0" smtClean="0"/>
              <a:t>.</a:t>
            </a:r>
          </a:p>
          <a:p>
            <a:pPr marL="0" indent="0">
              <a:buNone/>
            </a:pPr>
            <a:r>
              <a:rPr lang="en-US" b="1" dirty="0" smtClean="0">
                <a:solidFill>
                  <a:srgbClr val="005A70"/>
                </a:solidFill>
              </a:rPr>
              <a:t>69.2 </a:t>
            </a:r>
            <a:r>
              <a:rPr lang="en-US" dirty="0"/>
              <a:t>Discuss how alternative fuels affect </a:t>
            </a:r>
            <a:r>
              <a:rPr lang="en-US" dirty="0" err="1"/>
              <a:t>driveability</a:t>
            </a:r>
            <a:r>
              <a:rPr lang="en-US" dirty="0" smtClean="0"/>
              <a:t>.</a:t>
            </a:r>
          </a:p>
          <a:p>
            <a:pPr marL="0" indent="0">
              <a:buNone/>
            </a:pPr>
            <a:r>
              <a:rPr lang="en-US" b="1" dirty="0" smtClean="0">
                <a:solidFill>
                  <a:srgbClr val="005A70"/>
                </a:solidFill>
              </a:rPr>
              <a:t>69.3 </a:t>
            </a:r>
            <a:r>
              <a:rPr lang="en-US" dirty="0"/>
              <a:t>Discuss methanol, propane, natural gas, and synthetic fuel options</a:t>
            </a:r>
            <a:r>
              <a:rPr lang="en-US" dirty="0" smtClean="0"/>
              <a:t>.</a:t>
            </a:r>
          </a:p>
          <a:p>
            <a:pPr marL="0" indent="0">
              <a:buNone/>
            </a:pPr>
            <a:r>
              <a:rPr lang="en-US" b="1" dirty="0" smtClean="0">
                <a:solidFill>
                  <a:schemeClr val="accent2"/>
                </a:solidFill>
              </a:rPr>
              <a:t>69.4</a:t>
            </a:r>
            <a:r>
              <a:rPr lang="en-US" dirty="0" smtClean="0"/>
              <a:t> </a:t>
            </a:r>
            <a:r>
              <a:rPr lang="en-US" dirty="0"/>
              <a:t>Discuss safety precautions when working with alternative fuels</a:t>
            </a:r>
            <a:r>
              <a:rPr lang="en-US" dirty="0" smtClean="0"/>
              <a:t>.</a:t>
            </a:r>
          </a:p>
          <a:p>
            <a:pPr marL="0" indent="0">
              <a:buNone/>
            </a:pPr>
            <a:r>
              <a:rPr lang="en-US" sz="2200" dirty="0"/>
              <a:t>This chapter will help prepare for Engine Repair (A8) ASE </a:t>
            </a:r>
            <a:r>
              <a:rPr lang="en-US" sz="2200" dirty="0" smtClean="0"/>
              <a:t>certification test </a:t>
            </a:r>
            <a:r>
              <a:rPr lang="en-US" sz="2200" dirty="0"/>
              <a:t>content area “A” (General Engine Diagnosis).</a:t>
            </a:r>
            <a:endParaRPr lang="en-US" sz="2200"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69.8 The molecular structure of methanol showing the one carbon atom, four hydrogen atoms, and one oxygen atom</a:t>
            </a:r>
            <a:endParaRPr lang="en-US" dirty="0">
              <a:latin typeface="+mj-lt"/>
            </a:endParaRPr>
          </a:p>
        </p:txBody>
      </p:sp>
      <p:pic>
        <p:nvPicPr>
          <p:cNvPr id="4" name="Picture 3" descr="A figure shows one carbon atom, four hydrogen atoms, and one Oxygen atom bonded togeth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81" y="1998149"/>
            <a:ext cx="5632704" cy="3657600"/>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j-lt"/>
              </a:rPr>
              <a:t>Figure 69.9 Sign on methanol pump shows that methyl alcohol is a poison and can cause skin irritation and other personal injury. Methanol is used in industry as well as being a fuel</a:t>
            </a:r>
            <a:endParaRPr lang="en-US" dirty="0">
              <a:latin typeface="+mj-lt"/>
            </a:endParaRPr>
          </a:p>
        </p:txBody>
      </p:sp>
      <p:pic>
        <p:nvPicPr>
          <p:cNvPr id="4" name="Picture 3" descr="A photo shows a sign on a methanol pump that states the following: methanol causes danger, is poisonous, and is flamm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99753"/>
            <a:ext cx="4870704" cy="3657600"/>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PROPANE</a:t>
            </a:r>
            <a:endParaRPr lang="en-US" dirty="0">
              <a:latin typeface="+mj-lt"/>
            </a:endParaRPr>
          </a:p>
        </p:txBody>
      </p:sp>
      <p:sp>
        <p:nvSpPr>
          <p:cNvPr id="3" name="Content Placeholder 2"/>
          <p:cNvSpPr>
            <a:spLocks noGrp="1"/>
          </p:cNvSpPr>
          <p:nvPr>
            <p:ph idx="1"/>
          </p:nvPr>
        </p:nvSpPr>
        <p:spPr/>
        <p:txBody>
          <a:bodyPr/>
          <a:lstStyle/>
          <a:p>
            <a:r>
              <a:rPr lang="en-US" dirty="0" smtClean="0"/>
              <a:t>When </a:t>
            </a:r>
            <a:r>
              <a:rPr lang="en-US" dirty="0"/>
              <a:t>sold as a fuel, it </a:t>
            </a:r>
            <a:r>
              <a:rPr lang="en-US" dirty="0" smtClean="0"/>
              <a:t>is also </a:t>
            </a:r>
            <a:r>
              <a:rPr lang="en-US" dirty="0"/>
              <a:t>known as liquefied petroleum gas (LPG) or </a:t>
            </a:r>
            <a:r>
              <a:rPr lang="en-US" dirty="0" smtClean="0"/>
              <a:t>LP-gas</a:t>
            </a:r>
          </a:p>
          <a:p>
            <a:r>
              <a:rPr lang="en-US" dirty="0" smtClean="0"/>
              <a:t>Advantages of Propane</a:t>
            </a:r>
          </a:p>
          <a:p>
            <a:pPr lvl="1"/>
            <a:r>
              <a:rPr lang="en-US" dirty="0" smtClean="0"/>
              <a:t>Reduced emissions, low cost, improved cold start ability, and lower maintenance costs</a:t>
            </a:r>
          </a:p>
          <a:p>
            <a:r>
              <a:rPr lang="en-US" dirty="0" smtClean="0"/>
              <a:t>Disadvantages of Propane</a:t>
            </a:r>
          </a:p>
          <a:p>
            <a:pPr lvl="1"/>
            <a:r>
              <a:rPr lang="en-US" dirty="0" smtClean="0"/>
              <a:t>Required space for storage tanks, fewer BTUs per gallon than gasoline, higher initial costs, and limited refueling stations.</a:t>
            </a:r>
            <a:endParaRPr lang="en-US" dirty="0"/>
          </a:p>
        </p:txBody>
      </p:sp>
    </p:spTree>
    <p:extLst>
      <p:ext uri="{BB962C8B-B14F-4D97-AF65-F5344CB8AC3E}">
        <p14:creationId xmlns:p14="http://schemas.microsoft.com/office/powerpoint/2010/main" val="343030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69.10 Propane fuel storage tank in the trunk of a Ford taxi</a:t>
            </a:r>
            <a:endParaRPr lang="en-US" sz="2800" dirty="0">
              <a:latin typeface="+mj-lt"/>
            </a:endParaRPr>
          </a:p>
        </p:txBody>
      </p:sp>
      <p:pic>
        <p:nvPicPr>
          <p:cNvPr id="6" name="Picture 5" descr="A photo shows a propane fuel tank inside a Ford tax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133600"/>
            <a:ext cx="4870704" cy="3657600"/>
          </a:xfrm>
          <a:prstGeom prst="rect">
            <a:avLst/>
          </a:prstGeom>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COMPRESSED NATURAL GAS (CNG) (1 OF 2)</a:t>
            </a:r>
            <a:endParaRPr lang="en-US" dirty="0">
              <a:latin typeface="+mj-lt"/>
            </a:endParaRPr>
          </a:p>
        </p:txBody>
      </p:sp>
      <p:sp>
        <p:nvSpPr>
          <p:cNvPr id="3" name="Content Placeholder 2"/>
          <p:cNvSpPr>
            <a:spLocks noGrp="1"/>
          </p:cNvSpPr>
          <p:nvPr>
            <p:ph idx="1"/>
          </p:nvPr>
        </p:nvSpPr>
        <p:spPr/>
        <p:txBody>
          <a:bodyPr/>
          <a:lstStyle/>
          <a:p>
            <a:r>
              <a:rPr lang="en-US" dirty="0" smtClean="0"/>
              <a:t>CNG Vehicle Design</a:t>
            </a:r>
          </a:p>
          <a:p>
            <a:pPr lvl="1"/>
            <a:r>
              <a:rPr lang="en-US" dirty="0" smtClean="0"/>
              <a:t>Vehicles </a:t>
            </a:r>
            <a:r>
              <a:rPr lang="en-US" dirty="0"/>
              <a:t>using this fuel are often referred to </a:t>
            </a:r>
            <a:r>
              <a:rPr lang="en-US" dirty="0" smtClean="0"/>
              <a:t>as natural </a:t>
            </a:r>
            <a:r>
              <a:rPr lang="en-US" dirty="0"/>
              <a:t>gas vehicles (NGVs</a:t>
            </a:r>
            <a:r>
              <a:rPr lang="en-US" dirty="0" smtClean="0"/>
              <a:t>).</a:t>
            </a:r>
          </a:p>
          <a:p>
            <a:pPr lvl="1"/>
            <a:r>
              <a:rPr lang="en-US" dirty="0"/>
              <a:t>Natural gas has to be compressed to about 3,000 PSI (</a:t>
            </a:r>
            <a:r>
              <a:rPr lang="en-US" dirty="0" smtClean="0"/>
              <a:t>20,000 </a:t>
            </a:r>
            <a:r>
              <a:rPr lang="en-US" dirty="0" err="1" smtClean="0"/>
              <a:t>kPa</a:t>
            </a:r>
            <a:r>
              <a:rPr lang="en-US" dirty="0" smtClean="0"/>
              <a:t>).</a:t>
            </a:r>
          </a:p>
          <a:p>
            <a:pPr lvl="1"/>
            <a:r>
              <a:rPr lang="en-US" dirty="0" smtClean="0"/>
              <a:t>The </a:t>
            </a:r>
            <a:r>
              <a:rPr lang="en-US" dirty="0"/>
              <a:t>weight and the cost of the storage </a:t>
            </a:r>
            <a:r>
              <a:rPr lang="en-US" dirty="0" smtClean="0"/>
              <a:t>container is </a:t>
            </a:r>
            <a:r>
              <a:rPr lang="en-US" dirty="0"/>
              <a:t>a major factor when it comes to preparing a vehicle to </a:t>
            </a:r>
            <a:r>
              <a:rPr lang="en-US" dirty="0" smtClean="0"/>
              <a:t>run on </a:t>
            </a:r>
            <a:r>
              <a:rPr lang="en-US" dirty="0"/>
              <a:t>CNG</a:t>
            </a:r>
            <a:r>
              <a:rPr lang="en-US" dirty="0" smtClean="0"/>
              <a:t>.</a:t>
            </a:r>
          </a:p>
          <a:p>
            <a:endParaRPr lang="en-US" dirty="0"/>
          </a:p>
        </p:txBody>
      </p:sp>
    </p:spTree>
    <p:extLst>
      <p:ext uri="{BB962C8B-B14F-4D97-AF65-F5344CB8AC3E}">
        <p14:creationId xmlns:p14="http://schemas.microsoft.com/office/powerpoint/2010/main" val="245165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COMPRESSED NATURAL GAS (CNG</a:t>
            </a:r>
            <a:r>
              <a:rPr lang="en-US" dirty="0" smtClean="0">
                <a:latin typeface="+mj-lt"/>
              </a:rPr>
              <a:t>) (2 OF 2)</a:t>
            </a:r>
            <a:endParaRPr lang="en-US" dirty="0">
              <a:latin typeface="+mj-lt"/>
            </a:endParaRPr>
          </a:p>
        </p:txBody>
      </p:sp>
      <p:sp>
        <p:nvSpPr>
          <p:cNvPr id="3" name="Content Placeholder 2"/>
          <p:cNvSpPr>
            <a:spLocks noGrp="1"/>
          </p:cNvSpPr>
          <p:nvPr>
            <p:ph idx="1"/>
          </p:nvPr>
        </p:nvSpPr>
        <p:spPr/>
        <p:txBody>
          <a:bodyPr/>
          <a:lstStyle/>
          <a:p>
            <a:r>
              <a:rPr lang="en-US" dirty="0" smtClean="0"/>
              <a:t>CNG Composition</a:t>
            </a:r>
          </a:p>
          <a:p>
            <a:pPr lvl="1"/>
            <a:r>
              <a:rPr lang="en-US" dirty="0" smtClean="0"/>
              <a:t>Compressed natural gas is made of methane, propane, ethane, n-butane, carbon dioxide, and nitrogen.</a:t>
            </a:r>
          </a:p>
          <a:p>
            <a:pPr lvl="1"/>
            <a:r>
              <a:rPr lang="en-US" dirty="0"/>
              <a:t>Once it is processed, it is at least 93% methane</a:t>
            </a:r>
            <a:r>
              <a:rPr lang="en-US" dirty="0" smtClean="0"/>
              <a:t>.</a:t>
            </a:r>
          </a:p>
          <a:p>
            <a:r>
              <a:rPr lang="en-US" dirty="0" smtClean="0"/>
              <a:t>CNG Fuel Systems</a:t>
            </a:r>
          </a:p>
          <a:p>
            <a:pPr lvl="1"/>
            <a:r>
              <a:rPr lang="en-US" dirty="0" smtClean="0"/>
              <a:t>The </a:t>
            </a:r>
            <a:r>
              <a:rPr lang="en-US" dirty="0"/>
              <a:t>CNG </a:t>
            </a:r>
            <a:r>
              <a:rPr lang="en-US" dirty="0" smtClean="0"/>
              <a:t>tank has </a:t>
            </a:r>
            <a:r>
              <a:rPr lang="en-US" dirty="0"/>
              <a:t>3,600 PSI of pressure in the tank</a:t>
            </a:r>
            <a:r>
              <a:rPr lang="en-US" dirty="0" smtClean="0"/>
              <a:t>.</a:t>
            </a:r>
          </a:p>
          <a:p>
            <a:pPr lvl="1"/>
            <a:r>
              <a:rPr lang="en-US" dirty="0"/>
              <a:t>The high-pressure regulator </a:t>
            </a:r>
            <a:r>
              <a:rPr lang="en-US" dirty="0" smtClean="0"/>
              <a:t>reduces the </a:t>
            </a:r>
            <a:r>
              <a:rPr lang="en-US" dirty="0"/>
              <a:t>high-pressure CNG to approximately 170 </a:t>
            </a:r>
            <a:r>
              <a:rPr lang="en-US" dirty="0" smtClean="0"/>
              <a:t>PSI.</a:t>
            </a:r>
          </a:p>
          <a:p>
            <a:pPr lvl="1"/>
            <a:r>
              <a:rPr lang="en-US" dirty="0" smtClean="0"/>
              <a:t>A </a:t>
            </a:r>
            <a:r>
              <a:rPr lang="en-US" dirty="0"/>
              <a:t>two-stage regulator that first reduces </a:t>
            </a:r>
            <a:r>
              <a:rPr lang="en-US" dirty="0" smtClean="0"/>
              <a:t>the pressure </a:t>
            </a:r>
            <a:r>
              <a:rPr lang="en-US" dirty="0"/>
              <a:t>to approximately 4 to 6 PSI in the first stage and then </a:t>
            </a:r>
            <a:r>
              <a:rPr lang="en-US" dirty="0" smtClean="0"/>
              <a:t>to 4.5 </a:t>
            </a:r>
            <a:r>
              <a:rPr lang="en-US" dirty="0"/>
              <a:t>to 7 inches of water in the second stage.</a:t>
            </a:r>
            <a:endParaRPr lang="en-US" dirty="0" smtClean="0"/>
          </a:p>
        </p:txBody>
      </p:sp>
    </p:spTree>
    <p:extLst>
      <p:ext uri="{BB962C8B-B14F-4D97-AF65-F5344CB8AC3E}">
        <p14:creationId xmlns:p14="http://schemas.microsoft.com/office/powerpoint/2010/main" val="50433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69.11 The blue sticker on the rear of this vehicle indicates that it is designed to use compressed natural gas</a:t>
            </a:r>
            <a:endParaRPr lang="en-US" dirty="0">
              <a:latin typeface="+mj-lt"/>
            </a:endParaRPr>
          </a:p>
        </p:txBody>
      </p:sp>
      <p:pic>
        <p:nvPicPr>
          <p:cNvPr id="3" name="Picture 2" descr="A photo shows a blue sticker on a vehicle indicates that it is designed to use CNG, compressed natural g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2040484"/>
            <a:ext cx="5852160" cy="3657600"/>
          </a:xfrm>
          <a:prstGeom prst="rect">
            <a:avLst/>
          </a:prstGeom>
        </p:spPr>
      </p:pic>
    </p:spTree>
    <p:extLst>
      <p:ext uri="{BB962C8B-B14F-4D97-AF65-F5344CB8AC3E}">
        <p14:creationId xmlns:p14="http://schemas.microsoft.com/office/powerpoint/2010/main" val="425316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69.12 A CNG storage tank from a Honda Civic GX shown with the fixture used to support it while it is being removed or installed in the vehicle. </a:t>
            </a:r>
            <a:endParaRPr lang="en-US" sz="2400" dirty="0">
              <a:latin typeface="+mj-lt"/>
            </a:endParaRPr>
          </a:p>
        </p:txBody>
      </p:sp>
      <p:pic>
        <p:nvPicPr>
          <p:cNvPr id="3" name="Picture 2" descr="A photo shows a fuel storage tank mounted on a fixtu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133600"/>
            <a:ext cx="4870704" cy="3657600"/>
          </a:xfrm>
          <a:prstGeom prst="rect">
            <a:avLst/>
          </a:prstGeom>
        </p:spPr>
      </p:pic>
    </p:spTree>
    <p:extLst>
      <p:ext uri="{BB962C8B-B14F-4D97-AF65-F5344CB8AC3E}">
        <p14:creationId xmlns:p14="http://schemas.microsoft.com/office/powerpoint/2010/main" val="38953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69.13 The fuel injectors used on this Honda Civic GX CNG engine are designed to flow gaseous fuel instead of liquid fuel and cannot be interchanged with any other type of injector</a:t>
            </a:r>
            <a:endParaRPr lang="en-US" dirty="0">
              <a:latin typeface="+mj-lt"/>
            </a:endParaRPr>
          </a:p>
        </p:txBody>
      </p:sp>
      <p:pic>
        <p:nvPicPr>
          <p:cNvPr id="3" name="Picture 2" descr="A photo shows non-interchangeable fuel injectors installed on a Honda Civic GX CNG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91286"/>
            <a:ext cx="4870704" cy="3657600"/>
          </a:xfrm>
          <a:prstGeom prst="rect">
            <a:avLst/>
          </a:prstGeom>
        </p:spPr>
      </p:pic>
    </p:spTree>
    <p:extLst>
      <p:ext uri="{BB962C8B-B14F-4D97-AF65-F5344CB8AC3E}">
        <p14:creationId xmlns:p14="http://schemas.microsoft.com/office/powerpoint/2010/main" val="85139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69.14 This CNG pump is capable of supplying compressed natural gas at either 3,000 PSI or 3,600 PSI. The price per gallon is higher for the higher pressure</a:t>
            </a:r>
            <a:endParaRPr lang="en-US" dirty="0">
              <a:latin typeface="+mj-lt"/>
            </a:endParaRPr>
          </a:p>
        </p:txBody>
      </p:sp>
      <p:pic>
        <p:nvPicPr>
          <p:cNvPr id="3" name="Picture 2" descr="A photo shows a compressed natural gas pum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48951"/>
            <a:ext cx="4870704" cy="3657600"/>
          </a:xfrm>
          <a:prstGeom prst="rect">
            <a:avLst/>
          </a:prstGeom>
        </p:spPr>
      </p:pic>
    </p:spTree>
    <p:extLst>
      <p:ext uri="{BB962C8B-B14F-4D97-AF65-F5344CB8AC3E}">
        <p14:creationId xmlns:p14="http://schemas.microsoft.com/office/powerpoint/2010/main" val="28248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ETHANOL</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Ethanol Terminology</a:t>
            </a:r>
          </a:p>
          <a:p>
            <a:pPr lvl="1"/>
            <a:r>
              <a:rPr lang="en-US" dirty="0"/>
              <a:t>Ethanol is also called </a:t>
            </a:r>
            <a:r>
              <a:rPr lang="en-US" dirty="0" smtClean="0"/>
              <a:t>ethyl alcohol </a:t>
            </a:r>
            <a:r>
              <a:rPr lang="en-US" dirty="0"/>
              <a:t>or grain alcohol, because it is usually made from </a:t>
            </a:r>
            <a:r>
              <a:rPr lang="en-US" dirty="0" smtClean="0"/>
              <a:t>grain.</a:t>
            </a:r>
          </a:p>
          <a:p>
            <a:r>
              <a:rPr lang="en-US" dirty="0" smtClean="0"/>
              <a:t>Ethanol Production</a:t>
            </a:r>
          </a:p>
          <a:p>
            <a:pPr lvl="1"/>
            <a:r>
              <a:rPr lang="en-US" dirty="0"/>
              <a:t>Conventional ethanol is </a:t>
            </a:r>
            <a:r>
              <a:rPr lang="en-US" dirty="0" smtClean="0"/>
              <a:t>derived from </a:t>
            </a:r>
            <a:r>
              <a:rPr lang="en-US" dirty="0"/>
              <a:t>grains, such as corn, wheat, or soybeans</a:t>
            </a:r>
            <a:r>
              <a:rPr lang="en-US" dirty="0" smtClean="0"/>
              <a:t>.</a:t>
            </a:r>
          </a:p>
          <a:p>
            <a:pPr lvl="1"/>
            <a:r>
              <a:rPr lang="en-US" dirty="0"/>
              <a:t>Ethanol can be made by the dry mill process in </a:t>
            </a:r>
            <a:r>
              <a:rPr lang="en-US" dirty="0" smtClean="0"/>
              <a:t>which the </a:t>
            </a:r>
            <a:r>
              <a:rPr lang="en-US" dirty="0"/>
              <a:t>starch portion of the corn is fermented into sugar and then </a:t>
            </a:r>
            <a:r>
              <a:rPr lang="en-US" dirty="0" smtClean="0"/>
              <a:t>distilled into </a:t>
            </a:r>
            <a:r>
              <a:rPr lang="en-US" dirty="0"/>
              <a:t>alcohol.</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LIQUEFIED NATURAL GAS (LNG)</a:t>
            </a:r>
            <a:endParaRPr lang="en-US" dirty="0">
              <a:latin typeface="+mj-lt"/>
            </a:endParaRPr>
          </a:p>
        </p:txBody>
      </p:sp>
      <p:sp>
        <p:nvSpPr>
          <p:cNvPr id="3" name="Content Placeholder 2"/>
          <p:cNvSpPr>
            <a:spLocks noGrp="1"/>
          </p:cNvSpPr>
          <p:nvPr>
            <p:ph idx="1"/>
          </p:nvPr>
        </p:nvSpPr>
        <p:spPr/>
        <p:txBody>
          <a:bodyPr/>
          <a:lstStyle/>
          <a:p>
            <a:r>
              <a:rPr lang="en-US" dirty="0"/>
              <a:t>Natural gas can be turned into a liquid if cooled to below −</a:t>
            </a:r>
            <a:r>
              <a:rPr lang="en-US" dirty="0" smtClean="0"/>
              <a:t>260°F (</a:t>
            </a:r>
            <a:r>
              <a:rPr lang="en-US" dirty="0"/>
              <a:t>−162°C</a:t>
            </a:r>
            <a:r>
              <a:rPr lang="en-US" dirty="0" smtClean="0"/>
              <a:t>).</a:t>
            </a:r>
          </a:p>
          <a:p>
            <a:r>
              <a:rPr lang="en-US" dirty="0"/>
              <a:t>The natural gas condenses into a liquid at normal </a:t>
            </a:r>
            <a:r>
              <a:rPr lang="en-US" dirty="0" smtClean="0"/>
              <a:t>atmospheric pressure </a:t>
            </a:r>
            <a:r>
              <a:rPr lang="en-US" dirty="0"/>
              <a:t>and the volume is reduced by about 600 times</a:t>
            </a:r>
            <a:r>
              <a:rPr lang="en-US" dirty="0" smtClean="0"/>
              <a:t>.</a:t>
            </a:r>
          </a:p>
          <a:p>
            <a:r>
              <a:rPr lang="en-US" dirty="0" smtClean="0"/>
              <a:t>Practical </a:t>
            </a:r>
            <a:r>
              <a:rPr lang="en-US" dirty="0"/>
              <a:t>for use in short-haul trucks </a:t>
            </a:r>
            <a:r>
              <a:rPr lang="en-US" dirty="0" smtClean="0"/>
              <a:t>where they </a:t>
            </a:r>
            <a:r>
              <a:rPr lang="en-US" dirty="0"/>
              <a:t>can be refueled from a central location.</a:t>
            </a:r>
            <a:endParaRPr lang="en-US" dirty="0" smtClean="0"/>
          </a:p>
          <a:p>
            <a:endParaRPr lang="en-US" dirty="0"/>
          </a:p>
        </p:txBody>
      </p:sp>
    </p:spTree>
    <p:extLst>
      <p:ext uri="{BB962C8B-B14F-4D97-AF65-F5344CB8AC3E}">
        <p14:creationId xmlns:p14="http://schemas.microsoft.com/office/powerpoint/2010/main" val="295252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Chart 69-1 </a:t>
            </a:r>
            <a:r>
              <a:rPr lang="en-US" b="0" dirty="0">
                <a:latin typeface="+mj-lt"/>
              </a:rPr>
              <a:t>The characteristics of alternative fuels compared to regular unleaded gasoline shows that all have advantages and disadvantages.</a:t>
            </a:r>
            <a:endParaRPr lang="en-US"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694"/>
            <a:ext cx="8229600" cy="487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97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SYNTHETIC FUELS (1 OF 2)</a:t>
            </a:r>
            <a:endParaRPr lang="en-US" dirty="0">
              <a:latin typeface="+mj-lt"/>
            </a:endParaRPr>
          </a:p>
        </p:txBody>
      </p:sp>
      <p:sp>
        <p:nvSpPr>
          <p:cNvPr id="3" name="Content Placeholder 2"/>
          <p:cNvSpPr>
            <a:spLocks noGrp="1"/>
          </p:cNvSpPr>
          <p:nvPr>
            <p:ph idx="1"/>
          </p:nvPr>
        </p:nvSpPr>
        <p:spPr/>
        <p:txBody>
          <a:bodyPr/>
          <a:lstStyle/>
          <a:p>
            <a:r>
              <a:rPr lang="en-US" dirty="0" smtClean="0"/>
              <a:t>Fischer-</a:t>
            </a:r>
            <a:r>
              <a:rPr lang="en-US" dirty="0" err="1" smtClean="0"/>
              <a:t>Tropsch</a:t>
            </a:r>
            <a:endParaRPr lang="en-US" dirty="0" smtClean="0"/>
          </a:p>
          <a:p>
            <a:pPr lvl="1"/>
            <a:r>
              <a:rPr lang="en-US" dirty="0"/>
              <a:t>The Fischer-</a:t>
            </a:r>
            <a:r>
              <a:rPr lang="en-US" dirty="0" err="1"/>
              <a:t>Tropsch</a:t>
            </a:r>
            <a:r>
              <a:rPr lang="en-US" dirty="0"/>
              <a:t> method uses carbon monoxide and </a:t>
            </a:r>
            <a:r>
              <a:rPr lang="en-US" dirty="0" smtClean="0"/>
              <a:t>hydrogen (the </a:t>
            </a:r>
            <a:r>
              <a:rPr lang="en-US" dirty="0"/>
              <a:t>same synthesis gas used to produce hydrogen fuel) to </a:t>
            </a:r>
            <a:r>
              <a:rPr lang="en-US" dirty="0" smtClean="0"/>
              <a:t>convert coal </a:t>
            </a:r>
            <a:r>
              <a:rPr lang="en-US" dirty="0"/>
              <a:t>and other hydrocarbons to liquid fuels in a process </a:t>
            </a:r>
            <a:r>
              <a:rPr lang="en-US" dirty="0" smtClean="0"/>
              <a:t>similar to </a:t>
            </a:r>
            <a:r>
              <a:rPr lang="en-US" dirty="0"/>
              <a:t>hydrogenation, another method for hydrocarbon conversion</a:t>
            </a:r>
            <a:r>
              <a:rPr lang="en-US" dirty="0" smtClean="0"/>
              <a:t>.</a:t>
            </a:r>
          </a:p>
          <a:p>
            <a:r>
              <a:rPr lang="en-US" dirty="0" smtClean="0"/>
              <a:t>Coal To Liquid (CTL)</a:t>
            </a:r>
          </a:p>
          <a:p>
            <a:pPr lvl="1"/>
            <a:r>
              <a:rPr lang="en-US" dirty="0" smtClean="0"/>
              <a:t>Two procedures can be used: Direct and Indirect</a:t>
            </a:r>
          </a:p>
          <a:p>
            <a:pPr lvl="1"/>
            <a:r>
              <a:rPr lang="en-US" dirty="0" smtClean="0"/>
              <a:t>Very expensive and generates high CO</a:t>
            </a:r>
            <a:r>
              <a:rPr lang="en-US" sz="2000" dirty="0" smtClean="0"/>
              <a:t>2</a:t>
            </a:r>
            <a:r>
              <a:rPr lang="en-US" dirty="0" smtClean="0"/>
              <a:t> emissions.</a:t>
            </a:r>
          </a:p>
          <a:p>
            <a:pPr lvl="1"/>
            <a:r>
              <a:rPr lang="en-US" dirty="0" smtClean="0"/>
              <a:t>Currently not in use in the United States.</a:t>
            </a:r>
            <a:endParaRPr lang="en-US" dirty="0"/>
          </a:p>
        </p:txBody>
      </p:sp>
    </p:spTree>
    <p:extLst>
      <p:ext uri="{BB962C8B-B14F-4D97-AF65-F5344CB8AC3E}">
        <p14:creationId xmlns:p14="http://schemas.microsoft.com/office/powerpoint/2010/main" val="329574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SYNTHETIC </a:t>
            </a:r>
            <a:r>
              <a:rPr lang="en-US" dirty="0" smtClean="0">
                <a:latin typeface="+mj-lt"/>
              </a:rPr>
              <a:t>FUELS (2 OF 2)</a:t>
            </a:r>
            <a:endParaRPr lang="en-US" dirty="0">
              <a:latin typeface="+mj-lt"/>
            </a:endParaRPr>
          </a:p>
        </p:txBody>
      </p:sp>
      <p:sp>
        <p:nvSpPr>
          <p:cNvPr id="3" name="Content Placeholder 2"/>
          <p:cNvSpPr>
            <a:spLocks noGrp="1"/>
          </p:cNvSpPr>
          <p:nvPr>
            <p:ph idx="1"/>
          </p:nvPr>
        </p:nvSpPr>
        <p:spPr/>
        <p:txBody>
          <a:bodyPr/>
          <a:lstStyle/>
          <a:p>
            <a:r>
              <a:rPr lang="en-US" dirty="0" smtClean="0"/>
              <a:t>Methanol to Gasoline</a:t>
            </a:r>
          </a:p>
          <a:p>
            <a:pPr lvl="1"/>
            <a:r>
              <a:rPr lang="en-US" dirty="0" smtClean="0"/>
              <a:t>A process </a:t>
            </a:r>
            <a:r>
              <a:rPr lang="en-US" dirty="0"/>
              <a:t>for converting methanol (methyl alcohol) into gasoline in </a:t>
            </a:r>
            <a:r>
              <a:rPr lang="en-US" dirty="0" smtClean="0"/>
              <a:t>a process </a:t>
            </a:r>
            <a:r>
              <a:rPr lang="en-US" dirty="0"/>
              <a:t>called methanol-to-gasoline (MTG</a:t>
            </a:r>
            <a:r>
              <a:rPr lang="en-US" dirty="0" smtClean="0"/>
              <a:t>).</a:t>
            </a:r>
          </a:p>
          <a:p>
            <a:r>
              <a:rPr lang="en-US" dirty="0" smtClean="0"/>
              <a:t>Future of Synthetic Fuels</a:t>
            </a:r>
          </a:p>
          <a:p>
            <a:pPr lvl="1"/>
            <a:r>
              <a:rPr lang="en-US" dirty="0" smtClean="0"/>
              <a:t>A very expensive process to produce synthetic fuels.</a:t>
            </a:r>
          </a:p>
          <a:p>
            <a:pPr lvl="1"/>
            <a:r>
              <a:rPr lang="en-US" dirty="0" smtClean="0"/>
              <a:t>May become more common as costs of refining from crude oil increase.</a:t>
            </a:r>
          </a:p>
          <a:p>
            <a:pPr lvl="1"/>
            <a:endParaRPr lang="en-US" dirty="0"/>
          </a:p>
        </p:txBody>
      </p:sp>
    </p:spTree>
    <p:extLst>
      <p:ext uri="{BB962C8B-B14F-4D97-AF65-F5344CB8AC3E}">
        <p14:creationId xmlns:p14="http://schemas.microsoft.com/office/powerpoint/2010/main" val="263183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69.15 A Fischer-</a:t>
            </a:r>
            <a:r>
              <a:rPr lang="en-US" sz="2400" dirty="0" err="1">
                <a:latin typeface="+mj-lt"/>
              </a:rPr>
              <a:t>Tropsch</a:t>
            </a:r>
            <a:r>
              <a:rPr lang="en-US" sz="2400" dirty="0">
                <a:latin typeface="+mj-lt"/>
              </a:rPr>
              <a:t> processing plant is able to produce a variety of fuels from coal</a:t>
            </a:r>
            <a:endParaRPr lang="en-US" dirty="0">
              <a:latin typeface="+mj-lt"/>
            </a:endParaRPr>
          </a:p>
        </p:txBody>
      </p:sp>
      <p:pic>
        <p:nvPicPr>
          <p:cNvPr id="3" name="Picture 2" descr="The figure shows the following:&#10;• Coal from the coal mines is collected and transported on a treadmill. Coal is then poured into the gasifier.&#10;• Gasifier passes the crude fuel into fisher-tropsch synthesis and is refined into diesel, liquid petroleum gas, and naphtha.&#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63758"/>
            <a:ext cx="7620000" cy="3377184"/>
          </a:xfrm>
          <a:prstGeom prst="rect">
            <a:avLst/>
          </a:prstGeom>
        </p:spPr>
      </p:pic>
    </p:spTree>
    <p:extLst>
      <p:ext uri="{BB962C8B-B14F-4D97-AF65-F5344CB8AC3E}">
        <p14:creationId xmlns:p14="http://schemas.microsoft.com/office/powerpoint/2010/main" val="367853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SAFETY PROCEDURES WHEN WORKING WITH ALTERNATIVE FUELS</a:t>
            </a:r>
            <a:endParaRPr lang="en-US" dirty="0">
              <a:latin typeface="+mj-lt"/>
            </a:endParaRPr>
          </a:p>
        </p:txBody>
      </p:sp>
      <p:sp>
        <p:nvSpPr>
          <p:cNvPr id="3" name="Content Placeholder 2"/>
          <p:cNvSpPr>
            <a:spLocks noGrp="1"/>
          </p:cNvSpPr>
          <p:nvPr>
            <p:ph idx="1"/>
          </p:nvPr>
        </p:nvSpPr>
        <p:spPr/>
        <p:txBody>
          <a:bodyPr/>
          <a:lstStyle/>
          <a:p>
            <a:r>
              <a:rPr lang="en-US" sz="2200" dirty="0"/>
              <a:t>Safety glasses and/or face </a:t>
            </a:r>
            <a:r>
              <a:rPr lang="en-US" sz="2200" dirty="0" smtClean="0"/>
              <a:t>shield</a:t>
            </a:r>
          </a:p>
          <a:p>
            <a:r>
              <a:rPr lang="en-US" sz="2200" dirty="0"/>
              <a:t>Protective </a:t>
            </a:r>
            <a:r>
              <a:rPr lang="en-US" sz="2200" dirty="0" smtClean="0"/>
              <a:t>gloves</a:t>
            </a:r>
          </a:p>
          <a:p>
            <a:r>
              <a:rPr lang="en-US" sz="2200" dirty="0"/>
              <a:t>Long-sleeved shirt and </a:t>
            </a:r>
            <a:r>
              <a:rPr lang="en-US" sz="2200" dirty="0" smtClean="0"/>
              <a:t>pants</a:t>
            </a:r>
          </a:p>
          <a:p>
            <a:r>
              <a:rPr lang="en-US" sz="2200" dirty="0"/>
              <a:t>If any fuel gets on the skin, the area should be </a:t>
            </a:r>
            <a:r>
              <a:rPr lang="en-US" sz="2200" dirty="0" smtClean="0"/>
              <a:t>washed immediately.</a:t>
            </a:r>
          </a:p>
          <a:p>
            <a:r>
              <a:rPr lang="en-US" sz="2200" dirty="0"/>
              <a:t>If fuel spills on clothing, change into clean clothing as soon </a:t>
            </a:r>
            <a:r>
              <a:rPr lang="en-US" sz="2200" dirty="0" smtClean="0"/>
              <a:t>as possible.</a:t>
            </a:r>
          </a:p>
          <a:p>
            <a:r>
              <a:rPr lang="en-US" sz="2200" dirty="0"/>
              <a:t>If fuel spills on a painted surface, flush the surface with </a:t>
            </a:r>
            <a:r>
              <a:rPr lang="en-US" sz="2200" dirty="0" smtClean="0"/>
              <a:t>water and </a:t>
            </a:r>
            <a:r>
              <a:rPr lang="en-US" sz="2200" dirty="0"/>
              <a:t>air dry</a:t>
            </a:r>
            <a:r>
              <a:rPr lang="en-US" sz="2200" dirty="0" smtClean="0"/>
              <a:t>.</a:t>
            </a:r>
          </a:p>
          <a:p>
            <a:r>
              <a:rPr lang="en-US" sz="2200" dirty="0" smtClean="0"/>
              <a:t>Always </a:t>
            </a:r>
            <a:r>
              <a:rPr lang="en-US" sz="2200" dirty="0"/>
              <a:t>vent the exhaust to </a:t>
            </a:r>
            <a:r>
              <a:rPr lang="en-US" sz="2200" dirty="0" smtClean="0"/>
              <a:t>the outside</a:t>
            </a:r>
            <a:r>
              <a:rPr lang="en-US" sz="2200" dirty="0"/>
              <a:t>.</a:t>
            </a:r>
            <a:endParaRPr lang="en-US" sz="2200" dirty="0" smtClean="0"/>
          </a:p>
          <a:p>
            <a:endParaRPr lang="en-US" dirty="0"/>
          </a:p>
        </p:txBody>
      </p:sp>
    </p:spTree>
    <p:extLst>
      <p:ext uri="{BB962C8B-B14F-4D97-AF65-F5344CB8AC3E}">
        <p14:creationId xmlns:p14="http://schemas.microsoft.com/office/powerpoint/2010/main" val="10420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Fischer-</a:t>
            </a:r>
            <a:r>
              <a:rPr lang="en-US" sz="4000" dirty="0" err="1" smtClean="0">
                <a:solidFill>
                  <a:srgbClr val="000000"/>
                </a:solidFill>
              </a:rPr>
              <a:t>Tropsch</a:t>
            </a:r>
            <a:r>
              <a:rPr lang="en-US" sz="4000" dirty="0" smtClean="0">
                <a:solidFill>
                  <a:srgbClr val="000000"/>
                </a:solidFill>
              </a:rPr>
              <a:t> method?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process of converting coal into liquid fuels.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69.1 The ethanol molecule showing two carbon atoms, six hydrogen atoms, and one oxygen atom</a:t>
            </a:r>
            <a:endParaRPr lang="en-US" sz="2800" dirty="0">
              <a:latin typeface="+mj-lt"/>
            </a:endParaRPr>
          </a:p>
        </p:txBody>
      </p:sp>
      <p:pic>
        <p:nvPicPr>
          <p:cNvPr id="5" name="Picture 4" descr="A figure shows two carbon atom, six hydrogen atoms, and one oxygen a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1828800"/>
            <a:ext cx="7071360" cy="3657600"/>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CELLULOSE ETHANOL</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Cellulose ethanol can be produced from </a:t>
            </a:r>
            <a:r>
              <a:rPr lang="en-US" dirty="0" smtClean="0"/>
              <a:t>a wide </a:t>
            </a:r>
            <a:r>
              <a:rPr lang="en-US" dirty="0"/>
              <a:t>variety of cellulose biomass feedstock, including</a:t>
            </a:r>
            <a:r>
              <a:rPr lang="en-US" dirty="0" smtClean="0"/>
              <a:t>:</a:t>
            </a:r>
          </a:p>
          <a:p>
            <a:pPr lvl="1"/>
            <a:r>
              <a:rPr lang="en-US" dirty="0"/>
              <a:t>Agricultural plant wastes (corn stalks, cereal straws</a:t>
            </a:r>
            <a:r>
              <a:rPr lang="en-US" dirty="0" smtClean="0"/>
              <a:t>)</a:t>
            </a:r>
          </a:p>
          <a:p>
            <a:pPr lvl="1"/>
            <a:r>
              <a:rPr lang="en-US" dirty="0"/>
              <a:t>Plant wastes from industrial processes (sawdust, paper pulp</a:t>
            </a:r>
            <a:r>
              <a:rPr lang="en-US" dirty="0" smtClean="0"/>
              <a:t>)</a:t>
            </a:r>
          </a:p>
          <a:p>
            <a:pPr lvl="1"/>
            <a:r>
              <a:rPr lang="en-US" dirty="0"/>
              <a:t>Energy crops grown specifically for fuel </a:t>
            </a:r>
            <a:r>
              <a:rPr lang="en-US" dirty="0" smtClean="0"/>
              <a:t>production</a:t>
            </a:r>
          </a:p>
          <a:p>
            <a:r>
              <a:rPr lang="en-US" dirty="0" smtClean="0"/>
              <a:t>Refining Cellulose Biomass</a:t>
            </a:r>
          </a:p>
          <a:p>
            <a:pPr lvl="1"/>
            <a:r>
              <a:rPr lang="en-US" dirty="0" smtClean="0"/>
              <a:t>Involves </a:t>
            </a:r>
            <a:r>
              <a:rPr lang="en-US" dirty="0"/>
              <a:t>extracting fermentable sugars </a:t>
            </a:r>
            <a:r>
              <a:rPr lang="en-US" dirty="0" smtClean="0"/>
              <a:t>from the </a:t>
            </a:r>
            <a:r>
              <a:rPr lang="en-US" dirty="0"/>
              <a:t>feedstock.</a:t>
            </a:r>
            <a:endParaRPr lang="en-US" dirty="0"/>
          </a:p>
        </p:txBody>
      </p:sp>
    </p:spTree>
    <p:extLst>
      <p:ext uri="{BB962C8B-B14F-4D97-AF65-F5344CB8AC3E}">
        <p14:creationId xmlns:p14="http://schemas.microsoft.com/office/powerpoint/2010/main" val="312762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E85</a:t>
            </a:r>
            <a:endParaRPr lang="en-US" dirty="0">
              <a:latin typeface="+mj-lt"/>
            </a:endParaRPr>
          </a:p>
        </p:txBody>
      </p:sp>
      <p:sp>
        <p:nvSpPr>
          <p:cNvPr id="3" name="Content Placeholder 2"/>
          <p:cNvSpPr>
            <a:spLocks noGrp="1"/>
          </p:cNvSpPr>
          <p:nvPr>
            <p:ph idx="1"/>
          </p:nvPr>
        </p:nvSpPr>
        <p:spPr/>
        <p:txBody>
          <a:bodyPr/>
          <a:lstStyle/>
          <a:p>
            <a:r>
              <a:rPr lang="en-US" dirty="0" smtClean="0"/>
              <a:t>What is E85?</a:t>
            </a:r>
          </a:p>
          <a:p>
            <a:pPr lvl="1"/>
            <a:r>
              <a:rPr lang="en-US" dirty="0"/>
              <a:t>E85 is </a:t>
            </a:r>
            <a:r>
              <a:rPr lang="en-US" dirty="0" smtClean="0"/>
              <a:t>composed of </a:t>
            </a:r>
            <a:r>
              <a:rPr lang="en-US" dirty="0"/>
              <a:t>85% ethanol and 15% gasoline</a:t>
            </a:r>
            <a:r>
              <a:rPr lang="en-US" dirty="0" smtClean="0"/>
              <a:t>.</a:t>
            </a:r>
          </a:p>
          <a:p>
            <a:pPr lvl="1"/>
            <a:r>
              <a:rPr lang="en-US" dirty="0" smtClean="0"/>
              <a:t>E85 has </a:t>
            </a:r>
            <a:r>
              <a:rPr lang="en-US" dirty="0"/>
              <a:t>an octane rating of about </a:t>
            </a:r>
            <a:r>
              <a:rPr lang="en-US" dirty="0" smtClean="0"/>
              <a:t>100 to 105.</a:t>
            </a:r>
          </a:p>
          <a:p>
            <a:r>
              <a:rPr lang="en-US" dirty="0" smtClean="0"/>
              <a:t>Heat Energy of E85</a:t>
            </a:r>
          </a:p>
          <a:p>
            <a:pPr lvl="1"/>
            <a:r>
              <a:rPr lang="en-US" dirty="0"/>
              <a:t>E85 has less heat energy than gasoline</a:t>
            </a:r>
            <a:r>
              <a:rPr lang="en-US" dirty="0" smtClean="0"/>
              <a:t>.</a:t>
            </a:r>
          </a:p>
          <a:p>
            <a:pPr lvl="1"/>
            <a:r>
              <a:rPr lang="it-IT" dirty="0"/>
              <a:t>Gasoline = 114,000 BTUs per </a:t>
            </a:r>
            <a:r>
              <a:rPr lang="it-IT" dirty="0" smtClean="0"/>
              <a:t>gallon</a:t>
            </a:r>
          </a:p>
          <a:p>
            <a:pPr lvl="1"/>
            <a:r>
              <a:rPr lang="it-IT" dirty="0"/>
              <a:t>E85 = 87,000 BTUs per gallon</a:t>
            </a:r>
            <a:endParaRPr lang="en-US" dirty="0"/>
          </a:p>
        </p:txBody>
      </p:sp>
    </p:spTree>
    <p:extLst>
      <p:ext uri="{BB962C8B-B14F-4D97-AF65-F5344CB8AC3E}">
        <p14:creationId xmlns:p14="http://schemas.microsoft.com/office/powerpoint/2010/main" val="358811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69.2 E85 has 85% ethanol mixed with 15% gasoline</a:t>
            </a:r>
            <a:endParaRPr lang="en-US" sz="2800" dirty="0">
              <a:latin typeface="+mj-lt"/>
            </a:endParaRPr>
          </a:p>
        </p:txBody>
      </p:sp>
      <p:pic>
        <p:nvPicPr>
          <p:cNvPr id="6" name="Picture 5" descr="A photo shows a gasoline pump with an octane rating of 10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62" y="2057400"/>
            <a:ext cx="4876800" cy="3657600"/>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E85?</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85% gasoline and 15% ethanol.</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579</TotalTime>
  <Words>1412</Words>
  <Application>Microsoft Office PowerPoint</Application>
  <PresentationFormat>On-screen Show (4:3)</PresentationFormat>
  <Paragraphs>124</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508 Lecture</vt:lpstr>
      <vt:lpstr>2_508 Lecture</vt:lpstr>
      <vt:lpstr>3_508 Lecture</vt:lpstr>
      <vt:lpstr>4_508 Lecture</vt:lpstr>
      <vt:lpstr>Automotive Technology Principles, Diagnosis, and Service</vt:lpstr>
      <vt:lpstr>LEARNING OBJECTIVES </vt:lpstr>
      <vt:lpstr>ETHANOL</vt:lpstr>
      <vt:lpstr>Figure 69.1 The ethanol molecule showing two carbon atoms, six hydrogen atoms, and one oxygen atom</vt:lpstr>
      <vt:lpstr>CELLULOSE ETHANOL</vt:lpstr>
      <vt:lpstr>E85</vt:lpstr>
      <vt:lpstr>Figure 69.2 E85 has 85% ethanol mixed with 15% gasoline</vt:lpstr>
      <vt:lpstr>QUESTION 1: ?</vt:lpstr>
      <vt:lpstr>ANSWER 1:</vt:lpstr>
      <vt:lpstr>ALTERNATIVE-FUEL VEHICLES (1 OF 2)</vt:lpstr>
      <vt:lpstr>ALTERNATIVE-FUEL VEHICLES (2 OF 2)</vt:lpstr>
      <vt:lpstr>Figure 69.3 The location of the variable fuel sensor can vary, depending on the make and model of vehicle, but it is always in the fuel line between the fuel tank and the fuel injectors</vt:lpstr>
      <vt:lpstr>Figure 69.4 A cutaway view of a typical variable fuel sensor</vt:lpstr>
      <vt:lpstr>Figure 69.5 A warning sticker on an E85 pump warning to only use this fuel in vehicles designated as flexible fuel vehicles (FFV)</vt:lpstr>
      <vt:lpstr>Figure 69.6 A flex-fuel vehicle often has a yellow gas cap, which is labeled “E85/gasoline”</vt:lpstr>
      <vt:lpstr>Figure 69.7 A vehicle emission control information (VECI) sticker on a flexible fuel vehicle</vt:lpstr>
      <vt:lpstr>QUESTION 2: ?</vt:lpstr>
      <vt:lpstr>ANSWER 2:</vt:lpstr>
      <vt:lpstr>METHANOL</vt:lpstr>
      <vt:lpstr>Figure 69.8 The molecular structure of methanol showing the one carbon atom, four hydrogen atoms, and one oxygen atom</vt:lpstr>
      <vt:lpstr>Figure 69.9 Sign on methanol pump shows that methyl alcohol is a poison and can cause skin irritation and other personal injury. Methanol is used in industry as well as being a fuel</vt:lpstr>
      <vt:lpstr>PROPANE</vt:lpstr>
      <vt:lpstr>Figure 69.10 Propane fuel storage tank in the trunk of a Ford taxi</vt:lpstr>
      <vt:lpstr>COMPRESSED NATURAL GAS (CNG) (1 OF 2)</vt:lpstr>
      <vt:lpstr>COMPRESSED NATURAL GAS (CNG) (2 OF 2)</vt:lpstr>
      <vt:lpstr>Figure 69.11 The blue sticker on the rear of this vehicle indicates that it is designed to use compressed natural gas</vt:lpstr>
      <vt:lpstr>Figure 69.12 A CNG storage tank from a Honda Civic GX shown with the fixture used to support it while it is being removed or installed in the vehicle. </vt:lpstr>
      <vt:lpstr>Figure 69.13 The fuel injectors used on this Honda Civic GX CNG engine are designed to flow gaseous fuel instead of liquid fuel and cannot be interchanged with any other type of injector</vt:lpstr>
      <vt:lpstr>Figure 69.14 This CNG pump is capable of supplying compressed natural gas at either 3,000 PSI or 3,600 PSI. The price per gallon is higher for the higher pressure</vt:lpstr>
      <vt:lpstr>LIQUEFIED NATURAL GAS (LNG)</vt:lpstr>
      <vt:lpstr>Chart 69-1 The characteristics of alternative fuels compared to regular unleaded gasoline shows that all have advantages and disadvantages.</vt:lpstr>
      <vt:lpstr>SYNTHETIC FUELS (1 OF 2)</vt:lpstr>
      <vt:lpstr>SYNTHETIC FUELS (2 OF 2)</vt:lpstr>
      <vt:lpstr>Figure 69.15 A Fischer-Tropsch processing plant is able to produce a variety of fuels from coal</vt:lpstr>
      <vt:lpstr>SAFETY PROCEDURES WHEN WORKING WITH ALTERNATIVE FUELS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69</dc:title>
  <dc:creator>Curt &amp; Tammy</dc:creator>
  <cp:lastModifiedBy>Curt &amp; Tammy</cp:lastModifiedBy>
  <cp:revision>53</cp:revision>
  <dcterms:created xsi:type="dcterms:W3CDTF">2018-09-25T19:30:15Z</dcterms:created>
  <dcterms:modified xsi:type="dcterms:W3CDTF">2019-06-08T20:52:57Z</dcterms:modified>
</cp:coreProperties>
</file>