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263" r:id="rId11"/>
    <p:sldId id="345" r:id="rId12"/>
    <p:sldId id="315" r:id="rId13"/>
    <p:sldId id="346" r:id="rId14"/>
    <p:sldId id="347" r:id="rId15"/>
    <p:sldId id="316" r:id="rId16"/>
    <p:sldId id="317" r:id="rId17"/>
    <p:sldId id="267" r:id="rId18"/>
    <p:sldId id="268" r:id="rId19"/>
    <p:sldId id="348" r:id="rId20"/>
    <p:sldId id="349" r:id="rId21"/>
    <p:sldId id="270" r:id="rId22"/>
    <p:sldId id="326" r:id="rId23"/>
    <p:sldId id="286" r:id="rId24"/>
    <p:sldId id="287" r:id="rId25"/>
    <p:sldId id="350" r:id="rId26"/>
    <p:sldId id="327" r:id="rId27"/>
    <p:sldId id="328" r:id="rId28"/>
    <p:sldId id="351" r:id="rId29"/>
    <p:sldId id="329" r:id="rId30"/>
    <p:sldId id="352" r:id="rId31"/>
    <p:sldId id="353" r:id="rId32"/>
    <p:sldId id="330" r:id="rId33"/>
    <p:sldId id="299" r:id="rId34"/>
    <p:sldId id="300" r:id="rId35"/>
    <p:sldId id="354" r:id="rId36"/>
    <p:sldId id="355" r:id="rId37"/>
    <p:sldId id="331" r:id="rId38"/>
    <p:sldId id="332" r:id="rId39"/>
    <p:sldId id="356" r:id="rId40"/>
    <p:sldId id="333" r:id="rId41"/>
    <p:sldId id="334" r:id="rId42"/>
    <p:sldId id="335" r:id="rId43"/>
    <p:sldId id="357" r:id="rId44"/>
    <p:sldId id="358" r:id="rId45"/>
    <p:sldId id="336" r:id="rId46"/>
    <p:sldId id="274" r:id="rId47"/>
    <p:sldId id="337" r:id="rId48"/>
    <p:sldId id="359" r:id="rId49"/>
    <p:sldId id="338" r:id="rId50"/>
    <p:sldId id="360" r:id="rId51"/>
    <p:sldId id="339" r:id="rId52"/>
    <p:sldId id="340" r:id="rId53"/>
    <p:sldId id="341" r:id="rId54"/>
    <p:sldId id="342" r:id="rId55"/>
    <p:sldId id="343" r:id="rId56"/>
    <p:sldId id="344" r:id="rId57"/>
    <p:sldId id="32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smtClean="0"/>
              <a:t>Chapter 68</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Gasoline</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68.2 A gasoline testing kit, including an insulated container where water at 100°F (38°C) is used to heat a container holding a small sample of gasoline. The reading on the pressure gauge is the Reid vapor pressure (RVP)</a:t>
            </a:r>
          </a:p>
        </p:txBody>
      </p:sp>
      <p:pic>
        <p:nvPicPr>
          <p:cNvPr id="6" name="Picture 5" descr="A figure shows a gasoline test kit that contains hose pipe, pressure gauge, container, jar, and a spring type syrin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849" y="2057400"/>
            <a:ext cx="5542017" cy="3844174"/>
          </a:xfrm>
          <a:prstGeom prst="rect">
            <a:avLst/>
          </a:prstGeom>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68.3 A typical distillation curve. Heavier molecules evaporate at higher temperatures and contain more heat energy for power, whereas the lighter molecules evaporate easier for starting</a:t>
            </a:r>
          </a:p>
        </p:txBody>
      </p:sp>
      <p:pic>
        <p:nvPicPr>
          <p:cNvPr id="4" name="Picture 3" descr="The graph shows evaporated percentage on the x-axis shows from 0 to 100 in the increments of 20 percentage and temperature on the y-axis from 0 to 400 in the increments of 100 degree F.&#10;• 0 to 20 percentage on the x-axis is labeled: front end, 20 to 88 percentage is labeled mid-range, and tail end ranges between 88 to 100 percentage.&#10;• The curve follows a upward-sloping path that increases with an increases in temperature and evaporation.&#10;• The curve till (10, 80) is labeled: easy cold starting, till (80, 40) is labeled: short trip economy, till (85, 80) is labeled: warm-up and cool weather driveabil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491" y="1991887"/>
            <a:ext cx="5725019" cy="4158654"/>
          </a:xfrm>
          <a:prstGeom prst="rect">
            <a:avLst/>
          </a:prstGeom>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smtClean="0">
                <a:solidFill>
                  <a:srgbClr val="000000"/>
                </a:solidFill>
              </a:rPr>
              <a:t>What is Reid Vapor pressure?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2554545"/>
          </a:xfrm>
          <a:prstGeom prst="rect">
            <a:avLst/>
          </a:prstGeom>
        </p:spPr>
        <p:txBody>
          <a:bodyPr wrap="square">
            <a:spAutoFit/>
          </a:bodyPr>
          <a:lstStyle/>
          <a:p>
            <a:pPr lvl="1">
              <a:spcBef>
                <a:spcPts val="600"/>
              </a:spcBef>
              <a:buClr>
                <a:srgbClr val="3C1581"/>
              </a:buClr>
            </a:pPr>
            <a:r>
              <a:rPr lang="en-US" sz="4000" dirty="0"/>
              <a:t>Reid vapor pressure (RVP) is the pressure of the vapor above the fuel when the fuel is at 100°F (38°C).</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GASOLINE COMBUSTION </a:t>
            </a:r>
            <a:r>
              <a:rPr lang="en-US" dirty="0" smtClean="0">
                <a:latin typeface="+mj-lt"/>
              </a:rPr>
              <a:t>PROCESS (1 OF 2)</a:t>
            </a:r>
            <a:endParaRPr lang="en-US" dirty="0">
              <a:latin typeface="+mj-lt"/>
            </a:endParaRPr>
          </a:p>
        </p:txBody>
      </p:sp>
      <p:sp>
        <p:nvSpPr>
          <p:cNvPr id="3" name="Content Placeholder 2"/>
          <p:cNvSpPr>
            <a:spLocks noGrp="1"/>
          </p:cNvSpPr>
          <p:nvPr>
            <p:ph idx="1"/>
          </p:nvPr>
        </p:nvSpPr>
        <p:spPr/>
        <p:txBody>
          <a:bodyPr/>
          <a:lstStyle/>
          <a:p>
            <a:r>
              <a:rPr lang="en-US" dirty="0" smtClean="0"/>
              <a:t>Chemical </a:t>
            </a:r>
            <a:r>
              <a:rPr lang="en-US" dirty="0" smtClean="0"/>
              <a:t>reactions</a:t>
            </a:r>
          </a:p>
          <a:p>
            <a:pPr lvl="1"/>
            <a:r>
              <a:rPr lang="en-US" dirty="0"/>
              <a:t>The combustion process </a:t>
            </a:r>
            <a:r>
              <a:rPr lang="en-US" dirty="0" smtClean="0"/>
              <a:t>involves the </a:t>
            </a:r>
            <a:r>
              <a:rPr lang="en-US" dirty="0"/>
              <a:t>chemical combination of oxygen (O2) from the air (about </a:t>
            </a:r>
            <a:r>
              <a:rPr lang="en-US" dirty="0" smtClean="0"/>
              <a:t>21% of </a:t>
            </a:r>
            <a:r>
              <a:rPr lang="en-US" dirty="0"/>
              <a:t>the atmosphere) with the hydrogen and carbon from the fuel</a:t>
            </a:r>
            <a:r>
              <a:rPr lang="en-US" dirty="0" smtClean="0"/>
              <a:t>.</a:t>
            </a:r>
          </a:p>
          <a:p>
            <a:r>
              <a:rPr lang="en-US" dirty="0" smtClean="0"/>
              <a:t>Heat Energy</a:t>
            </a:r>
          </a:p>
          <a:p>
            <a:pPr lvl="1"/>
            <a:r>
              <a:rPr lang="en-US" dirty="0"/>
              <a:t>The heat produced by the combustion </a:t>
            </a:r>
            <a:r>
              <a:rPr lang="en-US" dirty="0" smtClean="0"/>
              <a:t>process is </a:t>
            </a:r>
            <a:r>
              <a:rPr lang="en-US" dirty="0"/>
              <a:t>measured in British thermal units (BTUs). One BTU is </a:t>
            </a:r>
            <a:r>
              <a:rPr lang="en-US" dirty="0" smtClean="0"/>
              <a:t>the amount </a:t>
            </a:r>
            <a:r>
              <a:rPr lang="en-US" dirty="0"/>
              <a:t>of heat required to raise one pound of water one </a:t>
            </a:r>
            <a:r>
              <a:rPr lang="en-US" dirty="0" smtClean="0"/>
              <a:t>Fahrenheit degree</a:t>
            </a:r>
            <a:r>
              <a:rPr lang="en-US" dirty="0"/>
              <a:t>.</a:t>
            </a:r>
            <a:endParaRPr lang="en-US" dirty="0"/>
          </a:p>
        </p:txBody>
      </p:sp>
    </p:spTree>
    <p:extLst>
      <p:ext uri="{BB962C8B-B14F-4D97-AF65-F5344CB8AC3E}">
        <p14:creationId xmlns:p14="http://schemas.microsoft.com/office/powerpoint/2010/main" val="168691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GASOLINE COMBUSTION </a:t>
            </a:r>
            <a:r>
              <a:rPr lang="en-US" dirty="0" smtClean="0">
                <a:latin typeface="+mj-lt"/>
              </a:rPr>
              <a:t>PROCESS (2 OF 2)</a:t>
            </a:r>
            <a:endParaRPr lang="en-US" dirty="0">
              <a:latin typeface="+mj-lt"/>
            </a:endParaRPr>
          </a:p>
        </p:txBody>
      </p:sp>
      <p:sp>
        <p:nvSpPr>
          <p:cNvPr id="3" name="Content Placeholder 2"/>
          <p:cNvSpPr>
            <a:spLocks noGrp="1"/>
          </p:cNvSpPr>
          <p:nvPr>
            <p:ph idx="1"/>
          </p:nvPr>
        </p:nvSpPr>
        <p:spPr/>
        <p:txBody>
          <a:bodyPr/>
          <a:lstStyle/>
          <a:p>
            <a:r>
              <a:rPr lang="en-US" dirty="0" smtClean="0"/>
              <a:t>Air-Fuel Ratios</a:t>
            </a:r>
          </a:p>
          <a:p>
            <a:pPr lvl="1"/>
            <a:r>
              <a:rPr lang="en-US" dirty="0"/>
              <a:t>The air–fuel ratio is the proportion by weight of air and </a:t>
            </a:r>
            <a:r>
              <a:rPr lang="en-US" dirty="0" smtClean="0"/>
              <a:t>gasoline that </a:t>
            </a:r>
            <a:r>
              <a:rPr lang="en-US" dirty="0"/>
              <a:t>the injection system mixes, as needed, for engine combustion</a:t>
            </a:r>
            <a:r>
              <a:rPr lang="en-US" dirty="0" smtClean="0"/>
              <a:t>.</a:t>
            </a:r>
          </a:p>
          <a:p>
            <a:r>
              <a:rPr lang="en-US" dirty="0" smtClean="0"/>
              <a:t>Stoichiometric Air-Fuel Ratio</a:t>
            </a:r>
          </a:p>
          <a:p>
            <a:pPr lvl="1"/>
            <a:r>
              <a:rPr lang="en-US" dirty="0"/>
              <a:t>The ideal </a:t>
            </a:r>
            <a:r>
              <a:rPr lang="en-US" dirty="0" smtClean="0"/>
              <a:t>mixture or ratio (approximately 14.7 to 1) </a:t>
            </a:r>
            <a:r>
              <a:rPr lang="en-US" dirty="0"/>
              <a:t>at which all of the fuel combines with all of the oxygen </a:t>
            </a:r>
            <a:r>
              <a:rPr lang="en-US" dirty="0" smtClean="0"/>
              <a:t>in the </a:t>
            </a:r>
            <a:r>
              <a:rPr lang="en-US" dirty="0"/>
              <a:t>air and burns completely is called the stoichiometric ratio, </a:t>
            </a:r>
            <a:r>
              <a:rPr lang="en-US" dirty="0" smtClean="0"/>
              <a:t>a chemically </a:t>
            </a:r>
            <a:r>
              <a:rPr lang="en-US" dirty="0"/>
              <a:t>perfect combination. </a:t>
            </a:r>
            <a:endParaRPr lang="en-US" dirty="0"/>
          </a:p>
        </p:txBody>
      </p:sp>
    </p:spTree>
    <p:extLst>
      <p:ext uri="{BB962C8B-B14F-4D97-AF65-F5344CB8AC3E}">
        <p14:creationId xmlns:p14="http://schemas.microsoft.com/office/powerpoint/2010/main" val="1180512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IN" sz="2400" dirty="0">
                <a:latin typeface="+mj-lt"/>
              </a:rPr>
              <a:t>Figure 68.4 </a:t>
            </a:r>
            <a:r>
              <a:rPr lang="en-US" sz="2400" dirty="0">
                <a:latin typeface="+mj-lt"/>
              </a:rPr>
              <a:t>An engine does not run if the air–fuel mixture is either too rich or too lean</a:t>
            </a:r>
          </a:p>
        </p:txBody>
      </p:sp>
      <p:pic>
        <p:nvPicPr>
          <p:cNvPr id="4" name="Picture 3" descr="A figure shows the range of air- fuel mixture from too rich mixture to too lean mixture. The illustration shows the following ratios: rich mixture: 8.0 is to 1; lean mixture: 18.5 is to 1; and best mixture: 14.7 is to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715" y="1845128"/>
            <a:ext cx="4869942" cy="4303336"/>
          </a:xfrm>
          <a:prstGeom prst="rect">
            <a:avLst/>
          </a:prstGeom>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68.5 </a:t>
            </a:r>
            <a:r>
              <a:rPr lang="en-US" sz="2400" dirty="0">
                <a:latin typeface="+mj-lt"/>
              </a:rPr>
              <a:t>A three-way catalytic converter operates most efficiently when the air–fuel ratio is between 14.65 to 1 and 14.75 to 1</a:t>
            </a:r>
            <a:endParaRPr lang="en-US" dirty="0">
              <a:latin typeface="+mj-lt"/>
            </a:endParaRPr>
          </a:p>
        </p:txBody>
      </p:sp>
      <p:pic>
        <p:nvPicPr>
          <p:cNvPr id="3" name="Picture 2" descr="The graph shows the following:&#10;• the curve for three impurities are shown: Nitrous oxide, hydro carbons and carbon monoxide.&#10;• At a range closer to 14.7 is to 1 is the best mixture. Above and below that range gives rise to lean or rich mix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464" y="1845733"/>
            <a:ext cx="4720336" cy="4310808"/>
          </a:xfrm>
          <a:prstGeom prst="rect">
            <a:avLst/>
          </a:prstGeom>
        </p:spPr>
      </p:pic>
    </p:spTree>
    <p:extLst>
      <p:ext uri="{BB962C8B-B14F-4D97-AF65-F5344CB8AC3E}">
        <p14:creationId xmlns:p14="http://schemas.microsoft.com/office/powerpoint/2010/main" val="314581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What is stoichiometric ratio?</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An air/furl mixture of approximately 14.7:1.</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68.1</a:t>
            </a:r>
            <a:r>
              <a:rPr lang="en-US" dirty="0" smtClean="0"/>
              <a:t> </a:t>
            </a:r>
            <a:r>
              <a:rPr lang="en-US" dirty="0"/>
              <a:t>Explain the chemical composition of gasoline and the process </a:t>
            </a:r>
            <a:r>
              <a:rPr lang="en-US" dirty="0" smtClean="0"/>
              <a:t>of refining </a:t>
            </a:r>
            <a:r>
              <a:rPr lang="en-US" dirty="0"/>
              <a:t>gasoline</a:t>
            </a:r>
            <a:r>
              <a:rPr lang="en-US" dirty="0" smtClean="0"/>
              <a:t>.</a:t>
            </a:r>
          </a:p>
          <a:p>
            <a:pPr marL="0" indent="0">
              <a:buNone/>
            </a:pPr>
            <a:r>
              <a:rPr lang="en-US" b="1" dirty="0" smtClean="0">
                <a:solidFill>
                  <a:srgbClr val="005A70"/>
                </a:solidFill>
              </a:rPr>
              <a:t>68.2 </a:t>
            </a:r>
            <a:r>
              <a:rPr lang="en-US" dirty="0"/>
              <a:t>Discuss how volatility affects </a:t>
            </a:r>
            <a:r>
              <a:rPr lang="en-US" dirty="0" err="1"/>
              <a:t>driveability</a:t>
            </a:r>
            <a:r>
              <a:rPr lang="en-US" dirty="0" smtClean="0"/>
              <a:t>.</a:t>
            </a:r>
          </a:p>
          <a:p>
            <a:pPr marL="0" indent="0">
              <a:buNone/>
            </a:pPr>
            <a:r>
              <a:rPr lang="en-US" b="1" dirty="0" smtClean="0">
                <a:solidFill>
                  <a:srgbClr val="005A70"/>
                </a:solidFill>
              </a:rPr>
              <a:t>68.3 </a:t>
            </a:r>
            <a:r>
              <a:rPr lang="en-US" dirty="0"/>
              <a:t>Describe the gasoline combustion process, normal </a:t>
            </a:r>
            <a:r>
              <a:rPr lang="en-US" dirty="0" smtClean="0"/>
              <a:t>versus abnormal combustion</a:t>
            </a:r>
            <a:r>
              <a:rPr lang="en-US" dirty="0"/>
              <a:t>, and octane ratings and requirements.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NORMAL AND ABNORMAL COMBUSTION</a:t>
            </a:r>
            <a:endParaRPr lang="en-US" dirty="0">
              <a:latin typeface="+mj-lt"/>
            </a:endParaRPr>
          </a:p>
        </p:txBody>
      </p:sp>
      <p:sp>
        <p:nvSpPr>
          <p:cNvPr id="3" name="Content Placeholder 2"/>
          <p:cNvSpPr>
            <a:spLocks noGrp="1"/>
          </p:cNvSpPr>
          <p:nvPr>
            <p:ph idx="1"/>
          </p:nvPr>
        </p:nvSpPr>
        <p:spPr/>
        <p:txBody>
          <a:bodyPr/>
          <a:lstStyle/>
          <a:p>
            <a:r>
              <a:rPr lang="en-US" dirty="0" smtClean="0"/>
              <a:t>Normal Combustion</a:t>
            </a:r>
          </a:p>
          <a:p>
            <a:pPr lvl="1"/>
            <a:r>
              <a:rPr lang="en-US" dirty="0"/>
              <a:t>Normal combustion occurs smoothly and </a:t>
            </a:r>
            <a:r>
              <a:rPr lang="en-US" dirty="0" smtClean="0"/>
              <a:t>progresses across </a:t>
            </a:r>
            <a:r>
              <a:rPr lang="en-US" dirty="0"/>
              <a:t>the combustion chamber from the point of ignition.</a:t>
            </a:r>
            <a:endParaRPr lang="en-US" dirty="0" smtClean="0"/>
          </a:p>
          <a:p>
            <a:r>
              <a:rPr lang="en-US" dirty="0" smtClean="0"/>
              <a:t>Abnormal Combustion</a:t>
            </a:r>
          </a:p>
          <a:p>
            <a:pPr lvl="1"/>
            <a:r>
              <a:rPr lang="en-US" dirty="0"/>
              <a:t>Engine knock (also called detonation, spark knock, or </a:t>
            </a:r>
            <a:r>
              <a:rPr lang="en-US" dirty="0" smtClean="0"/>
              <a:t>ping) is </a:t>
            </a:r>
            <a:r>
              <a:rPr lang="en-US" dirty="0"/>
              <a:t>a metallic noise an engine makes, usually during </a:t>
            </a:r>
            <a:r>
              <a:rPr lang="en-US" dirty="0" smtClean="0"/>
              <a:t>acceleration, resulting </a:t>
            </a:r>
            <a:r>
              <a:rPr lang="en-US" dirty="0"/>
              <a:t>from abnormal or uncontrolled combustion inside </a:t>
            </a:r>
            <a:r>
              <a:rPr lang="en-US" dirty="0" smtClean="0"/>
              <a:t>the cylinder</a:t>
            </a:r>
            <a:r>
              <a:rPr lang="en-US" dirty="0"/>
              <a:t>.</a:t>
            </a:r>
            <a:endParaRPr lang="en-US" dirty="0"/>
          </a:p>
        </p:txBody>
      </p:sp>
    </p:spTree>
    <p:extLst>
      <p:ext uri="{BB962C8B-B14F-4D97-AF65-F5344CB8AC3E}">
        <p14:creationId xmlns:p14="http://schemas.microsoft.com/office/powerpoint/2010/main" val="134759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68.6 </a:t>
            </a:r>
            <a:r>
              <a:rPr lang="en-US" sz="2400" dirty="0">
                <a:latin typeface="+mj-lt"/>
              </a:rPr>
              <a:t>Normal combustion is a smooth, controlled burning of the air–fuel mixture</a:t>
            </a:r>
            <a:endParaRPr lang="en-US" dirty="0">
              <a:latin typeface="+mj-lt"/>
            </a:endParaRPr>
          </a:p>
        </p:txBody>
      </p:sp>
      <p:pic>
        <p:nvPicPr>
          <p:cNvPr id="3" name="Picture 2" descr="A figure shows the normal operation of an engine. The stages of burning fuel in engine are compression, ignition, combustion, combustion continued, and complete combus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736123"/>
            <a:ext cx="7620000" cy="2316480"/>
          </a:xfrm>
          <a:prstGeom prst="rect">
            <a:avLst/>
          </a:prstGeom>
        </p:spPr>
      </p:pic>
    </p:spTree>
    <p:extLst>
      <p:ext uri="{BB962C8B-B14F-4D97-AF65-F5344CB8AC3E}">
        <p14:creationId xmlns:p14="http://schemas.microsoft.com/office/powerpoint/2010/main" val="140939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68.7 </a:t>
            </a:r>
            <a:r>
              <a:rPr lang="en-US" sz="2400" dirty="0">
                <a:latin typeface="+mj-lt"/>
              </a:rPr>
              <a:t>Detonation is a secondary ignition of the air–fuel mixture. It is also called spark knock or pinging</a:t>
            </a:r>
            <a:endParaRPr lang="en-US" dirty="0">
              <a:latin typeface="+mj-lt"/>
            </a:endParaRPr>
          </a:p>
        </p:txBody>
      </p:sp>
      <p:pic>
        <p:nvPicPr>
          <p:cNvPr id="3" name="Picture 2" descr="A figure shows the stages of combustion starting from compression, ignition, combustion, combustion continued, and detonation. Detonation occurs near the valve after combustion continu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780976"/>
            <a:ext cx="7620000" cy="2292096"/>
          </a:xfrm>
          <a:prstGeom prst="rect">
            <a:avLst/>
          </a:prstGeom>
        </p:spPr>
      </p:pic>
    </p:spTree>
    <p:extLst>
      <p:ext uri="{BB962C8B-B14F-4D97-AF65-F5344CB8AC3E}">
        <p14:creationId xmlns:p14="http://schemas.microsoft.com/office/powerpoint/2010/main" val="858030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OCTANE RATINGS</a:t>
            </a:r>
            <a:endParaRPr lang="en-US" dirty="0">
              <a:latin typeface="+mj-lt"/>
            </a:endParaRPr>
          </a:p>
        </p:txBody>
      </p:sp>
      <p:sp>
        <p:nvSpPr>
          <p:cNvPr id="3" name="Content Placeholder 2"/>
          <p:cNvSpPr>
            <a:spLocks noGrp="1"/>
          </p:cNvSpPr>
          <p:nvPr>
            <p:ph idx="1"/>
          </p:nvPr>
        </p:nvSpPr>
        <p:spPr/>
        <p:txBody>
          <a:bodyPr/>
          <a:lstStyle/>
          <a:p>
            <a:r>
              <a:rPr lang="en-US" dirty="0"/>
              <a:t>The two basic methods used to rate gasoline for </a:t>
            </a:r>
            <a:r>
              <a:rPr lang="en-US" dirty="0" smtClean="0"/>
              <a:t>antiknock properties </a:t>
            </a:r>
            <a:r>
              <a:rPr lang="en-US" dirty="0"/>
              <a:t>(octane rating) are the </a:t>
            </a:r>
            <a:r>
              <a:rPr lang="en-US" i="1" dirty="0"/>
              <a:t>research method </a:t>
            </a:r>
            <a:r>
              <a:rPr lang="en-US" dirty="0"/>
              <a:t>and the </a:t>
            </a:r>
            <a:r>
              <a:rPr lang="en-US" i="1" dirty="0" smtClean="0"/>
              <a:t>motor method</a:t>
            </a:r>
            <a:r>
              <a:rPr lang="en-US" dirty="0"/>
              <a:t>.</a:t>
            </a:r>
            <a:endParaRPr lang="en-US" dirty="0" smtClean="0"/>
          </a:p>
          <a:p>
            <a:r>
              <a:rPr lang="en-US" dirty="0" smtClean="0"/>
              <a:t>The </a:t>
            </a:r>
            <a:r>
              <a:rPr lang="en-US" dirty="0"/>
              <a:t>octane rating posted on pumps in the United States </a:t>
            </a:r>
            <a:r>
              <a:rPr lang="en-US" dirty="0" smtClean="0"/>
              <a:t>is the </a:t>
            </a:r>
            <a:r>
              <a:rPr lang="en-US" dirty="0"/>
              <a:t>average of the two methods and is referred to as (</a:t>
            </a:r>
            <a:r>
              <a:rPr lang="en-US" i="1" dirty="0"/>
              <a:t>R </a:t>
            </a:r>
            <a:r>
              <a:rPr lang="en-US" dirty="0"/>
              <a:t>+ </a:t>
            </a:r>
            <a:r>
              <a:rPr lang="en-US" i="1" dirty="0"/>
              <a:t>M</a:t>
            </a:r>
            <a:r>
              <a:rPr lang="en-US" dirty="0"/>
              <a:t>) </a:t>
            </a:r>
            <a:r>
              <a:rPr lang="en-US" dirty="0" smtClean="0"/>
              <a:t>/ 2.</a:t>
            </a:r>
          </a:p>
          <a:p>
            <a:endParaRPr lang="en-US" dirty="0"/>
          </a:p>
        </p:txBody>
      </p:sp>
    </p:spTree>
    <p:extLst>
      <p:ext uri="{BB962C8B-B14F-4D97-AF65-F5344CB8AC3E}">
        <p14:creationId xmlns:p14="http://schemas.microsoft.com/office/powerpoint/2010/main" val="292440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68.8 </a:t>
            </a:r>
            <a:r>
              <a:rPr lang="en-US" dirty="0">
                <a:latin typeface="+mj-lt"/>
              </a:rPr>
              <a:t>A pump showing regular with a pump octane of 87, plus rated at 89, and premium rated at 93. These ratings can vary with brand, as well as in different parts of the country</a:t>
            </a:r>
          </a:p>
        </p:txBody>
      </p:sp>
      <p:pic>
        <p:nvPicPr>
          <p:cNvPr id="3" name="Picture 2" descr="A figure shows a pump with different octane rating as 87, 89, and 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647" y="1986587"/>
            <a:ext cx="5491820" cy="4124020"/>
          </a:xfrm>
          <a:prstGeom prst="rect">
            <a:avLst/>
          </a:prstGeom>
        </p:spPr>
      </p:pic>
    </p:spTree>
    <p:extLst>
      <p:ext uri="{BB962C8B-B14F-4D97-AF65-F5344CB8AC3E}">
        <p14:creationId xmlns:p14="http://schemas.microsoft.com/office/powerpoint/2010/main" val="290727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Chart 68-1 </a:t>
            </a:r>
            <a:r>
              <a:rPr lang="en-US" sz="2800" b="0" dirty="0">
                <a:latin typeface="+mj-lt"/>
              </a:rPr>
              <a:t>Typical octane ratings for gasoline in most parts of the country.</a:t>
            </a:r>
            <a:endParaRPr lang="en-US" sz="2800" dirty="0">
              <a:latin typeface="+mj-l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5437" y="2939256"/>
            <a:ext cx="59531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93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HIGH-ALTITUDE OCTANE REQUIREMENTS</a:t>
            </a:r>
            <a:endParaRPr lang="en-US" dirty="0">
              <a:latin typeface="+mj-lt"/>
            </a:endParaRPr>
          </a:p>
        </p:txBody>
      </p:sp>
      <p:sp>
        <p:nvSpPr>
          <p:cNvPr id="3" name="Content Placeholder 2"/>
          <p:cNvSpPr>
            <a:spLocks noGrp="1"/>
          </p:cNvSpPr>
          <p:nvPr>
            <p:ph idx="1"/>
          </p:nvPr>
        </p:nvSpPr>
        <p:spPr/>
        <p:txBody>
          <a:bodyPr/>
          <a:lstStyle/>
          <a:p>
            <a:r>
              <a:rPr lang="en-US" dirty="0"/>
              <a:t>The octane </a:t>
            </a:r>
            <a:r>
              <a:rPr lang="en-US" dirty="0" smtClean="0"/>
              <a:t>rating of </a:t>
            </a:r>
            <a:r>
              <a:rPr lang="en-US" dirty="0"/>
              <a:t>fuel does not need to be as high because the engine cannot </a:t>
            </a:r>
            <a:r>
              <a:rPr lang="en-US" dirty="0" smtClean="0"/>
              <a:t>take in </a:t>
            </a:r>
            <a:r>
              <a:rPr lang="en-US" dirty="0"/>
              <a:t>as much air</a:t>
            </a:r>
            <a:r>
              <a:rPr lang="en-US" dirty="0" smtClean="0"/>
              <a:t>.</a:t>
            </a:r>
          </a:p>
          <a:p>
            <a:r>
              <a:rPr lang="en-US" dirty="0"/>
              <a:t>In mountainous areas, gasoline (</a:t>
            </a:r>
            <a:r>
              <a:rPr lang="en-US" i="1" dirty="0"/>
              <a:t>R </a:t>
            </a:r>
            <a:r>
              <a:rPr lang="en-US" dirty="0"/>
              <a:t>+ </a:t>
            </a:r>
            <a:r>
              <a:rPr lang="en-US" i="1" dirty="0"/>
              <a:t>M</a:t>
            </a:r>
            <a:r>
              <a:rPr lang="en-US" dirty="0" smtClean="0"/>
              <a:t>) / 2 </a:t>
            </a:r>
            <a:r>
              <a:rPr lang="en-US" dirty="0"/>
              <a:t>octane ratings are two or more numbers lower than normal (</a:t>
            </a:r>
            <a:r>
              <a:rPr lang="en-US" dirty="0" smtClean="0"/>
              <a:t>according to </a:t>
            </a:r>
            <a:r>
              <a:rPr lang="en-US" dirty="0"/>
              <a:t>the SAE, about one octane number lower per 1,000 feet or </a:t>
            </a:r>
            <a:r>
              <a:rPr lang="en-US" dirty="0" smtClean="0"/>
              <a:t>300 meters </a:t>
            </a:r>
            <a:r>
              <a:rPr lang="en-US" dirty="0"/>
              <a:t>in altitude).</a:t>
            </a:r>
            <a:endParaRPr lang="en-US" dirty="0"/>
          </a:p>
        </p:txBody>
      </p:sp>
    </p:spTree>
    <p:extLst>
      <p:ext uri="{BB962C8B-B14F-4D97-AF65-F5344CB8AC3E}">
        <p14:creationId xmlns:p14="http://schemas.microsoft.com/office/powerpoint/2010/main" val="358742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68.9 </a:t>
            </a:r>
            <a:r>
              <a:rPr lang="en-US" sz="2400" dirty="0">
                <a:latin typeface="+mj-lt"/>
              </a:rPr>
              <a:t>The posted octane rating in most high-altitude areas shows regular at 85 instead of the usual 87</a:t>
            </a:r>
            <a:endParaRPr lang="en-US" dirty="0">
              <a:latin typeface="+mj-lt"/>
            </a:endParaRPr>
          </a:p>
        </p:txBody>
      </p:sp>
      <p:pic>
        <p:nvPicPr>
          <p:cNvPr id="3" name="Picture 2" descr="1. The value of regular rated gasoline at higher altitudes is 85 instead of 87.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017" y="1807018"/>
            <a:ext cx="5769967" cy="4332892"/>
          </a:xfrm>
          <a:prstGeom prst="rect">
            <a:avLst/>
          </a:prstGeom>
        </p:spPr>
      </p:pic>
    </p:spTree>
    <p:extLst>
      <p:ext uri="{BB962C8B-B14F-4D97-AF65-F5344CB8AC3E}">
        <p14:creationId xmlns:p14="http://schemas.microsoft.com/office/powerpoint/2010/main" val="3085296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Why does the octane level in gasoline vary with altitude?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At higher altitude the air is less dense.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68.4</a:t>
            </a:r>
            <a:r>
              <a:rPr lang="en-US" dirty="0" smtClean="0"/>
              <a:t> </a:t>
            </a:r>
            <a:r>
              <a:rPr lang="en-US" dirty="0"/>
              <a:t>Discuss the benefits of using gasoline </a:t>
            </a:r>
            <a:r>
              <a:rPr lang="en-US" dirty="0" smtClean="0"/>
              <a:t>additives, blending gasoline, and </a:t>
            </a:r>
            <a:r>
              <a:rPr lang="en-US" dirty="0"/>
              <a:t>reformulating gasoline</a:t>
            </a:r>
            <a:r>
              <a:rPr lang="en-US" dirty="0" smtClean="0"/>
              <a:t>.</a:t>
            </a:r>
          </a:p>
          <a:p>
            <a:pPr marL="0" indent="0">
              <a:buNone/>
            </a:pPr>
            <a:r>
              <a:rPr lang="en-US" b="1" dirty="0" smtClean="0">
                <a:solidFill>
                  <a:srgbClr val="005A70"/>
                </a:solidFill>
              </a:rPr>
              <a:t>68.5</a:t>
            </a:r>
            <a:r>
              <a:rPr lang="en-US" dirty="0" smtClean="0"/>
              <a:t> </a:t>
            </a:r>
            <a:r>
              <a:rPr lang="en-US" dirty="0"/>
              <a:t>Describe the procedure to test gasoline for alcohol content</a:t>
            </a:r>
            <a:r>
              <a:rPr lang="en-US" dirty="0" smtClean="0"/>
              <a:t>.</a:t>
            </a:r>
          </a:p>
          <a:p>
            <a:pPr marL="0" indent="0">
              <a:buNone/>
            </a:pPr>
            <a:r>
              <a:rPr lang="en-US" b="1" dirty="0" smtClean="0">
                <a:solidFill>
                  <a:schemeClr val="accent2"/>
                </a:solidFill>
              </a:rPr>
              <a:t>68.6</a:t>
            </a:r>
            <a:r>
              <a:rPr lang="en-US" dirty="0" smtClean="0"/>
              <a:t> </a:t>
            </a:r>
            <a:r>
              <a:rPr lang="en-US" dirty="0"/>
              <a:t>List gasoline recommendations for maintaining proper </a:t>
            </a:r>
            <a:r>
              <a:rPr lang="en-US" dirty="0" smtClean="0"/>
              <a:t>engine operation </a:t>
            </a:r>
            <a:r>
              <a:rPr lang="en-US" dirty="0"/>
              <a:t>and minimizing fuel costs</a:t>
            </a:r>
            <a:r>
              <a:rPr lang="en-US" dirty="0" smtClean="0"/>
              <a:t>.</a:t>
            </a:r>
          </a:p>
          <a:p>
            <a:pPr marL="0" indent="0">
              <a:buNone/>
            </a:pPr>
            <a:r>
              <a:rPr lang="en-US" dirty="0" smtClean="0"/>
              <a:t> </a:t>
            </a:r>
            <a:r>
              <a:rPr lang="en-US" dirty="0"/>
              <a:t>This chapter will help prepare for Engine Repair (A8) ASE certification test content area “A” (General Engine Diagnosis).</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GASOLINE ADDITIVES (1 OF 2)</a:t>
            </a:r>
            <a:endParaRPr lang="en-US" dirty="0">
              <a:latin typeface="+mj-lt"/>
            </a:endParaRPr>
          </a:p>
        </p:txBody>
      </p:sp>
      <p:sp>
        <p:nvSpPr>
          <p:cNvPr id="3" name="Content Placeholder 2"/>
          <p:cNvSpPr>
            <a:spLocks noGrp="1"/>
          </p:cNvSpPr>
          <p:nvPr>
            <p:ph idx="1"/>
          </p:nvPr>
        </p:nvSpPr>
        <p:spPr/>
        <p:txBody>
          <a:bodyPr/>
          <a:lstStyle/>
          <a:p>
            <a:r>
              <a:rPr lang="en-US" dirty="0" smtClean="0"/>
              <a:t>Dye</a:t>
            </a:r>
          </a:p>
          <a:p>
            <a:pPr lvl="1"/>
            <a:r>
              <a:rPr lang="en-US" dirty="0"/>
              <a:t>Dye is usually added to gasoline at the distributor to </a:t>
            </a:r>
            <a:r>
              <a:rPr lang="en-US" dirty="0" smtClean="0"/>
              <a:t>help identify </a:t>
            </a:r>
            <a:r>
              <a:rPr lang="en-US" dirty="0"/>
              <a:t>the grade and/or brand of fuel</a:t>
            </a:r>
            <a:r>
              <a:rPr lang="en-US" dirty="0" smtClean="0"/>
              <a:t>.</a:t>
            </a:r>
          </a:p>
          <a:p>
            <a:r>
              <a:rPr lang="en-US" dirty="0" smtClean="0"/>
              <a:t>Octane Improver Additives</a:t>
            </a:r>
          </a:p>
          <a:p>
            <a:pPr lvl="1"/>
            <a:r>
              <a:rPr lang="en-US" dirty="0"/>
              <a:t>Aromatic hydrocarbons (hydrocarbons containing the </a:t>
            </a:r>
            <a:r>
              <a:rPr lang="en-US" dirty="0" smtClean="0"/>
              <a:t>benzene ring</a:t>
            </a:r>
            <a:r>
              <a:rPr lang="en-US" dirty="0"/>
              <a:t>), such as xylene and </a:t>
            </a:r>
            <a:r>
              <a:rPr lang="en-US" dirty="0" smtClean="0"/>
              <a:t>toluene</a:t>
            </a:r>
          </a:p>
          <a:p>
            <a:pPr lvl="1"/>
            <a:r>
              <a:rPr lang="en-US" dirty="0"/>
              <a:t>Alcohols, such as ethanol (ethyl alcohol), methanol (methyl alcohol</a:t>
            </a:r>
            <a:r>
              <a:rPr lang="en-US" dirty="0" smtClean="0"/>
              <a:t>), and </a:t>
            </a:r>
            <a:r>
              <a:rPr lang="en-US" dirty="0"/>
              <a:t>tertiary butyl alcohol (TBA</a:t>
            </a:r>
            <a:r>
              <a:rPr lang="en-US" dirty="0" smtClean="0"/>
              <a:t>)</a:t>
            </a:r>
          </a:p>
          <a:p>
            <a:pPr lvl="1"/>
            <a:r>
              <a:rPr lang="en-US" dirty="0"/>
              <a:t>Metallic compounds, such as </a:t>
            </a:r>
            <a:r>
              <a:rPr lang="en-US" dirty="0" err="1"/>
              <a:t>methylcyclopentadienyl</a:t>
            </a:r>
            <a:r>
              <a:rPr lang="en-US" dirty="0"/>
              <a:t> </a:t>
            </a:r>
            <a:r>
              <a:rPr lang="en-US" dirty="0" smtClean="0"/>
              <a:t>manganese </a:t>
            </a:r>
            <a:r>
              <a:rPr lang="en-US" dirty="0" err="1" smtClean="0"/>
              <a:t>tricarbonyl</a:t>
            </a:r>
            <a:r>
              <a:rPr lang="en-US" dirty="0" smtClean="0"/>
              <a:t> </a:t>
            </a:r>
            <a:r>
              <a:rPr lang="en-US" dirty="0"/>
              <a:t>(MMT)</a:t>
            </a:r>
            <a:endParaRPr lang="en-US" dirty="0"/>
          </a:p>
        </p:txBody>
      </p:sp>
    </p:spTree>
    <p:extLst>
      <p:ext uri="{BB962C8B-B14F-4D97-AF65-F5344CB8AC3E}">
        <p14:creationId xmlns:p14="http://schemas.microsoft.com/office/powerpoint/2010/main" val="27920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GASOLINE ADDITIVES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Oxygenated Fuel Additives</a:t>
            </a:r>
          </a:p>
          <a:p>
            <a:pPr lvl="1"/>
            <a:r>
              <a:rPr lang="en-US" dirty="0" smtClean="0"/>
              <a:t>Methyl Tertiary Butyl (MTBE) – Now phased out due to health concerns.</a:t>
            </a:r>
          </a:p>
          <a:p>
            <a:pPr lvl="1"/>
            <a:r>
              <a:rPr lang="en-US" dirty="0" smtClean="0"/>
              <a:t>Tertiary-Amyl Methyl Ether (TAME) - An </a:t>
            </a:r>
            <a:r>
              <a:rPr lang="en-US" dirty="0"/>
              <a:t>oxygen atom bonded to two carbon atoms and is </a:t>
            </a:r>
            <a:r>
              <a:rPr lang="en-US" dirty="0" smtClean="0"/>
              <a:t>added to </a:t>
            </a:r>
            <a:r>
              <a:rPr lang="en-US" dirty="0"/>
              <a:t>gasoline to provide oxygen to the fuel</a:t>
            </a:r>
            <a:r>
              <a:rPr lang="en-US" dirty="0" smtClean="0"/>
              <a:t>.</a:t>
            </a:r>
          </a:p>
          <a:p>
            <a:pPr lvl="1"/>
            <a:r>
              <a:rPr lang="en-US" dirty="0" smtClean="0"/>
              <a:t>Ethanol (Ethyl Alcohol) – The addition of ethanol at a rate of 10% adds 3.5% oxygen by weight</a:t>
            </a:r>
          </a:p>
          <a:p>
            <a:pPr lvl="1"/>
            <a:endParaRPr lang="en-US" dirty="0"/>
          </a:p>
        </p:txBody>
      </p:sp>
    </p:spTree>
    <p:extLst>
      <p:ext uri="{BB962C8B-B14F-4D97-AF65-F5344CB8AC3E}">
        <p14:creationId xmlns:p14="http://schemas.microsoft.com/office/powerpoint/2010/main" val="1685140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68.10 </a:t>
            </a:r>
            <a:r>
              <a:rPr lang="en-US" sz="2800" dirty="0">
                <a:latin typeface="+mj-lt"/>
              </a:rPr>
              <a:t>E10 is 10% ethanol and 90% gasoline</a:t>
            </a:r>
          </a:p>
        </p:txBody>
      </p:sp>
      <p:pic>
        <p:nvPicPr>
          <p:cNvPr id="3" name="Picture 2" descr="A figure shows 10 percent ethanol unleaded gasoline pump with an octane rating of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187" y="1600200"/>
            <a:ext cx="6287624" cy="4715718"/>
          </a:xfrm>
          <a:prstGeom prst="rect">
            <a:avLst/>
          </a:prstGeom>
        </p:spPr>
      </p:pic>
    </p:spTree>
    <p:extLst>
      <p:ext uri="{BB962C8B-B14F-4D97-AF65-F5344CB8AC3E}">
        <p14:creationId xmlns:p14="http://schemas.microsoft.com/office/powerpoint/2010/main" val="1257146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68.11 </a:t>
            </a:r>
            <a:r>
              <a:rPr lang="en-US" dirty="0">
                <a:latin typeface="+mj-lt"/>
              </a:rPr>
              <a:t>A container with gasoline containing alcohol. Notice the separation line where the alcohol-water mixture separated from the gasoline and sank to the bottom</a:t>
            </a:r>
          </a:p>
        </p:txBody>
      </p:sp>
      <p:pic>
        <p:nvPicPr>
          <p:cNvPr id="3" name="Picture 2" descr="A figure shows a container with alcohol–water mixture at the bottom and gasoline floating above the mix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350" y="2107757"/>
            <a:ext cx="3109299" cy="4064443"/>
          </a:xfrm>
          <a:prstGeom prst="rect">
            <a:avLst/>
          </a:prstGeom>
        </p:spPr>
      </p:pic>
    </p:spTree>
    <p:extLst>
      <p:ext uri="{BB962C8B-B14F-4D97-AF65-F5344CB8AC3E}">
        <p14:creationId xmlns:p14="http://schemas.microsoft.com/office/powerpoint/2010/main" val="11640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GASOLINE BLENDING</a:t>
            </a:r>
            <a:endParaRPr lang="en-US" dirty="0">
              <a:latin typeface="+mj-lt"/>
            </a:endParaRPr>
          </a:p>
        </p:txBody>
      </p:sp>
      <p:sp>
        <p:nvSpPr>
          <p:cNvPr id="3" name="Content Placeholder 2"/>
          <p:cNvSpPr>
            <a:spLocks noGrp="1"/>
          </p:cNvSpPr>
          <p:nvPr>
            <p:ph idx="1"/>
          </p:nvPr>
        </p:nvSpPr>
        <p:spPr/>
        <p:txBody>
          <a:bodyPr/>
          <a:lstStyle/>
          <a:p>
            <a:r>
              <a:rPr lang="en-US" dirty="0" smtClean="0"/>
              <a:t>Inline Blending: </a:t>
            </a:r>
            <a:r>
              <a:rPr lang="en-US" dirty="0"/>
              <a:t>Gasoline and ethanol are mixed in a </a:t>
            </a:r>
            <a:r>
              <a:rPr lang="en-US" dirty="0" smtClean="0"/>
              <a:t>storage tank </a:t>
            </a:r>
            <a:r>
              <a:rPr lang="en-US" dirty="0"/>
              <a:t>or in the tank of a transport truck while it is being filled</a:t>
            </a:r>
            <a:r>
              <a:rPr lang="en-US" dirty="0" smtClean="0"/>
              <a:t>.</a:t>
            </a:r>
          </a:p>
          <a:p>
            <a:r>
              <a:rPr lang="en-US" dirty="0" smtClean="0"/>
              <a:t>Sequential Blending: At the terminal a </a:t>
            </a:r>
            <a:r>
              <a:rPr lang="en-US" dirty="0"/>
              <a:t>measured </a:t>
            </a:r>
            <a:r>
              <a:rPr lang="en-US" dirty="0" smtClean="0"/>
              <a:t>amount of </a:t>
            </a:r>
            <a:r>
              <a:rPr lang="en-US" dirty="0"/>
              <a:t>ethanol </a:t>
            </a:r>
            <a:r>
              <a:rPr lang="en-US" dirty="0" smtClean="0"/>
              <a:t>is added to the </a:t>
            </a:r>
            <a:r>
              <a:rPr lang="en-US" dirty="0"/>
              <a:t>tank truck followed by a measured amount </a:t>
            </a:r>
            <a:r>
              <a:rPr lang="en-US" dirty="0" smtClean="0"/>
              <a:t>of gasoline.</a:t>
            </a:r>
          </a:p>
          <a:p>
            <a:r>
              <a:rPr lang="en-US" dirty="0" smtClean="0"/>
              <a:t>Splash Blending: </a:t>
            </a:r>
            <a:r>
              <a:rPr lang="en-US" dirty="0"/>
              <a:t>Splash blending can be done at the retail </a:t>
            </a:r>
            <a:r>
              <a:rPr lang="en-US" dirty="0" smtClean="0"/>
              <a:t>outlet or </a:t>
            </a:r>
            <a:r>
              <a:rPr lang="en-US" dirty="0"/>
              <a:t>distributor and involves separate purchases of ethanol </a:t>
            </a:r>
            <a:r>
              <a:rPr lang="en-US" dirty="0" smtClean="0"/>
              <a:t>and gasoline</a:t>
            </a:r>
            <a:r>
              <a:rPr lang="en-US" dirty="0"/>
              <a:t>.</a:t>
            </a:r>
            <a:endParaRPr lang="en-US" dirty="0"/>
          </a:p>
        </p:txBody>
      </p:sp>
    </p:spTree>
    <p:extLst>
      <p:ext uri="{BB962C8B-B14F-4D97-AF65-F5344CB8AC3E}">
        <p14:creationId xmlns:p14="http://schemas.microsoft.com/office/powerpoint/2010/main" val="381352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68.12 </a:t>
            </a:r>
            <a:r>
              <a:rPr lang="en-US" sz="2400" dirty="0">
                <a:latin typeface="+mj-lt"/>
              </a:rPr>
              <a:t>In-line blending is the most accurate method for blending ethanol with gasoline because computers are used to calculate the correct ratio</a:t>
            </a:r>
            <a:endParaRPr lang="en-US" dirty="0">
              <a:latin typeface="+mj-lt"/>
            </a:endParaRPr>
          </a:p>
        </p:txBody>
      </p:sp>
      <p:pic>
        <p:nvPicPr>
          <p:cNvPr id="3" name="Picture 2" descr="A figure shows a tanker carrying mixture of gasoline and ethanol. Gasoline and ethanol is filled through an in-line pipe with the ratio premix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3228312"/>
            <a:ext cx="7620000" cy="2566416"/>
          </a:xfrm>
          <a:prstGeom prst="rect">
            <a:avLst/>
          </a:prstGeom>
        </p:spPr>
      </p:pic>
    </p:spTree>
    <p:extLst>
      <p:ext uri="{BB962C8B-B14F-4D97-AF65-F5344CB8AC3E}">
        <p14:creationId xmlns:p14="http://schemas.microsoft.com/office/powerpoint/2010/main" val="3398094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68.13 </a:t>
            </a:r>
            <a:r>
              <a:rPr lang="en-US" sz="2400" dirty="0">
                <a:latin typeface="+mj-lt"/>
              </a:rPr>
              <a:t>Sequential blending uses a computer to calculate the correct ratio as well as the prescribed order in which </a:t>
            </a:r>
            <a:r>
              <a:rPr lang="en-US" sz="2400" dirty="0" smtClean="0">
                <a:latin typeface="+mj-lt"/>
              </a:rPr>
              <a:t>the products </a:t>
            </a:r>
            <a:r>
              <a:rPr lang="en-US" sz="2400" dirty="0">
                <a:latin typeface="+mj-lt"/>
              </a:rPr>
              <a:t>are loaded</a:t>
            </a:r>
            <a:endParaRPr lang="en-US" dirty="0">
              <a:latin typeface="+mj-lt"/>
            </a:endParaRPr>
          </a:p>
        </p:txBody>
      </p:sp>
      <p:pic>
        <p:nvPicPr>
          <p:cNvPr id="3" name="Picture 2" descr="A figure shows gasoline and ethanol filled inside a tanker. Gasoline and Ethanol are filled into the tanker through separate pip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125114"/>
            <a:ext cx="7620000" cy="2566416"/>
          </a:xfrm>
          <a:prstGeom prst="rect">
            <a:avLst/>
          </a:prstGeom>
        </p:spPr>
      </p:pic>
    </p:spTree>
    <p:extLst>
      <p:ext uri="{BB962C8B-B14F-4D97-AF65-F5344CB8AC3E}">
        <p14:creationId xmlns:p14="http://schemas.microsoft.com/office/powerpoint/2010/main" val="232968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68.14 </a:t>
            </a:r>
            <a:r>
              <a:rPr lang="en-US" sz="2400" dirty="0">
                <a:latin typeface="+mj-lt"/>
              </a:rPr>
              <a:t>Splash blending occurs when the ethanol is added to a tanker with gasoline and is mixed as the truck travels to the retail outlet</a:t>
            </a:r>
            <a:endParaRPr lang="en-US" dirty="0">
              <a:latin typeface="+mj-lt"/>
            </a:endParaRPr>
          </a:p>
        </p:txBody>
      </p:sp>
      <p:pic>
        <p:nvPicPr>
          <p:cNvPr id="3" name="Picture 2" descr="A figure shows ethanol filled into a tanker containing gasolin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261248"/>
            <a:ext cx="7620000" cy="2566416"/>
          </a:xfrm>
          <a:prstGeom prst="rect">
            <a:avLst/>
          </a:prstGeom>
        </p:spPr>
      </p:pic>
    </p:spTree>
    <p:extLst>
      <p:ext uri="{BB962C8B-B14F-4D97-AF65-F5344CB8AC3E}">
        <p14:creationId xmlns:p14="http://schemas.microsoft.com/office/powerpoint/2010/main" val="2008728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REFORMULATED GASOLINE</a:t>
            </a:r>
            <a:endParaRPr lang="en-US" dirty="0">
              <a:latin typeface="+mj-lt"/>
            </a:endParaRPr>
          </a:p>
        </p:txBody>
      </p:sp>
      <p:sp>
        <p:nvSpPr>
          <p:cNvPr id="3" name="Content Placeholder 2"/>
          <p:cNvSpPr>
            <a:spLocks noGrp="1"/>
          </p:cNvSpPr>
          <p:nvPr>
            <p:ph idx="1"/>
          </p:nvPr>
        </p:nvSpPr>
        <p:spPr/>
        <p:txBody>
          <a:bodyPr/>
          <a:lstStyle/>
          <a:p>
            <a:r>
              <a:rPr lang="en-US" dirty="0"/>
              <a:t>Reformulated gasoline (RFG) is manufactured to help </a:t>
            </a:r>
            <a:r>
              <a:rPr lang="en-US" dirty="0" smtClean="0"/>
              <a:t>reduce emissions.</a:t>
            </a:r>
          </a:p>
          <a:p>
            <a:pPr lvl="1"/>
            <a:r>
              <a:rPr lang="en-US" dirty="0" smtClean="0"/>
              <a:t>The additives contain </a:t>
            </a:r>
            <a:r>
              <a:rPr lang="en-US" dirty="0"/>
              <a:t>at least 2% oxygen by weight and </a:t>
            </a:r>
            <a:r>
              <a:rPr lang="en-US" dirty="0" smtClean="0"/>
              <a:t>the additive </a:t>
            </a:r>
            <a:r>
              <a:rPr lang="en-US" dirty="0"/>
              <a:t>benzene </a:t>
            </a:r>
            <a:r>
              <a:rPr lang="en-US" dirty="0" smtClean="0"/>
              <a:t>is reduced to </a:t>
            </a:r>
            <a:r>
              <a:rPr lang="en-US" dirty="0"/>
              <a:t>a maximum of 1% by volume</a:t>
            </a:r>
            <a:r>
              <a:rPr lang="en-US" dirty="0" smtClean="0"/>
              <a:t>.</a:t>
            </a:r>
          </a:p>
          <a:p>
            <a:pPr lvl="1"/>
            <a:r>
              <a:rPr lang="en-US" dirty="0" smtClean="0"/>
              <a:t>Reduce light compounds such as butane and propane.</a:t>
            </a:r>
          </a:p>
          <a:p>
            <a:pPr lvl="1"/>
            <a:r>
              <a:rPr lang="en-US" dirty="0"/>
              <a:t>Refineries eliminate heavy </a:t>
            </a:r>
            <a:r>
              <a:rPr lang="en-US" dirty="0" smtClean="0"/>
              <a:t>compounds with </a:t>
            </a:r>
            <a:r>
              <a:rPr lang="en-US" dirty="0"/>
              <a:t>high boiling points, such as aromatics and olefins.</a:t>
            </a:r>
            <a:endParaRPr lang="en-US" dirty="0"/>
          </a:p>
        </p:txBody>
      </p:sp>
    </p:spTree>
    <p:extLst>
      <p:ext uri="{BB962C8B-B14F-4D97-AF65-F5344CB8AC3E}">
        <p14:creationId xmlns:p14="http://schemas.microsoft.com/office/powerpoint/2010/main" val="194254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GASOLINE FOR ALCOHOL CONTENT</a:t>
            </a:r>
            <a:endParaRPr lang="en-US" dirty="0">
              <a:latin typeface="+mj-lt"/>
            </a:endParaRPr>
          </a:p>
        </p:txBody>
      </p:sp>
      <p:sp>
        <p:nvSpPr>
          <p:cNvPr id="3" name="Content Placeholder 2"/>
          <p:cNvSpPr>
            <a:spLocks noGrp="1"/>
          </p:cNvSpPr>
          <p:nvPr>
            <p:ph idx="1"/>
          </p:nvPr>
        </p:nvSpPr>
        <p:spPr/>
        <p:txBody>
          <a:bodyPr/>
          <a:lstStyle/>
          <a:p>
            <a:r>
              <a:rPr lang="en-US" sz="2400" dirty="0"/>
              <a:t>Pour suspect gasoline into a graduated cylinder</a:t>
            </a:r>
            <a:r>
              <a:rPr lang="en-US" sz="2400" dirty="0" smtClean="0"/>
              <a:t>.</a:t>
            </a:r>
          </a:p>
          <a:p>
            <a:r>
              <a:rPr lang="en-US" sz="2400" dirty="0" smtClean="0"/>
              <a:t>Fill </a:t>
            </a:r>
            <a:r>
              <a:rPr lang="en-US" sz="2400" dirty="0"/>
              <a:t>the graduated cylinder to the 90 mL mark</a:t>
            </a:r>
            <a:r>
              <a:rPr lang="en-US" sz="2400" dirty="0" smtClean="0"/>
              <a:t>.</a:t>
            </a:r>
          </a:p>
          <a:p>
            <a:r>
              <a:rPr lang="en-US" sz="2400" dirty="0"/>
              <a:t>Add 10 mL of water to the graduated </a:t>
            </a:r>
            <a:r>
              <a:rPr lang="en-US" sz="2400" dirty="0" smtClean="0"/>
              <a:t>cylinder</a:t>
            </a:r>
          </a:p>
          <a:p>
            <a:r>
              <a:rPr lang="en-US" sz="2400" dirty="0" smtClean="0"/>
              <a:t>Shake </a:t>
            </a:r>
            <a:r>
              <a:rPr lang="en-US" sz="2400" dirty="0"/>
              <a:t>vigorously </a:t>
            </a:r>
            <a:r>
              <a:rPr lang="en-US" sz="2400" dirty="0" smtClean="0"/>
              <a:t>the cylinder for one minute.</a:t>
            </a:r>
          </a:p>
          <a:p>
            <a:r>
              <a:rPr lang="en-US" sz="2400" dirty="0" smtClean="0"/>
              <a:t>Let </a:t>
            </a:r>
            <a:r>
              <a:rPr lang="en-US" sz="2400" dirty="0"/>
              <a:t>it stand for </a:t>
            </a:r>
            <a:r>
              <a:rPr lang="en-US" sz="2400" dirty="0" smtClean="0"/>
              <a:t>two minutes.</a:t>
            </a:r>
          </a:p>
          <a:p>
            <a:r>
              <a:rPr lang="en-US" sz="2400" dirty="0"/>
              <a:t>Take a reading </a:t>
            </a:r>
            <a:r>
              <a:rPr lang="en-US" sz="2400" dirty="0" smtClean="0"/>
              <a:t>at </a:t>
            </a:r>
            <a:r>
              <a:rPr lang="en-US" sz="2400" dirty="0"/>
              <a:t>the </a:t>
            </a:r>
            <a:r>
              <a:rPr lang="en-US" sz="2400" dirty="0" smtClean="0"/>
              <a:t>boundary between </a:t>
            </a:r>
            <a:r>
              <a:rPr lang="en-US" sz="2400" dirty="0"/>
              <a:t>the two liquids</a:t>
            </a:r>
            <a:r>
              <a:rPr lang="en-US" sz="2400" dirty="0" smtClean="0"/>
              <a:t>.</a:t>
            </a:r>
          </a:p>
          <a:p>
            <a:r>
              <a:rPr lang="en-US" sz="2400" dirty="0"/>
              <a:t>For percent of alcohol in gasoline, subtract </a:t>
            </a:r>
            <a:r>
              <a:rPr lang="en-US" sz="2400" dirty="0" smtClean="0"/>
              <a:t>10 mL </a:t>
            </a:r>
            <a:r>
              <a:rPr lang="en-US" sz="2400" dirty="0"/>
              <a:t>from the reading</a:t>
            </a:r>
            <a:endParaRPr lang="en-US" sz="2400" dirty="0" smtClean="0"/>
          </a:p>
          <a:p>
            <a:endParaRPr lang="en-US" dirty="0" smtClean="0"/>
          </a:p>
          <a:p>
            <a:endParaRPr lang="en-US" dirty="0"/>
          </a:p>
        </p:txBody>
      </p:sp>
    </p:spTree>
    <p:extLst>
      <p:ext uri="{BB962C8B-B14F-4D97-AF65-F5344CB8AC3E}">
        <p14:creationId xmlns:p14="http://schemas.microsoft.com/office/powerpoint/2010/main" val="2281817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GASOLINE</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Definition</a:t>
            </a:r>
          </a:p>
          <a:p>
            <a:pPr lvl="1"/>
            <a:r>
              <a:rPr lang="en-US" dirty="0"/>
              <a:t>Gasoline is a term used to describe a </a:t>
            </a:r>
            <a:r>
              <a:rPr lang="en-US" dirty="0" smtClean="0"/>
              <a:t>complex mixture </a:t>
            </a:r>
            <a:r>
              <a:rPr lang="en-US" dirty="0"/>
              <a:t>of various hydrocarbons refined from crude petroleum </a:t>
            </a:r>
            <a:r>
              <a:rPr lang="en-US" dirty="0" smtClean="0"/>
              <a:t>oil for </a:t>
            </a:r>
            <a:r>
              <a:rPr lang="en-US" dirty="0"/>
              <a:t>use as a fuel in engines</a:t>
            </a:r>
            <a:r>
              <a:rPr lang="en-US" dirty="0" smtClean="0"/>
              <a:t>.</a:t>
            </a:r>
          </a:p>
          <a:p>
            <a:r>
              <a:rPr lang="en-US" dirty="0" smtClean="0"/>
              <a:t>Chemical Composition</a:t>
            </a:r>
          </a:p>
          <a:p>
            <a:pPr lvl="1"/>
            <a:r>
              <a:rPr lang="en-US" dirty="0" smtClean="0"/>
              <a:t>Methane, Ethane, Propane, Butane, Pentane, Hexane, Heptane, Octane; depending on the number of carbon atoms.</a:t>
            </a:r>
          </a:p>
          <a:p>
            <a:pPr lvl="1"/>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68.15 </a:t>
            </a:r>
            <a:r>
              <a:rPr lang="en-US" sz="2400" dirty="0">
                <a:latin typeface="+mj-lt"/>
              </a:rPr>
              <a:t>Checking gasoline for alcohol involves using a graduated cylinder and adding water to check if the alcohol absorbs the water</a:t>
            </a:r>
            <a:endParaRPr lang="en-US" dirty="0">
              <a:latin typeface="+mj-lt"/>
            </a:endParaRPr>
          </a:p>
        </p:txBody>
      </p:sp>
      <p:pic>
        <p:nvPicPr>
          <p:cNvPr id="3" name="Picture 2" descr="The figure shows the following steps:&#10;• Step 1: Shows a 100 ml graduated cylinder filled with 90ml of gasoline.&#10;• Step 2: Shows a graduated cylinder with 10 ml of water added to it. The gasoline water mixture is at 100 ml mark.&#10;• Step 3: Shows the water absorbed by the alcohol and at 20 ml mark. The total mixture is still at 100 ml m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98" y="1814893"/>
            <a:ext cx="6633803" cy="4216400"/>
          </a:xfrm>
          <a:prstGeom prst="rect">
            <a:avLst/>
          </a:prstGeom>
        </p:spPr>
      </p:pic>
    </p:spTree>
    <p:extLst>
      <p:ext uri="{BB962C8B-B14F-4D97-AF65-F5344CB8AC3E}">
        <p14:creationId xmlns:p14="http://schemas.microsoft.com/office/powerpoint/2010/main" val="1128029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1600200"/>
            <a:ext cx="591502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68.16 </a:t>
            </a:r>
            <a:r>
              <a:rPr lang="en-US" dirty="0">
                <a:latin typeface="+mj-lt"/>
              </a:rPr>
              <a:t>Not all top-tier gas stations mention that they are top-tier like this station. For more information and the list of top-tier gasoline stations, visit www.toptiergas.com</a:t>
            </a:r>
          </a:p>
        </p:txBody>
      </p:sp>
      <p:pic>
        <p:nvPicPr>
          <p:cNvPr id="3" name="Picture 2" descr="A photo shows a top tier gasoline station with a hoarding labeled “Top Ti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325" y="2082800"/>
            <a:ext cx="4361350" cy="4076028"/>
          </a:xfrm>
          <a:prstGeom prst="rect">
            <a:avLst/>
          </a:prstGeom>
        </p:spPr>
      </p:pic>
    </p:spTree>
    <p:extLst>
      <p:ext uri="{BB962C8B-B14F-4D97-AF65-F5344CB8AC3E}">
        <p14:creationId xmlns:p14="http://schemas.microsoft.com/office/powerpoint/2010/main" val="170454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GENERAL GASOLINE RECOMENDATIONS</a:t>
            </a:r>
            <a:endParaRPr lang="en-US" dirty="0">
              <a:latin typeface="+mj-lt"/>
            </a:endParaRPr>
          </a:p>
        </p:txBody>
      </p:sp>
      <p:sp>
        <p:nvSpPr>
          <p:cNvPr id="3" name="Content Placeholder 2"/>
          <p:cNvSpPr>
            <a:spLocks noGrp="1"/>
          </p:cNvSpPr>
          <p:nvPr>
            <p:ph idx="1"/>
          </p:nvPr>
        </p:nvSpPr>
        <p:spPr/>
        <p:txBody>
          <a:bodyPr/>
          <a:lstStyle/>
          <a:p>
            <a:r>
              <a:rPr lang="en-US" dirty="0"/>
              <a:t>Purchase fuel from a busy </a:t>
            </a:r>
            <a:r>
              <a:rPr lang="en-US" dirty="0" smtClean="0"/>
              <a:t>station.</a:t>
            </a:r>
          </a:p>
          <a:p>
            <a:r>
              <a:rPr lang="en-US" dirty="0"/>
              <a:t>Keep the fuel tank above one-quarter </a:t>
            </a:r>
            <a:r>
              <a:rPr lang="en-US" dirty="0" smtClean="0"/>
              <a:t>full.</a:t>
            </a:r>
          </a:p>
          <a:p>
            <a:r>
              <a:rPr lang="en-US" dirty="0"/>
              <a:t>Do not purchase fuel with a higher octane rating than </a:t>
            </a:r>
            <a:r>
              <a:rPr lang="en-US" dirty="0" smtClean="0"/>
              <a:t>is necessary.</a:t>
            </a:r>
          </a:p>
          <a:p>
            <a:r>
              <a:rPr lang="en-US" dirty="0"/>
              <a:t>Do not overfill the gas tank</a:t>
            </a:r>
            <a:r>
              <a:rPr lang="en-US" dirty="0" smtClean="0"/>
              <a:t>.</a:t>
            </a:r>
          </a:p>
          <a:p>
            <a:r>
              <a:rPr lang="en-US" dirty="0"/>
              <a:t>Be careful when filling gasoline containers.</a:t>
            </a:r>
            <a:endParaRPr lang="en-US" dirty="0"/>
          </a:p>
        </p:txBody>
      </p:sp>
    </p:spTree>
    <p:extLst>
      <p:ext uri="{BB962C8B-B14F-4D97-AF65-F5344CB8AC3E}">
        <p14:creationId xmlns:p14="http://schemas.microsoft.com/office/powerpoint/2010/main" val="394019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68.17 </a:t>
            </a:r>
            <a:r>
              <a:rPr lang="en-US" sz="2400" dirty="0">
                <a:latin typeface="+mj-lt"/>
              </a:rPr>
              <a:t>Many gasoline service stations have signs posted warning customers to place plastic fuel containers on the ground while filling. </a:t>
            </a:r>
            <a:endParaRPr lang="en-US" dirty="0">
              <a:latin typeface="+mj-lt"/>
            </a:endParaRPr>
          </a:p>
        </p:txBody>
      </p:sp>
      <p:pic>
        <p:nvPicPr>
          <p:cNvPr id="3" name="Picture 2" descr="A photo shows a warning sign placed at a gasoline service station warning about static electricity and electronic device haz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444496"/>
            <a:ext cx="3015477" cy="3727704"/>
          </a:xfrm>
          <a:prstGeom prst="rect">
            <a:avLst/>
          </a:prstGeom>
        </p:spPr>
      </p:pic>
    </p:spTree>
    <p:extLst>
      <p:ext uri="{BB962C8B-B14F-4D97-AF65-F5344CB8AC3E}">
        <p14:creationId xmlns:p14="http://schemas.microsoft.com/office/powerpoint/2010/main" val="147338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latin typeface="+mj-lt"/>
              </a:rPr>
              <a:t>TESTING FOR ALCOHOL CONTENT IN GASOLINE</a:t>
            </a:r>
            <a:endParaRPr lang="en-US" dirty="0">
              <a:latin typeface="+mj-lt"/>
            </a:endParaRP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62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a:t>
            </a:r>
            <a:r>
              <a:rPr lang="en-US" b="0" dirty="0">
                <a:latin typeface="+mj-lt"/>
              </a:rPr>
              <a:t> A fuel composition tester (SPX Kent-Moore J-44175) </a:t>
            </a:r>
            <a:r>
              <a:rPr lang="en-US" b="0" dirty="0" smtClean="0">
                <a:latin typeface="+mj-lt"/>
              </a:rPr>
              <a:t>is the </a:t>
            </a:r>
            <a:r>
              <a:rPr lang="en-US" b="0" dirty="0">
                <a:latin typeface="+mj-lt"/>
              </a:rPr>
              <a:t>recommended tool, by General Motors, to use to </a:t>
            </a:r>
            <a:r>
              <a:rPr lang="en-US" b="0" dirty="0" smtClean="0">
                <a:latin typeface="+mj-lt"/>
              </a:rPr>
              <a:t>test the </a:t>
            </a:r>
            <a:r>
              <a:rPr lang="en-US" b="0" dirty="0">
                <a:latin typeface="+mj-lt"/>
              </a:rPr>
              <a:t>alcohol content of gasoline.</a:t>
            </a:r>
            <a:r>
              <a:rPr lang="en-US" dirty="0" smtClean="0">
                <a:latin typeface="+mj-lt"/>
              </a:rPr>
              <a:t> </a:t>
            </a:r>
            <a:endParaRPr lang="en-US" dirty="0">
              <a:latin typeface="+mj-lt"/>
            </a:endParaRPr>
          </a:p>
        </p:txBody>
      </p:sp>
      <p:pic>
        <p:nvPicPr>
          <p:cNvPr id="3" name="Picture 2" descr="A photo shows a battery powered fuel composition tester connected to a multi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5302" y="1524000"/>
            <a:ext cx="6808869" cy="476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35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a:t>
            </a:r>
            <a:r>
              <a:rPr lang="en-US" b="0" dirty="0">
                <a:latin typeface="+mj-lt"/>
              </a:rPr>
              <a:t> This battery-powered tester uses </a:t>
            </a:r>
            <a:r>
              <a:rPr lang="en-US" b="0" dirty="0" smtClean="0">
                <a:latin typeface="+mj-lt"/>
              </a:rPr>
              <a:t>light-emitting diodes </a:t>
            </a:r>
            <a:r>
              <a:rPr lang="en-US" b="0" dirty="0">
                <a:latin typeface="+mj-lt"/>
              </a:rPr>
              <a:t>(LEDs), meter lead terminals, and two </a:t>
            </a:r>
            <a:r>
              <a:rPr lang="en-US" b="0" dirty="0" smtClean="0">
                <a:latin typeface="+mj-lt"/>
              </a:rPr>
              <a:t>small openings </a:t>
            </a:r>
            <a:r>
              <a:rPr lang="en-US" b="0" dirty="0">
                <a:latin typeface="+mj-lt"/>
              </a:rPr>
              <a:t>for the fuel sample.</a:t>
            </a:r>
            <a:r>
              <a:rPr lang="en-US" dirty="0" smtClean="0">
                <a:latin typeface="+mj-lt"/>
              </a:rPr>
              <a:t> </a:t>
            </a:r>
            <a:endParaRPr lang="en-US" dirty="0">
              <a:latin typeface="+mj-lt"/>
            </a:endParaRPr>
          </a:p>
        </p:txBody>
      </p:sp>
      <p:pic>
        <p:nvPicPr>
          <p:cNvPr id="3" name="Picture 2" descr="A figure shows a close-up view of fuel composition tester which uses light-emitting diodes, meter lead terminals and two small openings for the fuel samp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7564" y="1600200"/>
            <a:ext cx="6808869" cy="476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65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3</a:t>
            </a:r>
            <a:r>
              <a:rPr lang="en-US" dirty="0" smtClean="0">
                <a:latin typeface="+mj-lt"/>
              </a:rPr>
              <a:t>.</a:t>
            </a:r>
            <a:r>
              <a:rPr lang="en-US" b="0" dirty="0">
                <a:latin typeface="+mj-lt"/>
              </a:rPr>
              <a:t> The first step is to verify the proper operation of </a:t>
            </a:r>
            <a:r>
              <a:rPr lang="en-US" b="0" dirty="0" smtClean="0">
                <a:latin typeface="+mj-lt"/>
              </a:rPr>
              <a:t>the tester </a:t>
            </a:r>
            <a:r>
              <a:rPr lang="en-US" b="0" dirty="0">
                <a:latin typeface="+mj-lt"/>
              </a:rPr>
              <a:t>by measuring the air frequency by </a:t>
            </a:r>
            <a:r>
              <a:rPr lang="en-US" b="0" dirty="0" smtClean="0">
                <a:latin typeface="+mj-lt"/>
              </a:rPr>
              <a:t>selecting AC </a:t>
            </a:r>
            <a:r>
              <a:rPr lang="en-US" b="0" dirty="0">
                <a:latin typeface="+mj-lt"/>
              </a:rPr>
              <a:t>hertz on the meter. The air frequency should </a:t>
            </a:r>
            <a:r>
              <a:rPr lang="en-US" b="0" dirty="0" smtClean="0">
                <a:latin typeface="+mj-lt"/>
              </a:rPr>
              <a:t>be between </a:t>
            </a:r>
            <a:r>
              <a:rPr lang="en-US" b="0" dirty="0">
                <a:latin typeface="+mj-lt"/>
              </a:rPr>
              <a:t>35 and 48 Hz.</a:t>
            </a:r>
            <a:r>
              <a:rPr lang="en-US" dirty="0" smtClean="0">
                <a:latin typeface="+mj-lt"/>
              </a:rPr>
              <a:t> </a:t>
            </a:r>
            <a:endParaRPr lang="en-US" dirty="0">
              <a:latin typeface="+mj-lt"/>
            </a:endParaRPr>
          </a:p>
        </p:txBody>
      </p:sp>
      <p:pic>
        <p:nvPicPr>
          <p:cNvPr id="3" name="Picture 2" descr="A photo shows a multimeter with a reading of 44.2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5672" y="1524000"/>
            <a:ext cx="6808869" cy="476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02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4</a:t>
            </a:r>
            <a:r>
              <a:rPr lang="en-US" dirty="0" smtClean="0">
                <a:latin typeface="+mj-lt"/>
              </a:rPr>
              <a:t>.</a:t>
            </a:r>
            <a:r>
              <a:rPr lang="en-US" b="0" dirty="0">
                <a:latin typeface="+mj-lt"/>
              </a:rPr>
              <a:t> After verifying that the tester is capable of </a:t>
            </a:r>
            <a:r>
              <a:rPr lang="en-US" b="0" dirty="0" smtClean="0">
                <a:latin typeface="+mj-lt"/>
              </a:rPr>
              <a:t>correctly reading </a:t>
            </a:r>
            <a:r>
              <a:rPr lang="en-US" b="0" dirty="0">
                <a:latin typeface="+mj-lt"/>
              </a:rPr>
              <a:t>the air frequency, gasoline is poured into </a:t>
            </a:r>
            <a:r>
              <a:rPr lang="en-US" b="0" dirty="0" smtClean="0">
                <a:latin typeface="+mj-lt"/>
              </a:rPr>
              <a:t>the testing </a:t>
            </a:r>
            <a:r>
              <a:rPr lang="en-US" b="0" dirty="0">
                <a:latin typeface="+mj-lt"/>
              </a:rPr>
              <a:t>cell of the tool.</a:t>
            </a:r>
            <a:r>
              <a:rPr lang="en-US" dirty="0" smtClean="0">
                <a:latin typeface="+mj-lt"/>
              </a:rPr>
              <a:t> </a:t>
            </a:r>
            <a:endParaRPr lang="en-US" dirty="0">
              <a:latin typeface="+mj-lt"/>
            </a:endParaRPr>
          </a:p>
        </p:txBody>
      </p:sp>
      <p:pic>
        <p:nvPicPr>
          <p:cNvPr id="3" name="Picture 2" descr="A photo shows a technician pouring gasoline into the tester opening of a fuel composition tes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0405" y="1524000"/>
            <a:ext cx="6808869" cy="476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53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REFINING (1 OF 2)</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Types of Crude Oil</a:t>
            </a:r>
          </a:p>
          <a:p>
            <a:pPr lvl="1"/>
            <a:r>
              <a:rPr lang="en-US" dirty="0" smtClean="0"/>
              <a:t>Thin crude oil – called high gravity crude.</a:t>
            </a:r>
          </a:p>
          <a:p>
            <a:pPr lvl="1"/>
            <a:r>
              <a:rPr lang="en-US" dirty="0" smtClean="0"/>
              <a:t>Thick crude oil – called low gravity crude.</a:t>
            </a:r>
          </a:p>
          <a:p>
            <a:pPr lvl="1"/>
            <a:r>
              <a:rPr lang="en-US" dirty="0" smtClean="0"/>
              <a:t>Low Sulphur crude – called sweet crude.</a:t>
            </a:r>
          </a:p>
          <a:p>
            <a:pPr lvl="1"/>
            <a:r>
              <a:rPr lang="en-US" dirty="0" smtClean="0"/>
              <a:t>High Sulphur crude – called sour crude.</a:t>
            </a:r>
          </a:p>
          <a:p>
            <a:r>
              <a:rPr lang="en-US" dirty="0" smtClean="0"/>
              <a:t>Distillation</a:t>
            </a:r>
          </a:p>
          <a:p>
            <a:pPr lvl="1"/>
            <a:r>
              <a:rPr lang="en-US" dirty="0" smtClean="0"/>
              <a:t>The crude is </a:t>
            </a:r>
            <a:r>
              <a:rPr lang="en-US" dirty="0"/>
              <a:t>separated </a:t>
            </a:r>
            <a:r>
              <a:rPr lang="en-US" dirty="0" smtClean="0"/>
              <a:t>into different </a:t>
            </a:r>
            <a:r>
              <a:rPr lang="en-US" dirty="0"/>
              <a:t>products by boiling</a:t>
            </a:r>
            <a:endParaRPr lang="en-US" dirty="0" smtClean="0"/>
          </a:p>
          <a:p>
            <a:pPr lvl="1"/>
            <a:endParaRPr lang="en-US" sz="2000"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5. </a:t>
            </a:r>
            <a:r>
              <a:rPr lang="en-US" b="0" dirty="0">
                <a:latin typeface="+mj-lt"/>
              </a:rPr>
              <a:t>Record the AC frequency as shown on the meter </a:t>
            </a:r>
            <a:r>
              <a:rPr lang="en-US" b="0" dirty="0" smtClean="0">
                <a:latin typeface="+mj-lt"/>
              </a:rPr>
              <a:t>and subtract </a:t>
            </a:r>
            <a:r>
              <a:rPr lang="en-US" b="0" dirty="0">
                <a:latin typeface="+mj-lt"/>
              </a:rPr>
              <a:t>50 from the reading (e.g., 60.50 - 50.00 </a:t>
            </a:r>
            <a:r>
              <a:rPr lang="en-US" b="0" dirty="0" smtClean="0">
                <a:latin typeface="+mj-lt"/>
              </a:rPr>
              <a:t>= 10.5</a:t>
            </a:r>
            <a:r>
              <a:rPr lang="en-US" b="0" dirty="0">
                <a:latin typeface="+mj-lt"/>
              </a:rPr>
              <a:t>). This number (10.5) is the percentage of </a:t>
            </a:r>
            <a:r>
              <a:rPr lang="en-US" b="0" dirty="0" smtClean="0">
                <a:latin typeface="+mj-lt"/>
              </a:rPr>
              <a:t>alcohol in </a:t>
            </a:r>
            <a:r>
              <a:rPr lang="en-US" b="0" dirty="0">
                <a:latin typeface="+mj-lt"/>
              </a:rPr>
              <a:t>the gasoline sample.</a:t>
            </a:r>
            <a:endParaRPr lang="en-US" dirty="0">
              <a:latin typeface="+mj-lt"/>
            </a:endParaRPr>
          </a:p>
        </p:txBody>
      </p:sp>
      <p:pic>
        <p:nvPicPr>
          <p:cNvPr id="3" name="Picture 2" descr="A photo shows a battery powered fuel composition tester connected to a multimeter that reads 60.50 Hz."/>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7565" y="1524000"/>
            <a:ext cx="6808869" cy="476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99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6. </a:t>
            </a:r>
            <a:r>
              <a:rPr lang="en-US" b="0" dirty="0">
                <a:latin typeface="+mj-lt"/>
              </a:rPr>
              <a:t>Adding additional amounts of ethyl alcohol (</a:t>
            </a:r>
            <a:r>
              <a:rPr lang="en-US" b="0" dirty="0" smtClean="0">
                <a:latin typeface="+mj-lt"/>
              </a:rPr>
              <a:t>ethanol) increases </a:t>
            </a:r>
            <a:r>
              <a:rPr lang="en-US" b="0" dirty="0">
                <a:latin typeface="+mj-lt"/>
              </a:rPr>
              <a:t>the frequency </a:t>
            </a:r>
            <a:r>
              <a:rPr lang="en-US" b="0" dirty="0" smtClean="0">
                <a:latin typeface="+mj-lt"/>
              </a:rPr>
              <a:t>reading.</a:t>
            </a:r>
            <a:endParaRPr lang="en-US" dirty="0">
              <a:latin typeface="+mj-lt"/>
            </a:endParaRPr>
          </a:p>
        </p:txBody>
      </p:sp>
      <p:pic>
        <p:nvPicPr>
          <p:cNvPr id="3" name="Picture 2" descr="A photo shows a multimeter that reads 74.2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7565" y="1524000"/>
            <a:ext cx="6808869" cy="476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0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REFINING (2 OF 2)</a:t>
            </a:r>
            <a:endParaRPr lang="en-US" dirty="0">
              <a:latin typeface="+mj-lt"/>
            </a:endParaRPr>
          </a:p>
        </p:txBody>
      </p:sp>
      <p:sp>
        <p:nvSpPr>
          <p:cNvPr id="3" name="Content Placeholder 2"/>
          <p:cNvSpPr>
            <a:spLocks noGrp="1"/>
          </p:cNvSpPr>
          <p:nvPr>
            <p:ph idx="1"/>
          </p:nvPr>
        </p:nvSpPr>
        <p:spPr/>
        <p:txBody>
          <a:bodyPr/>
          <a:lstStyle/>
          <a:p>
            <a:r>
              <a:rPr lang="en-US" dirty="0" smtClean="0"/>
              <a:t>Cracking</a:t>
            </a:r>
          </a:p>
          <a:p>
            <a:pPr lvl="1"/>
            <a:r>
              <a:rPr lang="en-US" dirty="0"/>
              <a:t>Cracking is the process where hydrocarbons </a:t>
            </a:r>
            <a:r>
              <a:rPr lang="en-US" dirty="0" smtClean="0"/>
              <a:t>with higher </a:t>
            </a:r>
            <a:r>
              <a:rPr lang="en-US" dirty="0"/>
              <a:t>boiling points could be broken down (cracked) into </a:t>
            </a:r>
            <a:r>
              <a:rPr lang="en-US" dirty="0" smtClean="0"/>
              <a:t>lower boiling hydrocarbons </a:t>
            </a:r>
            <a:r>
              <a:rPr lang="en-US" dirty="0"/>
              <a:t>by treating them to very high temperatures</a:t>
            </a:r>
            <a:r>
              <a:rPr lang="en-US" dirty="0" smtClean="0"/>
              <a:t>.</a:t>
            </a:r>
          </a:p>
          <a:p>
            <a:pPr lvl="1"/>
            <a:r>
              <a:rPr lang="en-US" dirty="0"/>
              <a:t>Instead of high heat, today cracking is performed using </a:t>
            </a:r>
            <a:r>
              <a:rPr lang="en-US" dirty="0" smtClean="0"/>
              <a:t>a catalyst </a:t>
            </a:r>
            <a:r>
              <a:rPr lang="en-US" dirty="0"/>
              <a:t>and is called catalytic cracking</a:t>
            </a:r>
            <a:r>
              <a:rPr lang="en-US" dirty="0" smtClean="0"/>
              <a:t>.</a:t>
            </a:r>
          </a:p>
          <a:p>
            <a:pPr lvl="1"/>
            <a:r>
              <a:rPr lang="en-US" dirty="0"/>
              <a:t>Hydrocracking is similar to catalytic cracking in that it uses </a:t>
            </a:r>
            <a:r>
              <a:rPr lang="en-US" dirty="0" smtClean="0"/>
              <a:t>a catalyst</a:t>
            </a:r>
            <a:r>
              <a:rPr lang="en-US" dirty="0"/>
              <a:t>, but the catalyst is in a hydrogen atmosphere.</a:t>
            </a:r>
            <a:endParaRPr lang="en-US" dirty="0" smtClean="0"/>
          </a:p>
          <a:p>
            <a:pPr lvl="1"/>
            <a:endParaRPr lang="en-US" dirty="0"/>
          </a:p>
        </p:txBody>
      </p:sp>
    </p:spTree>
    <p:extLst>
      <p:ext uri="{BB962C8B-B14F-4D97-AF65-F5344CB8AC3E}">
        <p14:creationId xmlns:p14="http://schemas.microsoft.com/office/powerpoint/2010/main" val="894200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68.1 The crude oil refining showing most of the major steps and processes</a:t>
            </a:r>
          </a:p>
        </p:txBody>
      </p:sp>
      <p:pic>
        <p:nvPicPr>
          <p:cNvPr id="5" name="Picture 4" descr="The figure shows the byproducts from the following stages of distillation column:&#10;• Motor gasoline: Naphtha hydrotreating and chemical and gasoline reforming; catalytic cracking&#10;• Aviation gasoline: catalytic cracking&#10;• Jet: gas oil hydrocracking&#10;• Diesel: catalytic cracking; residue processing&#10;• Bunker (ship fuel): before residue processing&#10;• Petroleum coke: residue processing&#10;• P-Xylene and benzene: Naptha hydrotreating, chemical and gasoline reforming, and aromatics&#10;• Propane: light petroleum gas treating&#10;• Sulfur: light petroleum gas treatment and sulfur recovery&#10;• Fuel gas for refinery use: light petroleum gas treatm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477887"/>
            <a:ext cx="4538819" cy="4861579"/>
          </a:xfrm>
          <a:prstGeom prst="rect">
            <a:avLst/>
          </a:prstGeom>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VOLATILITY (1 OF 2)</a:t>
            </a:r>
            <a:endParaRPr lang="en-US" dirty="0">
              <a:latin typeface="+mj-lt"/>
            </a:endParaRPr>
          </a:p>
        </p:txBody>
      </p:sp>
      <p:sp>
        <p:nvSpPr>
          <p:cNvPr id="3" name="Content Placeholder 2"/>
          <p:cNvSpPr>
            <a:spLocks noGrp="1"/>
          </p:cNvSpPr>
          <p:nvPr>
            <p:ph idx="1"/>
          </p:nvPr>
        </p:nvSpPr>
        <p:spPr/>
        <p:txBody>
          <a:bodyPr/>
          <a:lstStyle/>
          <a:p>
            <a:r>
              <a:rPr lang="en-US" dirty="0" smtClean="0"/>
              <a:t>Definition of Volatility</a:t>
            </a:r>
          </a:p>
          <a:p>
            <a:pPr lvl="1"/>
            <a:r>
              <a:rPr lang="en-US" dirty="0"/>
              <a:t>Volatility describes how </a:t>
            </a:r>
            <a:r>
              <a:rPr lang="en-US" dirty="0" smtClean="0"/>
              <a:t>easily the </a:t>
            </a:r>
            <a:r>
              <a:rPr lang="en-US" dirty="0"/>
              <a:t>gasoline evaporates (forms a vapor</a:t>
            </a:r>
            <a:r>
              <a:rPr lang="en-US" dirty="0" smtClean="0"/>
              <a:t>).</a:t>
            </a:r>
          </a:p>
          <a:p>
            <a:r>
              <a:rPr lang="en-US" dirty="0" smtClean="0"/>
              <a:t>Reid Vapor Pressure (RVP)</a:t>
            </a:r>
          </a:p>
          <a:p>
            <a:pPr lvl="1"/>
            <a:r>
              <a:rPr lang="en-US" dirty="0"/>
              <a:t>Reid vapor </a:t>
            </a:r>
            <a:r>
              <a:rPr lang="en-US" dirty="0" smtClean="0"/>
              <a:t>pressure (RVP</a:t>
            </a:r>
            <a:r>
              <a:rPr lang="en-US" dirty="0"/>
              <a:t>) is the pressure of the vapor above the fuel when the fuel </a:t>
            </a:r>
            <a:r>
              <a:rPr lang="en-US" dirty="0" smtClean="0"/>
              <a:t>is at </a:t>
            </a:r>
            <a:r>
              <a:rPr lang="en-US" dirty="0"/>
              <a:t>100°F (38°C</a:t>
            </a:r>
            <a:r>
              <a:rPr lang="en-US" dirty="0" smtClean="0"/>
              <a:t>).</a:t>
            </a:r>
          </a:p>
          <a:p>
            <a:r>
              <a:rPr lang="en-US" dirty="0" smtClean="0"/>
              <a:t>Seasonal Blending</a:t>
            </a:r>
          </a:p>
          <a:p>
            <a:pPr lvl="1"/>
            <a:r>
              <a:rPr lang="en-US" dirty="0" smtClean="0"/>
              <a:t>The adjustment of the RVP according to the season to match the vaporization rate with the temperature and improve starting.</a:t>
            </a:r>
            <a:endParaRPr lang="en-US" dirty="0"/>
          </a:p>
        </p:txBody>
      </p:sp>
    </p:spTree>
    <p:extLst>
      <p:ext uri="{BB962C8B-B14F-4D97-AF65-F5344CB8AC3E}">
        <p14:creationId xmlns:p14="http://schemas.microsoft.com/office/powerpoint/2010/main" val="1188747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VOLATILITY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Distillation Curve</a:t>
            </a:r>
          </a:p>
          <a:p>
            <a:pPr lvl="1"/>
            <a:r>
              <a:rPr lang="en-US" dirty="0" smtClean="0"/>
              <a:t>Another method </a:t>
            </a:r>
            <a:r>
              <a:rPr lang="en-US" dirty="0"/>
              <a:t>of classifying gasoline volatility is the distillation </a:t>
            </a:r>
            <a:r>
              <a:rPr lang="en-US" dirty="0" smtClean="0"/>
              <a:t>curve</a:t>
            </a:r>
          </a:p>
          <a:p>
            <a:r>
              <a:rPr lang="en-US" dirty="0" err="1" smtClean="0"/>
              <a:t>Driveability</a:t>
            </a:r>
            <a:r>
              <a:rPr lang="en-US" dirty="0" smtClean="0"/>
              <a:t> Index</a:t>
            </a:r>
          </a:p>
          <a:p>
            <a:pPr lvl="1"/>
            <a:r>
              <a:rPr lang="en-US" dirty="0"/>
              <a:t>To predict </a:t>
            </a:r>
            <a:r>
              <a:rPr lang="en-US" dirty="0" smtClean="0"/>
              <a:t>cold weather </a:t>
            </a:r>
            <a:r>
              <a:rPr lang="en-US" dirty="0" err="1" smtClean="0"/>
              <a:t>driveability</a:t>
            </a:r>
            <a:r>
              <a:rPr lang="en-US" dirty="0"/>
              <a:t>, an index was created called the </a:t>
            </a:r>
            <a:r>
              <a:rPr lang="en-US" dirty="0" err="1" smtClean="0"/>
              <a:t>driveability</a:t>
            </a:r>
            <a:r>
              <a:rPr lang="en-US" dirty="0" smtClean="0"/>
              <a:t> index</a:t>
            </a:r>
            <a:r>
              <a:rPr lang="en-US" dirty="0"/>
              <a:t>, also called the distillation index (DI</a:t>
            </a:r>
            <a:r>
              <a:rPr lang="en-US" dirty="0" smtClean="0"/>
              <a:t>).</a:t>
            </a:r>
          </a:p>
          <a:p>
            <a:r>
              <a:rPr lang="en-US" dirty="0" smtClean="0"/>
              <a:t>Volatility Related Problems</a:t>
            </a:r>
          </a:p>
          <a:p>
            <a:pPr lvl="1"/>
            <a:r>
              <a:rPr lang="en-US" dirty="0" smtClean="0"/>
              <a:t>Incorrect RVP can cause rough idle, stalling, hesitation on acceleration, and surging.</a:t>
            </a:r>
            <a:endParaRPr lang="en-US" dirty="0"/>
          </a:p>
        </p:txBody>
      </p:sp>
    </p:spTree>
    <p:extLst>
      <p:ext uri="{BB962C8B-B14F-4D97-AF65-F5344CB8AC3E}">
        <p14:creationId xmlns:p14="http://schemas.microsoft.com/office/powerpoint/2010/main" val="850721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622</TotalTime>
  <Words>1897</Words>
  <Application>Microsoft Office PowerPoint</Application>
  <PresentationFormat>On-screen Show (4:3)</PresentationFormat>
  <Paragraphs>142</Paragraphs>
  <Slides>52</Slides>
  <Notes>0</Notes>
  <HiddenSlides>0</HiddenSlides>
  <MMClips>0</MMClips>
  <ScaleCrop>false</ScaleCrop>
  <HeadingPairs>
    <vt:vector size="4" baseType="variant">
      <vt:variant>
        <vt:lpstr>Theme</vt:lpstr>
      </vt:variant>
      <vt:variant>
        <vt:i4>6</vt:i4>
      </vt:variant>
      <vt:variant>
        <vt:lpstr>Slide Titles</vt:lpstr>
      </vt:variant>
      <vt:variant>
        <vt:i4>52</vt:i4>
      </vt:variant>
    </vt:vector>
  </HeadingPairs>
  <TitlesOfParts>
    <vt:vector size="58"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GASOLINE</vt:lpstr>
      <vt:lpstr>REFINING (1 OF 2)</vt:lpstr>
      <vt:lpstr>REFINING (2 OF 2)</vt:lpstr>
      <vt:lpstr>Figure 68.1 The crude oil refining showing most of the major steps and processes</vt:lpstr>
      <vt:lpstr>VOLATILITY (1 OF 2)</vt:lpstr>
      <vt:lpstr>VOLATILITY (2 OF 2)</vt:lpstr>
      <vt:lpstr>Figure 68.2 A gasoline testing kit, including an insulated container where water at 100°F (38°C) is used to heat a container holding a small sample of gasoline. The reading on the pressure gauge is the Reid vapor pressure (RVP)</vt:lpstr>
      <vt:lpstr>Figure 68.3 A typical distillation curve. Heavier molecules evaporate at higher temperatures and contain more heat energy for power, whereas the lighter molecules evaporate easier for starting</vt:lpstr>
      <vt:lpstr>QUESTION 1: ?</vt:lpstr>
      <vt:lpstr>ANSWER 1:</vt:lpstr>
      <vt:lpstr>GASOLINE COMBUSTION PROCESS (1 OF 2)</vt:lpstr>
      <vt:lpstr>GASOLINE COMBUSTION PROCESS (2 OF 2)</vt:lpstr>
      <vt:lpstr>Figure 68.4 An engine does not run if the air–fuel mixture is either too rich or too lean</vt:lpstr>
      <vt:lpstr>Figure 68.5 A three-way catalytic converter operates most efficiently when the air–fuel ratio is between 14.65 to 1 and 14.75 to 1</vt:lpstr>
      <vt:lpstr>QUESTION 2: ?</vt:lpstr>
      <vt:lpstr>ANSWER 2:</vt:lpstr>
      <vt:lpstr>NORMAL AND ABNORMAL COMBUSTION</vt:lpstr>
      <vt:lpstr>Figure 68.6 Normal combustion is a smooth, controlled burning of the air–fuel mixture</vt:lpstr>
      <vt:lpstr>Figure 68.7 Detonation is a secondary ignition of the air–fuel mixture. It is also called spark knock or pinging</vt:lpstr>
      <vt:lpstr>OCTANE RATINGS</vt:lpstr>
      <vt:lpstr>Figure 68.8 A pump showing regular with a pump octane of 87, plus rated at 89, and premium rated at 93. These ratings can vary with brand, as well as in different parts of the country</vt:lpstr>
      <vt:lpstr>Chart 68-1 Typical octane ratings for gasoline in most parts of the country.</vt:lpstr>
      <vt:lpstr>HIGH-ALTITUDE OCTANE REQUIREMENTS</vt:lpstr>
      <vt:lpstr>Figure 68.9 The posted octane rating in most high-altitude areas shows regular at 85 instead of the usual 87</vt:lpstr>
      <vt:lpstr>QUESTION 3: ?</vt:lpstr>
      <vt:lpstr>ANSWER 3:</vt:lpstr>
      <vt:lpstr>GASOLINE ADDITIVES (1 OF 2)</vt:lpstr>
      <vt:lpstr>GASOLINE ADDITIVES (2 OF 2)</vt:lpstr>
      <vt:lpstr>Figure 68.10 E10 is 10% ethanol and 90% gasoline</vt:lpstr>
      <vt:lpstr>Figure 68.11 A container with gasoline containing alcohol. Notice the separation line where the alcohol-water mixture separated from the gasoline and sank to the bottom</vt:lpstr>
      <vt:lpstr>GASOLINE BLENDING</vt:lpstr>
      <vt:lpstr>Figure 68.12 In-line blending is the most accurate method for blending ethanol with gasoline because computers are used to calculate the correct ratio</vt:lpstr>
      <vt:lpstr>Figure 68.13 Sequential blending uses a computer to calculate the correct ratio as well as the prescribed order in which the products are loaded</vt:lpstr>
      <vt:lpstr>Figure 68.14 Splash blending occurs when the ethanol is added to a tanker with gasoline and is mixed as the truck travels to the retail outlet</vt:lpstr>
      <vt:lpstr>REFORMULATED GASOLINE</vt:lpstr>
      <vt:lpstr>TESTING GASOLINE FOR ALCOHOL CONTENT</vt:lpstr>
      <vt:lpstr>Figure 68.15 Checking gasoline for alcohol involves using a graduated cylinder and adding water to check if the alcohol absorbs the water</vt:lpstr>
      <vt:lpstr>FREQUENTLY ASKED QUESTION</vt:lpstr>
      <vt:lpstr>Figure 68.16 Not all top-tier gas stations mention that they are top-tier like this station. For more information and the list of top-tier gasoline stations, visit www.toptiergas.com</vt:lpstr>
      <vt:lpstr>GENERAL GASOLINE RECOMENDATIONS</vt:lpstr>
      <vt:lpstr>Figure 68.17 Many gasoline service stations have signs posted warning customers to place plastic fuel containers on the ground while filling. </vt:lpstr>
      <vt:lpstr>TESTING FOR ALCOHOL CONTENT IN GASOLINE</vt:lpstr>
      <vt:lpstr>1. A fuel composition tester (SPX Kent-Moore J-44175) is the recommended tool, by General Motors, to use to test the alcohol content of gasoline. </vt:lpstr>
      <vt:lpstr>2. This battery-powered tester uses light-emitting diodes (LEDs), meter lead terminals, and two small openings for the fuel sample. </vt:lpstr>
      <vt:lpstr>3. The first step is to verify the proper operation of the tester by measuring the air frequency by selecting AC hertz on the meter. The air frequency should be between 35 and 48 Hz. </vt:lpstr>
      <vt:lpstr>4. After verifying that the tester is capable of correctly reading the air frequency, gasoline is poured into the testing cell of the tool. </vt:lpstr>
      <vt:lpstr>5. Record the AC frequency as shown on the meter and subtract 50 from the reading (e.g., 60.50 - 50.00 = 10.5). This number (10.5) is the percentage of alcohol in the gasoline sample.</vt:lpstr>
      <vt:lpstr>6. Adding additional amounts of ethyl alcohol (ethanol) increases the frequency reading.</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68</dc:title>
  <dc:creator>Curt &amp; Tammy</dc:creator>
  <cp:lastModifiedBy>Curt &amp; Tammy</cp:lastModifiedBy>
  <cp:revision>57</cp:revision>
  <dcterms:created xsi:type="dcterms:W3CDTF">2018-09-25T19:30:15Z</dcterms:created>
  <dcterms:modified xsi:type="dcterms:W3CDTF">2019-06-08T16:22:30Z</dcterms:modified>
</cp:coreProperties>
</file>