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267" r:id="rId9"/>
    <p:sldId id="268" r:id="rId10"/>
    <p:sldId id="339" r:id="rId11"/>
    <p:sldId id="315" r:id="rId12"/>
    <p:sldId id="340" r:id="rId13"/>
    <p:sldId id="341" r:id="rId14"/>
    <p:sldId id="316" r:id="rId15"/>
    <p:sldId id="317" r:id="rId16"/>
    <p:sldId id="326" r:id="rId17"/>
    <p:sldId id="327" r:id="rId18"/>
    <p:sldId id="328" r:id="rId19"/>
    <p:sldId id="329" r:id="rId20"/>
    <p:sldId id="330" r:id="rId21"/>
    <p:sldId id="286" r:id="rId22"/>
    <p:sldId id="287" r:id="rId23"/>
    <p:sldId id="342" r:id="rId24"/>
    <p:sldId id="272" r:id="rId25"/>
    <p:sldId id="331" r:id="rId26"/>
    <p:sldId id="343" r:id="rId27"/>
    <p:sldId id="344" r:id="rId28"/>
    <p:sldId id="299" r:id="rId29"/>
    <p:sldId id="300" r:id="rId30"/>
    <p:sldId id="345" r:id="rId31"/>
    <p:sldId id="332" r:id="rId32"/>
    <p:sldId id="333" r:id="rId33"/>
    <p:sldId id="346" r:id="rId34"/>
    <p:sldId id="334" r:id="rId35"/>
    <p:sldId id="335" r:id="rId36"/>
    <p:sldId id="347" r:id="rId37"/>
    <p:sldId id="348" r:id="rId38"/>
    <p:sldId id="336" r:id="rId39"/>
    <p:sldId id="349" r:id="rId40"/>
    <p:sldId id="337" r:id="rId41"/>
    <p:sldId id="350" r:id="rId42"/>
    <p:sldId id="351" r:id="rId43"/>
    <p:sldId id="338" r:id="rId44"/>
    <p:sldId id="352" r:id="rId45"/>
    <p:sldId id="32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67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Heating and Air-Conditioning System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67.2 HFC-134a systems use quick-disconnect fittings that are larger than those used for CFC-12 systems</a:t>
            </a:r>
          </a:p>
        </p:txBody>
      </p:sp>
      <p:pic>
        <p:nvPicPr>
          <p:cNvPr id="6" name="Picture 5" descr="A photo shows blue and red colored refrigerant hoses of a refrigeration sy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709" y="2133600"/>
            <a:ext cx="5550581" cy="3806113"/>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67.3 (a) Refrigerant oil must be retrieved and measured when the refrigerant is recovered from the system</a:t>
            </a:r>
            <a:endParaRPr lang="en-US" sz="2800" dirty="0">
              <a:latin typeface="+mj-lt"/>
            </a:endParaRPr>
          </a:p>
        </p:txBody>
      </p:sp>
      <p:pic>
        <p:nvPicPr>
          <p:cNvPr id="4" name="Picture 3" descr="A photo shows refrigerant collected in a container connected to a refrigerant recovery un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840" y="2345270"/>
            <a:ext cx="4846320" cy="3657600"/>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67.3 (b) A rubber O-ring is used to indicate the level of refrigerant oil already in the container. The exact same amount of refrigerant oil must be installed as was removed when the system is recharged</a:t>
            </a:r>
            <a:endParaRPr lang="en-US" dirty="0">
              <a:latin typeface="+mj-lt"/>
            </a:endParaRPr>
          </a:p>
        </p:txBody>
      </p:sp>
      <p:pic>
        <p:nvPicPr>
          <p:cNvPr id="3" name="Picture 2" descr="A photo shows a graduated container with refrigerant inside 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876" y="2133600"/>
            <a:ext cx="2958348" cy="3752660"/>
          </a:xfrm>
          <a:prstGeom prst="rect">
            <a:avLst/>
          </a:prstGeom>
        </p:spPr>
      </p:pic>
    </p:spTree>
    <p:extLst>
      <p:ext uri="{BB962C8B-B14F-4D97-AF65-F5344CB8AC3E}">
        <p14:creationId xmlns:p14="http://schemas.microsoft.com/office/powerpoint/2010/main" val="34866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67.4 O-rings are usually made of neoprene rubber or highly saturated nitriles (HSN) to withstand high temperatures and flexing. O-rings should be changed during a retrofit procedure</a:t>
            </a:r>
            <a:endParaRPr lang="en-US" dirty="0">
              <a:latin typeface="+mj-lt"/>
            </a:endParaRPr>
          </a:p>
        </p:txBody>
      </p:sp>
      <p:pic>
        <p:nvPicPr>
          <p:cNvPr id="3" name="Picture 2" descr="A figure shows the cross section of a refrigerant line with an O-ring around the tub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92" y="2286000"/>
            <a:ext cx="6986016" cy="3657600"/>
          </a:xfrm>
          <a:prstGeom prst="rect">
            <a:avLst/>
          </a:prstGeom>
        </p:spPr>
      </p:pic>
    </p:spTree>
    <p:extLst>
      <p:ext uri="{BB962C8B-B14F-4D97-AF65-F5344CB8AC3E}">
        <p14:creationId xmlns:p14="http://schemas.microsoft.com/office/powerpoint/2010/main" val="212657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67.5 A Ford spring-lock coupling</a:t>
            </a:r>
            <a:endParaRPr lang="en-US" sz="2800" dirty="0">
              <a:latin typeface="+mj-lt"/>
            </a:endParaRPr>
          </a:p>
        </p:txBody>
      </p:sp>
      <p:pic>
        <p:nvPicPr>
          <p:cNvPr id="3" name="Picture 2" descr="A figure shows a coupling of female and male fittings with the help two O-rings, garter spring, and a c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4" y="2159627"/>
            <a:ext cx="6927273" cy="3114502"/>
          </a:xfrm>
          <a:prstGeom prst="rect">
            <a:avLst/>
          </a:prstGeom>
        </p:spPr>
      </p:pic>
    </p:spTree>
    <p:extLst>
      <p:ext uri="{BB962C8B-B14F-4D97-AF65-F5344CB8AC3E}">
        <p14:creationId xmlns:p14="http://schemas.microsoft.com/office/powerpoint/2010/main" val="304301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67.6 A special tool is needed to remove and install the Ford spring-lock coupling</a:t>
            </a:r>
            <a:endParaRPr lang="en-US" dirty="0">
              <a:latin typeface="+mj-lt"/>
            </a:endParaRPr>
          </a:p>
        </p:txBody>
      </p:sp>
      <p:pic>
        <p:nvPicPr>
          <p:cNvPr id="3" name="Picture 2" descr="1. A figure shows a fit tool used to remove and install a ford spring lock coupling. The fit tool is encased over the coupling and slid over the coupling. Once the tool is removed, the coupler can be sepa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39946"/>
            <a:ext cx="7620000" cy="2615184"/>
          </a:xfrm>
          <a:prstGeom prst="rect">
            <a:avLst/>
          </a:prstGeom>
        </p:spPr>
      </p:pic>
    </p:spTree>
    <p:extLst>
      <p:ext uri="{BB962C8B-B14F-4D97-AF65-F5344CB8AC3E}">
        <p14:creationId xmlns:p14="http://schemas.microsoft.com/office/powerpoint/2010/main" val="176948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67.7 The service cap O-ring becomes the primary seal if the service valve leaks</a:t>
            </a:r>
            <a:endParaRPr lang="en-US" dirty="0">
              <a:latin typeface="+mj-lt"/>
            </a:endParaRPr>
          </a:p>
        </p:txBody>
      </p:sp>
      <p:pic>
        <p:nvPicPr>
          <p:cNvPr id="3" name="Picture 2" descr="A figure shows the service valves of R-12 high pressure pipe, R-134a high pressure pipe, R-12 low pressure pipe, and R-134a low pressure pipe. All the service valves have an O-ring screwed on t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841" y="1600429"/>
            <a:ext cx="3684318" cy="4605398"/>
          </a:xfrm>
          <a:prstGeom prst="rect">
            <a:avLst/>
          </a:prstGeom>
        </p:spPr>
      </p:pic>
    </p:spTree>
    <p:extLst>
      <p:ext uri="{BB962C8B-B14F-4D97-AF65-F5344CB8AC3E}">
        <p14:creationId xmlns:p14="http://schemas.microsoft.com/office/powerpoint/2010/main" val="418595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Why should a refrigerant identifier be used before </a:t>
            </a:r>
            <a:r>
              <a:rPr lang="en-US" sz="4000" dirty="0" smtClean="0"/>
              <a:t>recovering the </a:t>
            </a:r>
            <a:r>
              <a:rPr lang="en-US" sz="4000" dirty="0"/>
              <a:t>refrigerant?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detect the presence of contaminated refrigerant or sealer.</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EVACUATION PROCEDURES</a:t>
            </a:r>
            <a:endParaRPr lang="en-US" dirty="0">
              <a:latin typeface="+mj-lt"/>
            </a:endParaRPr>
          </a:p>
        </p:txBody>
      </p:sp>
      <p:sp>
        <p:nvSpPr>
          <p:cNvPr id="3" name="Content Placeholder 2"/>
          <p:cNvSpPr>
            <a:spLocks noGrp="1"/>
          </p:cNvSpPr>
          <p:nvPr>
            <p:ph idx="1"/>
          </p:nvPr>
        </p:nvSpPr>
        <p:spPr/>
        <p:txBody>
          <a:bodyPr/>
          <a:lstStyle/>
          <a:p>
            <a:r>
              <a:rPr lang="en-US" dirty="0"/>
              <a:t>Evacuation means that a vacuum is applied to the system to </a:t>
            </a:r>
            <a:r>
              <a:rPr lang="en-US" dirty="0" smtClean="0"/>
              <a:t>vaporize any </a:t>
            </a:r>
            <a:r>
              <a:rPr lang="en-US" dirty="0"/>
              <a:t>moisture that may be in the system</a:t>
            </a:r>
            <a:r>
              <a:rPr lang="en-US" dirty="0" smtClean="0"/>
              <a:t>.</a:t>
            </a:r>
          </a:p>
          <a:p>
            <a:r>
              <a:rPr lang="en-US" dirty="0"/>
              <a:t>For best results, the vacuum should </a:t>
            </a:r>
            <a:r>
              <a:rPr lang="en-US" dirty="0" smtClean="0"/>
              <a:t>be higher </a:t>
            </a:r>
            <a:r>
              <a:rPr lang="en-US" dirty="0"/>
              <a:t>than 29-in. Hg</a:t>
            </a:r>
            <a:r>
              <a:rPr lang="en-US" dirty="0" smtClean="0"/>
              <a:t>.</a:t>
            </a:r>
          </a:p>
          <a:p>
            <a:endParaRPr lang="en-US" dirty="0"/>
          </a:p>
        </p:txBody>
      </p:sp>
    </p:spTree>
    <p:extLst>
      <p:ext uri="{BB962C8B-B14F-4D97-AF65-F5344CB8AC3E}">
        <p14:creationId xmlns:p14="http://schemas.microsoft.com/office/powerpoint/2010/main" val="188824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600" b="1" dirty="0" smtClean="0">
                <a:solidFill>
                  <a:srgbClr val="005A70"/>
                </a:solidFill>
              </a:rPr>
              <a:t>67.1</a:t>
            </a:r>
            <a:r>
              <a:rPr lang="en-US" sz="2600" dirty="0" smtClean="0"/>
              <a:t> </a:t>
            </a:r>
            <a:r>
              <a:rPr lang="en-US" sz="2600" dirty="0"/>
              <a:t>Discuss blower motor service, cooling system service, </a:t>
            </a:r>
            <a:r>
              <a:rPr lang="en-US" sz="2600" dirty="0" smtClean="0"/>
              <a:t>and refrigerant </a:t>
            </a:r>
            <a:r>
              <a:rPr lang="en-US" sz="2600" dirty="0"/>
              <a:t>recovery procedures</a:t>
            </a:r>
            <a:r>
              <a:rPr lang="en-US" sz="2600" dirty="0" smtClean="0"/>
              <a:t>.</a:t>
            </a:r>
          </a:p>
          <a:p>
            <a:pPr marL="0" indent="0">
              <a:buNone/>
            </a:pPr>
            <a:r>
              <a:rPr lang="en-US" sz="2600" b="1" dirty="0" smtClean="0">
                <a:solidFill>
                  <a:srgbClr val="005A70"/>
                </a:solidFill>
              </a:rPr>
              <a:t>67.2  </a:t>
            </a:r>
            <a:r>
              <a:rPr lang="en-US" sz="2600" dirty="0"/>
              <a:t>Describe evacuation procedures and how to identify </a:t>
            </a:r>
            <a:r>
              <a:rPr lang="en-US" sz="2600" dirty="0" smtClean="0"/>
              <a:t>non-condensable gas </a:t>
            </a:r>
            <a:r>
              <a:rPr lang="en-US" sz="2600" dirty="0"/>
              <a:t>in refrigerant</a:t>
            </a:r>
            <a:r>
              <a:rPr lang="en-US" sz="2600" dirty="0" smtClean="0"/>
              <a:t>.</a:t>
            </a:r>
          </a:p>
          <a:p>
            <a:pPr marL="0" indent="0">
              <a:buNone/>
            </a:pPr>
            <a:r>
              <a:rPr lang="en-US" sz="2600" b="1" dirty="0" smtClean="0">
                <a:solidFill>
                  <a:srgbClr val="005A70"/>
                </a:solidFill>
              </a:rPr>
              <a:t>67.3  </a:t>
            </a:r>
            <a:r>
              <a:rPr lang="en-US" sz="2600" dirty="0"/>
              <a:t>Explain how to recycle refrigerants, recharge a system, and </a:t>
            </a:r>
            <a:r>
              <a:rPr lang="en-US" sz="2600" dirty="0" smtClean="0"/>
              <a:t>retrofit a </a:t>
            </a:r>
            <a:r>
              <a:rPr lang="en-US" sz="2600" dirty="0"/>
              <a:t>CFC-12 system to a HFC-134A system</a:t>
            </a:r>
            <a:r>
              <a:rPr lang="en-US" sz="2600" dirty="0" smtClean="0"/>
              <a:t>.</a:t>
            </a:r>
          </a:p>
          <a:p>
            <a:pPr marL="0" indent="0">
              <a:buNone/>
            </a:pPr>
            <a:r>
              <a:rPr lang="en-US" sz="2600" b="1" dirty="0" smtClean="0">
                <a:solidFill>
                  <a:schemeClr val="accent2"/>
                </a:solidFill>
              </a:rPr>
              <a:t>67.4</a:t>
            </a:r>
            <a:r>
              <a:rPr lang="en-US" sz="2600" dirty="0" smtClean="0"/>
              <a:t> </a:t>
            </a:r>
            <a:r>
              <a:rPr lang="en-US" sz="2600" dirty="0"/>
              <a:t>Describe how to service the compressor, condenser, </a:t>
            </a:r>
            <a:r>
              <a:rPr lang="en-US" sz="2600" dirty="0" smtClean="0"/>
              <a:t>evaporator, receiver/drier </a:t>
            </a:r>
            <a:r>
              <a:rPr lang="en-US" sz="2600" dirty="0"/>
              <a:t>or accumulator/drier, and orifice tube/expansion valve.</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467" y="1447800"/>
            <a:ext cx="58388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67.8 An air-conditioning vacuum gauge that reads in microns</a:t>
            </a:r>
            <a:endParaRPr lang="en-US" dirty="0">
              <a:latin typeface="+mj-lt"/>
            </a:endParaRPr>
          </a:p>
        </p:txBody>
      </p:sp>
      <p:pic>
        <p:nvPicPr>
          <p:cNvPr id="3" name="Picture 2" descr="A photo shows a technician holding an air-conditioning vacuum gauge graduated from 25 to 8000 microns. In the gauge, pressure is also represented in mille b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896533"/>
            <a:ext cx="4876800" cy="3657600"/>
          </a:xfrm>
          <a:prstGeom prst="rect">
            <a:avLst/>
          </a:prstGeom>
        </p:spPr>
      </p:pic>
    </p:spTree>
    <p:extLst>
      <p:ext uri="{BB962C8B-B14F-4D97-AF65-F5344CB8AC3E}">
        <p14:creationId xmlns:p14="http://schemas.microsoft.com/office/powerpoint/2010/main" val="116107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NONCONDENSABLE GASSES</a:t>
            </a:r>
            <a:endParaRPr lang="en-US" dirty="0">
              <a:latin typeface="+mj-lt"/>
            </a:endParaRPr>
          </a:p>
        </p:txBody>
      </p:sp>
      <p:sp>
        <p:nvSpPr>
          <p:cNvPr id="3" name="Content Placeholder 2"/>
          <p:cNvSpPr>
            <a:spLocks noGrp="1"/>
          </p:cNvSpPr>
          <p:nvPr>
            <p:ph idx="1"/>
          </p:nvPr>
        </p:nvSpPr>
        <p:spPr/>
        <p:txBody>
          <a:bodyPr/>
          <a:lstStyle/>
          <a:p>
            <a:r>
              <a:rPr lang="en-US" dirty="0"/>
              <a:t>Refrigerant should be checked for the presence of air, which is </a:t>
            </a:r>
            <a:r>
              <a:rPr lang="en-US" dirty="0" smtClean="0"/>
              <a:t>called a non-condensable </a:t>
            </a:r>
            <a:r>
              <a:rPr lang="en-US" dirty="0"/>
              <a:t>gas</a:t>
            </a:r>
            <a:r>
              <a:rPr lang="en-US" dirty="0" smtClean="0"/>
              <a:t>.</a:t>
            </a:r>
          </a:p>
          <a:p>
            <a:r>
              <a:rPr lang="en-US" dirty="0"/>
              <a:t>There are two ways to determine if there is air (</a:t>
            </a:r>
            <a:r>
              <a:rPr lang="en-US" dirty="0" smtClean="0"/>
              <a:t>non-condensable gas</a:t>
            </a:r>
            <a:r>
              <a:rPr lang="en-US" dirty="0"/>
              <a:t>) in the refrigerant, including</a:t>
            </a:r>
            <a:r>
              <a:rPr lang="en-US" dirty="0" smtClean="0"/>
              <a:t>:</a:t>
            </a:r>
          </a:p>
          <a:p>
            <a:pPr lvl="1"/>
            <a:r>
              <a:rPr lang="en-US" dirty="0"/>
              <a:t>Use a refrigerant identifier</a:t>
            </a:r>
            <a:r>
              <a:rPr lang="en-US" dirty="0" smtClean="0"/>
              <a:t>.</a:t>
            </a:r>
          </a:p>
          <a:p>
            <a:pPr lvl="1"/>
            <a:r>
              <a:rPr lang="en-US" dirty="0"/>
              <a:t>Measure the temperature and pressure of the refrigerant.</a:t>
            </a:r>
            <a:endParaRPr lang="en-US" dirty="0"/>
          </a:p>
        </p:txBody>
      </p:sp>
    </p:spTree>
    <p:extLst>
      <p:ext uri="{BB962C8B-B14F-4D97-AF65-F5344CB8AC3E}">
        <p14:creationId xmlns:p14="http://schemas.microsoft.com/office/powerpoint/2010/main" val="235230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REFRIGERANT RECYCLING</a:t>
            </a:r>
            <a:endParaRPr lang="en-US" dirty="0">
              <a:latin typeface="+mj-lt"/>
            </a:endParaRPr>
          </a:p>
        </p:txBody>
      </p:sp>
      <p:sp>
        <p:nvSpPr>
          <p:cNvPr id="3" name="Content Placeholder 2"/>
          <p:cNvSpPr>
            <a:spLocks noGrp="1"/>
          </p:cNvSpPr>
          <p:nvPr>
            <p:ph idx="1"/>
          </p:nvPr>
        </p:nvSpPr>
        <p:spPr/>
        <p:txBody>
          <a:bodyPr/>
          <a:lstStyle/>
          <a:p>
            <a:r>
              <a:rPr lang="en-US" dirty="0"/>
              <a:t>After refrigerant has been recovered, it needs to be recycled </a:t>
            </a:r>
            <a:r>
              <a:rPr lang="en-US" dirty="0" smtClean="0"/>
              <a:t>for further </a:t>
            </a:r>
            <a:r>
              <a:rPr lang="en-US" dirty="0"/>
              <a:t>use</a:t>
            </a:r>
            <a:r>
              <a:rPr lang="en-US" dirty="0" smtClean="0"/>
              <a:t>.</a:t>
            </a:r>
          </a:p>
          <a:p>
            <a:r>
              <a:rPr lang="en-US" dirty="0"/>
              <a:t>Most air-conditioning machines include the ability </a:t>
            </a:r>
            <a:r>
              <a:rPr lang="en-US" dirty="0" smtClean="0"/>
              <a:t>to recycle </a:t>
            </a:r>
            <a:r>
              <a:rPr lang="en-US" dirty="0"/>
              <a:t>the refrigerant to the following SAE J1991 specification</a:t>
            </a:r>
            <a:r>
              <a:rPr lang="en-US" dirty="0" smtClean="0"/>
              <a:t>:</a:t>
            </a:r>
          </a:p>
          <a:p>
            <a:pPr lvl="1"/>
            <a:r>
              <a:rPr lang="en-US" dirty="0" smtClean="0"/>
              <a:t>Moisture</a:t>
            </a:r>
          </a:p>
          <a:p>
            <a:pPr lvl="1"/>
            <a:r>
              <a:rPr lang="en-US" dirty="0"/>
              <a:t>Refrigerant </a:t>
            </a:r>
            <a:r>
              <a:rPr lang="en-US" dirty="0" smtClean="0"/>
              <a:t>oil</a:t>
            </a:r>
          </a:p>
          <a:p>
            <a:pPr lvl="1"/>
            <a:r>
              <a:rPr lang="en-US" dirty="0" smtClean="0"/>
              <a:t>Non-condensable </a:t>
            </a:r>
            <a:r>
              <a:rPr lang="en-US" dirty="0"/>
              <a:t>gases (air)</a:t>
            </a:r>
            <a:endParaRPr lang="en-US" dirty="0"/>
          </a:p>
        </p:txBody>
      </p:sp>
    </p:spTree>
    <p:extLst>
      <p:ext uri="{BB962C8B-B14F-4D97-AF65-F5344CB8AC3E}">
        <p14:creationId xmlns:p14="http://schemas.microsoft.com/office/powerpoint/2010/main" val="257602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two ways a non-condensable gas can be identified?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A refrigerant identifier or by measuring the refrigerant temperature and pressure.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RECHARGING A SYSTEM</a:t>
            </a:r>
            <a:endParaRPr lang="en-US" dirty="0">
              <a:latin typeface="+mj-lt"/>
            </a:endParaRPr>
          </a:p>
        </p:txBody>
      </p:sp>
      <p:sp>
        <p:nvSpPr>
          <p:cNvPr id="3" name="Content Placeholder 2"/>
          <p:cNvSpPr>
            <a:spLocks noGrp="1"/>
          </p:cNvSpPr>
          <p:nvPr>
            <p:ph idx="1"/>
          </p:nvPr>
        </p:nvSpPr>
        <p:spPr/>
        <p:txBody>
          <a:bodyPr/>
          <a:lstStyle/>
          <a:p>
            <a:r>
              <a:rPr lang="en-US" dirty="0"/>
              <a:t>After the system has been evacuated, it can be recharged with refrigerant</a:t>
            </a:r>
            <a:r>
              <a:rPr lang="en-US" dirty="0" smtClean="0"/>
              <a:t>.</a:t>
            </a:r>
          </a:p>
          <a:p>
            <a:r>
              <a:rPr lang="en-US" dirty="0"/>
              <a:t>Most vehicles have a placard or sticker that indicates the </a:t>
            </a:r>
            <a:r>
              <a:rPr lang="en-US" dirty="0" smtClean="0"/>
              <a:t>correct amount </a:t>
            </a:r>
            <a:r>
              <a:rPr lang="en-US" dirty="0"/>
              <a:t>of refrigerant to use</a:t>
            </a:r>
            <a:r>
              <a:rPr lang="en-US" dirty="0" smtClean="0"/>
              <a:t>.</a:t>
            </a:r>
          </a:p>
          <a:p>
            <a:r>
              <a:rPr lang="en-US" dirty="0"/>
              <a:t>Follow the operating instructions for the equipment you are using.</a:t>
            </a:r>
            <a:endParaRPr lang="en-US" dirty="0"/>
          </a:p>
        </p:txBody>
      </p:sp>
    </p:spTree>
    <p:extLst>
      <p:ext uri="{BB962C8B-B14F-4D97-AF65-F5344CB8AC3E}">
        <p14:creationId xmlns:p14="http://schemas.microsoft.com/office/powerpoint/2010/main" val="85300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67.9 A typical under-hood sticker that identifies the refrigerant and the amount needed to </a:t>
            </a:r>
            <a:r>
              <a:rPr lang="en-US" sz="2400" dirty="0" smtClean="0">
                <a:latin typeface="+mj-lt"/>
              </a:rPr>
              <a:t>charge </a:t>
            </a:r>
            <a:r>
              <a:rPr lang="en-US" sz="2400" dirty="0">
                <a:latin typeface="+mj-lt"/>
              </a:rPr>
              <a:t>the system in kilograms (0.96 kg is equal to 0.44 pounds)</a:t>
            </a:r>
            <a:endParaRPr lang="en-US" dirty="0">
              <a:latin typeface="+mj-lt"/>
            </a:endParaRPr>
          </a:p>
        </p:txBody>
      </p:sp>
      <p:pic>
        <p:nvPicPr>
          <p:cNvPr id="3" name="Picture 2" descr="A photo shows an under-hood sticker that lists the type of refrigerant and the amount of refrigerant to be chang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435" y="2209800"/>
            <a:ext cx="5461131" cy="3550031"/>
          </a:xfrm>
          <a:prstGeom prst="rect">
            <a:avLst/>
          </a:prstGeom>
        </p:spPr>
      </p:pic>
    </p:spTree>
    <p:extLst>
      <p:ext uri="{BB962C8B-B14F-4D97-AF65-F5344CB8AC3E}">
        <p14:creationId xmlns:p14="http://schemas.microsoft.com/office/powerpoint/2010/main" val="80304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67.10 A temperature and humidity gauge is a useful tool for air-conditioning work. The higher the relative humidity, the more difficult it is for the air-conditioning system to lower the temperature inside the vehicle</a:t>
            </a:r>
            <a:endParaRPr lang="en-US" sz="2000" dirty="0">
              <a:latin typeface="+mj-lt"/>
            </a:endParaRPr>
          </a:p>
        </p:txBody>
      </p:sp>
      <p:pic>
        <p:nvPicPr>
          <p:cNvPr id="3" name="Picture 2" descr="A photo shows a temperature and humidity gauge. The gauge shows a reading of 73.2 degree Fahrenheit and 52 percent humid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376" y="2209800"/>
            <a:ext cx="4651248" cy="3657600"/>
          </a:xfrm>
          <a:prstGeom prst="rect">
            <a:avLst/>
          </a:prstGeom>
        </p:spPr>
      </p:pic>
    </p:spTree>
    <p:extLst>
      <p:ext uri="{BB962C8B-B14F-4D97-AF65-F5344CB8AC3E}">
        <p14:creationId xmlns:p14="http://schemas.microsoft.com/office/powerpoint/2010/main" val="288647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RETROFITTING A CFC-12 SYSTEM TO  A HCF-134A SYSTEM</a:t>
            </a:r>
            <a:endParaRPr lang="en-US" dirty="0">
              <a:latin typeface="+mj-lt"/>
            </a:endParaRPr>
          </a:p>
        </p:txBody>
      </p:sp>
      <p:sp>
        <p:nvSpPr>
          <p:cNvPr id="3" name="Content Placeholder 2"/>
          <p:cNvSpPr>
            <a:spLocks noGrp="1"/>
          </p:cNvSpPr>
          <p:nvPr>
            <p:ph idx="1"/>
          </p:nvPr>
        </p:nvSpPr>
        <p:spPr/>
        <p:txBody>
          <a:bodyPr/>
          <a:lstStyle/>
          <a:p>
            <a:r>
              <a:rPr lang="en-US" dirty="0"/>
              <a:t>Due to environmental and cost concerns, many service </a:t>
            </a:r>
            <a:r>
              <a:rPr lang="en-US" dirty="0" smtClean="0"/>
              <a:t>technicians are </a:t>
            </a:r>
            <a:r>
              <a:rPr lang="en-US" dirty="0"/>
              <a:t>retrofitting (adapting) CFC-12 systems to HFC-134a systems</a:t>
            </a:r>
            <a:r>
              <a:rPr lang="en-US" dirty="0" smtClean="0"/>
              <a:t>.</a:t>
            </a:r>
          </a:p>
          <a:p>
            <a:r>
              <a:rPr lang="en-US" dirty="0"/>
              <a:t>Whenever making the change, several tasks have to be </a:t>
            </a:r>
            <a:r>
              <a:rPr lang="en-US" dirty="0" smtClean="0"/>
              <a:t>performed, including:</a:t>
            </a:r>
          </a:p>
          <a:p>
            <a:pPr lvl="1"/>
            <a:r>
              <a:rPr lang="en-US" dirty="0" smtClean="0"/>
              <a:t>Replacing the service fittings, replacing the oil, and changing the labeling. It may also be necessary to replace hoses, O-rings, switches, condensers, and compressors.  </a:t>
            </a:r>
            <a:endParaRPr lang="en-US" dirty="0"/>
          </a:p>
        </p:txBody>
      </p:sp>
    </p:spTree>
    <p:extLst>
      <p:ext uri="{BB962C8B-B14F-4D97-AF65-F5344CB8AC3E}">
        <p14:creationId xmlns:p14="http://schemas.microsoft.com/office/powerpoint/2010/main" val="55750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BLOWER MOTOR SERVICE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Blower motor-related services include the following components</a:t>
            </a:r>
            <a:r>
              <a:rPr lang="en-US" dirty="0" smtClean="0"/>
              <a:t>.</a:t>
            </a:r>
          </a:p>
          <a:p>
            <a:pPr lvl="1"/>
            <a:r>
              <a:rPr lang="en-US" dirty="0" smtClean="0"/>
              <a:t>Blower motor</a:t>
            </a:r>
          </a:p>
          <a:p>
            <a:pPr lvl="1"/>
            <a:r>
              <a:rPr lang="en-US" dirty="0" smtClean="0"/>
              <a:t>Relays and switches</a:t>
            </a:r>
            <a:endParaRPr lang="en-US" dirty="0" smtClean="0"/>
          </a:p>
          <a:p>
            <a:pPr lvl="1"/>
            <a:r>
              <a:rPr lang="en-US" dirty="0" smtClean="0"/>
              <a:t>Mechanical, electrical, and vacuum components</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67.11 (a) When a system is retrofitted from CFC-12 to HFC-134a, the proper service fittings have to be used to help assure that cross-contamination does not occur</a:t>
            </a:r>
            <a:endParaRPr lang="en-US" dirty="0">
              <a:latin typeface="+mj-lt"/>
            </a:endParaRPr>
          </a:p>
        </p:txBody>
      </p:sp>
      <p:pic>
        <p:nvPicPr>
          <p:cNvPr id="3" name="Picture 2" descr="A photo shows a cylindrical cup sealed tightly to the refrigerant when retrofitting the refrigera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029" y="1828800"/>
            <a:ext cx="2987943" cy="4129337"/>
          </a:xfrm>
          <a:prstGeom prst="rect">
            <a:avLst/>
          </a:prstGeom>
        </p:spPr>
      </p:pic>
    </p:spTree>
    <p:extLst>
      <p:ext uri="{BB962C8B-B14F-4D97-AF65-F5344CB8AC3E}">
        <p14:creationId xmlns:p14="http://schemas.microsoft.com/office/powerpoint/2010/main" val="401670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67.11 (b) An under-hood sticker is also installed indicating that the system was retrofitted to HFC-134a and when it was done and by whom</a:t>
            </a:r>
            <a:endParaRPr lang="en-US" dirty="0">
              <a:latin typeface="+mj-lt"/>
            </a:endParaRPr>
          </a:p>
        </p:txBody>
      </p:sp>
      <p:pic>
        <p:nvPicPr>
          <p:cNvPr id="3" name="Picture 2" descr="A photo shows an under-hood sticker that indicates that the SAE J1661 system is retrofitted to R-134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60" y="2362230"/>
            <a:ext cx="4907280" cy="3657600"/>
          </a:xfrm>
          <a:prstGeom prst="rect">
            <a:avLst/>
          </a:prstGeom>
        </p:spPr>
      </p:pic>
    </p:spTree>
    <p:extLst>
      <p:ext uri="{BB962C8B-B14F-4D97-AF65-F5344CB8AC3E}">
        <p14:creationId xmlns:p14="http://schemas.microsoft.com/office/powerpoint/2010/main" val="81270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COMPRESSOR SERVICE (1 OF 2)</a:t>
            </a:r>
            <a:endParaRPr lang="en-US" dirty="0">
              <a:latin typeface="+mj-lt"/>
            </a:endParaRPr>
          </a:p>
        </p:txBody>
      </p:sp>
      <p:sp>
        <p:nvSpPr>
          <p:cNvPr id="3" name="Content Placeholder 2"/>
          <p:cNvSpPr>
            <a:spLocks noGrp="1"/>
          </p:cNvSpPr>
          <p:nvPr>
            <p:ph idx="1"/>
          </p:nvPr>
        </p:nvSpPr>
        <p:spPr/>
        <p:txBody>
          <a:bodyPr/>
          <a:lstStyle/>
          <a:p>
            <a:r>
              <a:rPr lang="en-US" dirty="0" smtClean="0"/>
              <a:t>Compressor Drive Belt</a:t>
            </a:r>
          </a:p>
          <a:p>
            <a:pPr lvl="1"/>
            <a:r>
              <a:rPr lang="en-US" dirty="0" smtClean="0"/>
              <a:t>Always </a:t>
            </a:r>
            <a:r>
              <a:rPr lang="en-US" dirty="0"/>
              <a:t>check the </a:t>
            </a:r>
            <a:r>
              <a:rPr lang="en-US" dirty="0" smtClean="0"/>
              <a:t>compressor drive </a:t>
            </a:r>
            <a:r>
              <a:rPr lang="en-US" dirty="0"/>
              <a:t>belt(s) whenever servicing the air-conditioning system </a:t>
            </a:r>
            <a:r>
              <a:rPr lang="en-US" dirty="0" smtClean="0"/>
              <a:t>and replace </a:t>
            </a:r>
            <a:r>
              <a:rPr lang="en-US" dirty="0"/>
              <a:t>as needed</a:t>
            </a:r>
            <a:r>
              <a:rPr lang="en-US" dirty="0" smtClean="0"/>
              <a:t>.</a:t>
            </a:r>
          </a:p>
          <a:p>
            <a:r>
              <a:rPr lang="en-US" dirty="0" smtClean="0"/>
              <a:t>Compressor Clutch Service</a:t>
            </a:r>
          </a:p>
          <a:p>
            <a:pPr lvl="1"/>
            <a:r>
              <a:rPr lang="en-US" dirty="0" smtClean="0"/>
              <a:t>Some compressors allow for the replacement of the </a:t>
            </a:r>
            <a:r>
              <a:rPr lang="en-US" dirty="0"/>
              <a:t>clutch and </a:t>
            </a:r>
            <a:r>
              <a:rPr lang="en-US" dirty="0" smtClean="0"/>
              <a:t>the adjustment of the </a:t>
            </a:r>
            <a:r>
              <a:rPr lang="en-US" dirty="0"/>
              <a:t>air gap according to service information </a:t>
            </a:r>
            <a:r>
              <a:rPr lang="en-US" dirty="0" smtClean="0"/>
              <a:t>instruction.</a:t>
            </a:r>
          </a:p>
        </p:txBody>
      </p:sp>
    </p:spTree>
    <p:extLst>
      <p:ext uri="{BB962C8B-B14F-4D97-AF65-F5344CB8AC3E}">
        <p14:creationId xmlns:p14="http://schemas.microsoft.com/office/powerpoint/2010/main" val="27879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COMPRESSOR SERVICE (2 OF 2)</a:t>
            </a:r>
            <a:endParaRPr lang="en-US" dirty="0">
              <a:latin typeface="+mj-lt"/>
            </a:endParaRPr>
          </a:p>
        </p:txBody>
      </p:sp>
      <p:sp>
        <p:nvSpPr>
          <p:cNvPr id="3" name="Content Placeholder 2"/>
          <p:cNvSpPr>
            <a:spLocks noGrp="1"/>
          </p:cNvSpPr>
          <p:nvPr>
            <p:ph idx="1"/>
          </p:nvPr>
        </p:nvSpPr>
        <p:spPr/>
        <p:txBody>
          <a:bodyPr/>
          <a:lstStyle/>
          <a:p>
            <a:r>
              <a:rPr lang="en-US" dirty="0" smtClean="0"/>
              <a:t>Compressor Removal</a:t>
            </a:r>
          </a:p>
          <a:p>
            <a:pPr lvl="1"/>
            <a:r>
              <a:rPr lang="en-US" dirty="0" smtClean="0"/>
              <a:t>If </a:t>
            </a:r>
            <a:r>
              <a:rPr lang="en-US" dirty="0"/>
              <a:t>testing indicates the compressor has failed it should be replaced after the refrigerant is recovered.</a:t>
            </a:r>
          </a:p>
          <a:p>
            <a:endParaRPr lang="en-US" dirty="0"/>
          </a:p>
        </p:txBody>
      </p:sp>
    </p:spTree>
    <p:extLst>
      <p:ext uri="{BB962C8B-B14F-4D97-AF65-F5344CB8AC3E}">
        <p14:creationId xmlns:p14="http://schemas.microsoft.com/office/powerpoint/2010/main" val="238248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67.12 A special tool is needed to remove and install the magnetic clutch on the air-conditioning compressor</a:t>
            </a:r>
            <a:endParaRPr lang="en-US" dirty="0">
              <a:latin typeface="+mj-lt"/>
            </a:endParaRPr>
          </a:p>
        </p:txBody>
      </p:sp>
      <p:pic>
        <p:nvPicPr>
          <p:cNvPr id="3" name="Picture 2" descr="A photo shows a special tool required for removing and installing the magnetic clutch on air conditioning compressor. Special tool comprises of a plate with three screws and a nut and bolt arrangement at the ce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36" y="1741085"/>
            <a:ext cx="5900928" cy="4425696"/>
          </a:xfrm>
          <a:prstGeom prst="rect">
            <a:avLst/>
          </a:prstGeom>
        </p:spPr>
      </p:pic>
    </p:spTree>
    <p:extLst>
      <p:ext uri="{BB962C8B-B14F-4D97-AF65-F5344CB8AC3E}">
        <p14:creationId xmlns:p14="http://schemas.microsoft.com/office/powerpoint/2010/main" val="100253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CONDENSER SERVICE</a:t>
            </a:r>
            <a:endParaRPr lang="en-US" dirty="0">
              <a:latin typeface="+mj-lt"/>
            </a:endParaRPr>
          </a:p>
        </p:txBody>
      </p:sp>
      <p:sp>
        <p:nvSpPr>
          <p:cNvPr id="3" name="Content Placeholder 2"/>
          <p:cNvSpPr>
            <a:spLocks noGrp="1"/>
          </p:cNvSpPr>
          <p:nvPr>
            <p:ph idx="1"/>
          </p:nvPr>
        </p:nvSpPr>
        <p:spPr/>
        <p:txBody>
          <a:bodyPr/>
          <a:lstStyle/>
          <a:p>
            <a:r>
              <a:rPr lang="en-US" dirty="0"/>
              <a:t>Inspect the condenser for airflow restriction and clean as needed</a:t>
            </a:r>
            <a:r>
              <a:rPr lang="en-US" dirty="0" smtClean="0"/>
              <a:t>.</a:t>
            </a:r>
          </a:p>
          <a:p>
            <a:r>
              <a:rPr lang="en-US" dirty="0"/>
              <a:t>Often a “fin comb” is needed to straighten the fins of the </a:t>
            </a:r>
            <a:r>
              <a:rPr lang="en-US" dirty="0" smtClean="0"/>
              <a:t>condenser, which </a:t>
            </a:r>
            <a:r>
              <a:rPr lang="en-US" dirty="0"/>
              <a:t>may have been bent by road debris</a:t>
            </a:r>
            <a:r>
              <a:rPr lang="en-US" dirty="0" smtClean="0"/>
              <a:t>.</a:t>
            </a:r>
          </a:p>
          <a:p>
            <a:r>
              <a:rPr lang="en-US" dirty="0" smtClean="0"/>
              <a:t>If the condenser is replaced, ensure the proper amount of refrigerant oil is added back into the system.</a:t>
            </a:r>
            <a:endParaRPr lang="en-US" dirty="0"/>
          </a:p>
        </p:txBody>
      </p:sp>
    </p:spTree>
    <p:extLst>
      <p:ext uri="{BB962C8B-B14F-4D97-AF65-F5344CB8AC3E}">
        <p14:creationId xmlns:p14="http://schemas.microsoft.com/office/powerpoint/2010/main" val="85155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67.13 A fin comb is used to straighten the fins on the condenser to help increase airflow and heat transfer</a:t>
            </a:r>
            <a:endParaRPr lang="en-US" dirty="0">
              <a:latin typeface="+mj-lt"/>
            </a:endParaRPr>
          </a:p>
        </p:txBody>
      </p:sp>
      <p:pic>
        <p:nvPicPr>
          <p:cNvPr id="3" name="Picture 2" descr="A photo shows a comb like circular component used to straighten the fins of a condens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36" y="1741086"/>
            <a:ext cx="5900928" cy="4425696"/>
          </a:xfrm>
          <a:prstGeom prst="rect">
            <a:avLst/>
          </a:prstGeom>
        </p:spPr>
      </p:pic>
    </p:spTree>
    <p:extLst>
      <p:ext uri="{BB962C8B-B14F-4D97-AF65-F5344CB8AC3E}">
        <p14:creationId xmlns:p14="http://schemas.microsoft.com/office/powerpoint/2010/main" val="216898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EVAPORATOR SERVICE</a:t>
            </a:r>
            <a:endParaRPr lang="en-US" dirty="0">
              <a:latin typeface="+mj-lt"/>
            </a:endParaRPr>
          </a:p>
        </p:txBody>
      </p:sp>
      <p:sp>
        <p:nvSpPr>
          <p:cNvPr id="3" name="Content Placeholder 2"/>
          <p:cNvSpPr>
            <a:spLocks noGrp="1"/>
          </p:cNvSpPr>
          <p:nvPr>
            <p:ph idx="1"/>
          </p:nvPr>
        </p:nvSpPr>
        <p:spPr/>
        <p:txBody>
          <a:bodyPr/>
          <a:lstStyle/>
          <a:p>
            <a:r>
              <a:rPr lang="en-US" dirty="0"/>
              <a:t>If the evaporator has been tested and found to be clogged or </a:t>
            </a:r>
            <a:r>
              <a:rPr lang="en-US" dirty="0" smtClean="0"/>
              <a:t>leaking, it </a:t>
            </a:r>
            <a:r>
              <a:rPr lang="en-US" dirty="0"/>
              <a:t>has to be replaced</a:t>
            </a:r>
            <a:r>
              <a:rPr lang="en-US" dirty="0" smtClean="0"/>
              <a:t>.</a:t>
            </a:r>
          </a:p>
          <a:p>
            <a:r>
              <a:rPr lang="en-US" dirty="0"/>
              <a:t>In most vehicles this is a major job </a:t>
            </a:r>
            <a:r>
              <a:rPr lang="en-US" dirty="0" smtClean="0"/>
              <a:t>involving disassembly </a:t>
            </a:r>
            <a:r>
              <a:rPr lang="en-US" dirty="0"/>
              <a:t>of the dash.</a:t>
            </a:r>
            <a:endParaRPr lang="en-US" dirty="0"/>
          </a:p>
        </p:txBody>
      </p:sp>
    </p:spTree>
    <p:extLst>
      <p:ext uri="{BB962C8B-B14F-4D97-AF65-F5344CB8AC3E}">
        <p14:creationId xmlns:p14="http://schemas.microsoft.com/office/powerpoint/2010/main" val="169780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RECEIVER /DRIER OR ACCUMULATOR/DRIER SERVICE </a:t>
            </a:r>
            <a:endParaRPr lang="en-US" dirty="0">
              <a:latin typeface="+mj-lt"/>
            </a:endParaRPr>
          </a:p>
        </p:txBody>
      </p:sp>
      <p:sp>
        <p:nvSpPr>
          <p:cNvPr id="3" name="Content Placeholder 2"/>
          <p:cNvSpPr>
            <a:spLocks noGrp="1"/>
          </p:cNvSpPr>
          <p:nvPr>
            <p:ph idx="1"/>
          </p:nvPr>
        </p:nvSpPr>
        <p:spPr/>
        <p:txBody>
          <a:bodyPr/>
          <a:lstStyle/>
          <a:p>
            <a:r>
              <a:rPr lang="en-US" dirty="0"/>
              <a:t>Most experts recommend that the receiver/drier or </a:t>
            </a:r>
            <a:r>
              <a:rPr lang="en-US" dirty="0" smtClean="0"/>
              <a:t>accumulator/drier </a:t>
            </a:r>
            <a:r>
              <a:rPr lang="en-US" dirty="0"/>
              <a:t>be replaced anytime the refrigerant system is opened </a:t>
            </a:r>
            <a:r>
              <a:rPr lang="en-US" dirty="0" smtClean="0"/>
              <a:t>and other </a:t>
            </a:r>
            <a:r>
              <a:rPr lang="en-US" dirty="0"/>
              <a:t>repairs or services are being performed</a:t>
            </a:r>
            <a:r>
              <a:rPr lang="en-US" dirty="0" smtClean="0"/>
              <a:t>.</a:t>
            </a:r>
          </a:p>
          <a:p>
            <a:r>
              <a:rPr lang="en-US" dirty="0" smtClean="0"/>
              <a:t>After replacing these items, determine </a:t>
            </a:r>
            <a:r>
              <a:rPr lang="en-US" dirty="0"/>
              <a:t>the quantity of </a:t>
            </a:r>
            <a:r>
              <a:rPr lang="en-US" dirty="0" smtClean="0"/>
              <a:t>refrigerant oil </a:t>
            </a:r>
            <a:r>
              <a:rPr lang="en-US" dirty="0"/>
              <a:t>so that the proper amount can be added to the </a:t>
            </a:r>
            <a:r>
              <a:rPr lang="en-US" dirty="0" smtClean="0"/>
              <a:t>system when </a:t>
            </a:r>
            <a:r>
              <a:rPr lang="en-US" dirty="0"/>
              <a:t>it is recharged</a:t>
            </a:r>
            <a:r>
              <a:rPr lang="en-US" dirty="0" smtClean="0"/>
              <a:t>.</a:t>
            </a:r>
          </a:p>
          <a:p>
            <a:endParaRPr lang="en-US" dirty="0"/>
          </a:p>
        </p:txBody>
      </p:sp>
    </p:spTree>
    <p:extLst>
      <p:ext uri="{BB962C8B-B14F-4D97-AF65-F5344CB8AC3E}">
        <p14:creationId xmlns:p14="http://schemas.microsoft.com/office/powerpoint/2010/main" val="55700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67.14 Always be sure that the service valves are snug before evacuating the system. They are a common place for small refrigerant leaks</a:t>
            </a:r>
            <a:endParaRPr lang="en-US" dirty="0">
              <a:latin typeface="+mj-lt"/>
            </a:endParaRPr>
          </a:p>
        </p:txBody>
      </p:sp>
      <p:pic>
        <p:nvPicPr>
          <p:cNvPr id="3" name="Picture 2" descr="A photo shows a technician tightening the service valves of a refrigerating syste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760" y="2153949"/>
            <a:ext cx="5364480" cy="4023360"/>
          </a:xfrm>
          <a:prstGeom prst="rect">
            <a:avLst/>
          </a:prstGeom>
        </p:spPr>
      </p:pic>
    </p:spTree>
    <p:extLst>
      <p:ext uri="{BB962C8B-B14F-4D97-AF65-F5344CB8AC3E}">
        <p14:creationId xmlns:p14="http://schemas.microsoft.com/office/powerpoint/2010/main" val="189253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components should be checked if a blower motor resistor</a:t>
            </a:r>
          </a:p>
          <a:p>
            <a:r>
              <a:rPr lang="en-US" sz="4000" dirty="0"/>
              <a:t>is found to be defective?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ORIFICE TUBE/ EXPANSION VALVE SERVICE</a:t>
            </a:r>
            <a:endParaRPr lang="en-US" dirty="0">
              <a:latin typeface="+mj-lt"/>
            </a:endParaRPr>
          </a:p>
        </p:txBody>
      </p:sp>
      <p:sp>
        <p:nvSpPr>
          <p:cNvPr id="3" name="Content Placeholder 2"/>
          <p:cNvSpPr>
            <a:spLocks noGrp="1"/>
          </p:cNvSpPr>
          <p:nvPr>
            <p:ph idx="1"/>
          </p:nvPr>
        </p:nvSpPr>
        <p:spPr/>
        <p:txBody>
          <a:bodyPr/>
          <a:lstStyle/>
          <a:p>
            <a:r>
              <a:rPr lang="en-US" dirty="0"/>
              <a:t>If the orifice tube is found to be clogged or the expansion </a:t>
            </a:r>
            <a:r>
              <a:rPr lang="en-US" dirty="0" smtClean="0"/>
              <a:t>valve has </a:t>
            </a:r>
            <a:r>
              <a:rPr lang="en-US" dirty="0"/>
              <a:t>been determined to be not operating correctly, they require replacement</a:t>
            </a:r>
            <a:r>
              <a:rPr lang="en-US" dirty="0" smtClean="0"/>
              <a:t>.</a:t>
            </a:r>
          </a:p>
          <a:p>
            <a:r>
              <a:rPr lang="en-US" dirty="0"/>
              <a:t>Always follow the vehicle manufacturer’s </a:t>
            </a:r>
            <a:r>
              <a:rPr lang="en-US" dirty="0" smtClean="0"/>
              <a:t>recommended replacement </a:t>
            </a:r>
            <a:r>
              <a:rPr lang="en-US" dirty="0"/>
              <a:t>procedures and adhere to all precautions.</a:t>
            </a:r>
            <a:endParaRPr lang="en-US" dirty="0"/>
          </a:p>
        </p:txBody>
      </p:sp>
    </p:spTree>
    <p:extLst>
      <p:ext uri="{BB962C8B-B14F-4D97-AF65-F5344CB8AC3E}">
        <p14:creationId xmlns:p14="http://schemas.microsoft.com/office/powerpoint/2010/main" val="106454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blower motor and the connections.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COOLING SYSTEM SERVICE</a:t>
            </a:r>
            <a:endParaRPr lang="en-US" dirty="0">
              <a:latin typeface="+mj-lt"/>
            </a:endParaRPr>
          </a:p>
        </p:txBody>
      </p:sp>
      <p:sp>
        <p:nvSpPr>
          <p:cNvPr id="3" name="Content Placeholder 2"/>
          <p:cNvSpPr>
            <a:spLocks noGrp="1"/>
          </p:cNvSpPr>
          <p:nvPr>
            <p:ph idx="1"/>
          </p:nvPr>
        </p:nvSpPr>
        <p:spPr/>
        <p:txBody>
          <a:bodyPr/>
          <a:lstStyle/>
          <a:p>
            <a:r>
              <a:rPr lang="en-US" dirty="0" smtClean="0"/>
              <a:t>Thermostat Replacement</a:t>
            </a:r>
          </a:p>
          <a:p>
            <a:pPr lvl="1"/>
            <a:r>
              <a:rPr lang="en-US" dirty="0" smtClean="0"/>
              <a:t>A defective (stuck </a:t>
            </a:r>
            <a:r>
              <a:rPr lang="en-US" dirty="0"/>
              <a:t>open) thermostat can cause a lack of heat from </a:t>
            </a:r>
            <a:r>
              <a:rPr lang="en-US" dirty="0" smtClean="0"/>
              <a:t>the heater.</a:t>
            </a:r>
          </a:p>
          <a:p>
            <a:r>
              <a:rPr lang="en-US" dirty="0" smtClean="0"/>
              <a:t>Heater Hose Replacement</a:t>
            </a:r>
          </a:p>
          <a:p>
            <a:pPr lvl="1"/>
            <a:r>
              <a:rPr lang="en-US" dirty="0"/>
              <a:t>Check heater hoses for </a:t>
            </a:r>
            <a:r>
              <a:rPr lang="en-US" dirty="0" smtClean="0"/>
              <a:t>signs of </a:t>
            </a:r>
            <a:r>
              <a:rPr lang="en-US" dirty="0"/>
              <a:t>deterioration and replace as needed</a:t>
            </a:r>
            <a:r>
              <a:rPr lang="en-US" dirty="0" smtClean="0"/>
              <a:t>.</a:t>
            </a:r>
          </a:p>
          <a:p>
            <a:r>
              <a:rPr lang="en-US" dirty="0" smtClean="0"/>
              <a:t>Cooling Fan</a:t>
            </a:r>
          </a:p>
          <a:p>
            <a:pPr lvl="1"/>
            <a:r>
              <a:rPr lang="en-US" dirty="0" smtClean="0"/>
              <a:t>Inspect </a:t>
            </a:r>
            <a:r>
              <a:rPr lang="en-US" dirty="0"/>
              <a:t>the cooling fan for dents, nicks, or </a:t>
            </a:r>
            <a:r>
              <a:rPr lang="en-US" dirty="0" smtClean="0"/>
              <a:t>other faults </a:t>
            </a:r>
            <a:r>
              <a:rPr lang="en-US" dirty="0"/>
              <a:t>that can cause a vibration or reduce airflow through the radiator.</a:t>
            </a:r>
            <a:endParaRPr lang="en-US" dirty="0"/>
          </a:p>
        </p:txBody>
      </p:sp>
    </p:spTree>
    <p:extLst>
      <p:ext uri="{BB962C8B-B14F-4D97-AF65-F5344CB8AC3E}">
        <p14:creationId xmlns:p14="http://schemas.microsoft.com/office/powerpoint/2010/main" val="379115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67.1 Some heater hoses are best inspected by hoisting the vehicle and inspecting them from underneath the vehicle as shown</a:t>
            </a:r>
          </a:p>
        </p:txBody>
      </p:sp>
      <p:pic>
        <p:nvPicPr>
          <p:cNvPr id="5" name="Picture 4" descr="A photo shows the underneath view of a vehicle with hose pipes connected to a hea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869" y="2211856"/>
            <a:ext cx="4000263" cy="4000263"/>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REFRIGERANT RECOVERY PROCEDURES (1 OF 2) </a:t>
            </a:r>
            <a:endParaRPr lang="en-US" dirty="0">
              <a:latin typeface="+mj-lt"/>
            </a:endParaRPr>
          </a:p>
        </p:txBody>
      </p:sp>
      <p:sp>
        <p:nvSpPr>
          <p:cNvPr id="3" name="Content Placeholder 2"/>
          <p:cNvSpPr>
            <a:spLocks noGrp="1"/>
          </p:cNvSpPr>
          <p:nvPr>
            <p:ph idx="1"/>
          </p:nvPr>
        </p:nvSpPr>
        <p:spPr/>
        <p:txBody>
          <a:bodyPr/>
          <a:lstStyle/>
          <a:p>
            <a:r>
              <a:rPr lang="en-US" dirty="0" smtClean="0"/>
              <a:t>Leak Repair Procedures</a:t>
            </a:r>
          </a:p>
          <a:p>
            <a:pPr lvl="1"/>
            <a:r>
              <a:rPr lang="en-US" dirty="0" smtClean="0"/>
              <a:t>After </a:t>
            </a:r>
            <a:r>
              <a:rPr lang="en-US" dirty="0"/>
              <a:t>a leak has been </a:t>
            </a:r>
            <a:r>
              <a:rPr lang="en-US" dirty="0" smtClean="0"/>
              <a:t>found, the </a:t>
            </a:r>
            <a:r>
              <a:rPr lang="en-US" dirty="0"/>
              <a:t>refrigerant should be recovered and the faulty part repaired </a:t>
            </a:r>
            <a:r>
              <a:rPr lang="en-US" dirty="0" smtClean="0"/>
              <a:t>or replaced.</a:t>
            </a:r>
          </a:p>
          <a:p>
            <a:r>
              <a:rPr lang="en-US" dirty="0" smtClean="0"/>
              <a:t>Refrigerant Recovery</a:t>
            </a:r>
          </a:p>
          <a:p>
            <a:pPr lvl="1"/>
            <a:r>
              <a:rPr lang="en-US" dirty="0" smtClean="0"/>
              <a:t>Refrigerant </a:t>
            </a:r>
            <a:r>
              <a:rPr lang="en-US" dirty="0"/>
              <a:t>should be </a:t>
            </a:r>
            <a:r>
              <a:rPr lang="en-US" dirty="0" smtClean="0"/>
              <a:t>recovered and </a:t>
            </a:r>
            <a:r>
              <a:rPr lang="en-US" dirty="0"/>
              <a:t>not allowed to be discharged into the atmosphere</a:t>
            </a:r>
            <a:r>
              <a:rPr lang="en-US" dirty="0" smtClean="0"/>
              <a:t>.</a:t>
            </a:r>
          </a:p>
          <a:p>
            <a:r>
              <a:rPr lang="en-US" dirty="0" smtClean="0"/>
              <a:t>Refrigerant Identification</a:t>
            </a:r>
          </a:p>
          <a:p>
            <a:pPr lvl="1"/>
            <a:r>
              <a:rPr lang="en-US" dirty="0" smtClean="0"/>
              <a:t>All </a:t>
            </a:r>
            <a:r>
              <a:rPr lang="en-US" dirty="0"/>
              <a:t>refrigerant should </a:t>
            </a:r>
            <a:r>
              <a:rPr lang="en-US" dirty="0" smtClean="0"/>
              <a:t>be identified </a:t>
            </a:r>
            <a:r>
              <a:rPr lang="en-US" dirty="0"/>
              <a:t>before it is recovered</a:t>
            </a:r>
            <a:r>
              <a:rPr lang="en-US" dirty="0" smtClean="0"/>
              <a:t>.</a:t>
            </a:r>
          </a:p>
          <a:p>
            <a:pPr lvl="1"/>
            <a:r>
              <a:rPr lang="en-US" dirty="0" smtClean="0"/>
              <a:t>Identify the use of sealers.</a:t>
            </a:r>
            <a:endParaRPr lang="en-US" dirty="0"/>
          </a:p>
        </p:txBody>
      </p:sp>
    </p:spTree>
    <p:extLst>
      <p:ext uri="{BB962C8B-B14F-4D97-AF65-F5344CB8AC3E}">
        <p14:creationId xmlns:p14="http://schemas.microsoft.com/office/powerpoint/2010/main" val="331291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REFRIGERANT RECOVERY </a:t>
            </a:r>
            <a:r>
              <a:rPr lang="en-US" dirty="0" smtClean="0">
                <a:latin typeface="+mj-lt"/>
              </a:rPr>
              <a:t>PROCEDURES (2 OF 2)</a:t>
            </a:r>
            <a:endParaRPr lang="en-US" dirty="0">
              <a:latin typeface="+mj-lt"/>
            </a:endParaRPr>
          </a:p>
        </p:txBody>
      </p:sp>
      <p:sp>
        <p:nvSpPr>
          <p:cNvPr id="3" name="Content Placeholder 2"/>
          <p:cNvSpPr>
            <a:spLocks noGrp="1"/>
          </p:cNvSpPr>
          <p:nvPr>
            <p:ph idx="1"/>
          </p:nvPr>
        </p:nvSpPr>
        <p:spPr/>
        <p:txBody>
          <a:bodyPr/>
          <a:lstStyle/>
          <a:p>
            <a:r>
              <a:rPr lang="en-US" dirty="0" smtClean="0"/>
              <a:t>Repairs or Replacement of Components</a:t>
            </a:r>
          </a:p>
          <a:p>
            <a:pPr lvl="1"/>
            <a:r>
              <a:rPr lang="en-US" dirty="0" smtClean="0"/>
              <a:t>After all </a:t>
            </a:r>
            <a:r>
              <a:rPr lang="en-US" dirty="0"/>
              <a:t>refrigerant has been removed from the system, repairs can </a:t>
            </a:r>
            <a:r>
              <a:rPr lang="en-US" dirty="0" smtClean="0"/>
              <a:t>be accomplished.</a:t>
            </a:r>
          </a:p>
          <a:p>
            <a:r>
              <a:rPr lang="en-US" dirty="0" smtClean="0"/>
              <a:t>Refrigerant Line Connections</a:t>
            </a:r>
          </a:p>
          <a:p>
            <a:pPr lvl="1"/>
            <a:r>
              <a:rPr lang="en-US" dirty="0"/>
              <a:t>Refrigerant line connections </a:t>
            </a:r>
            <a:r>
              <a:rPr lang="en-US" dirty="0" smtClean="0"/>
              <a:t>must be vapor tight, easy to connect and disconnect, and withstand rapid and extreme temperature changes.</a:t>
            </a:r>
          </a:p>
          <a:p>
            <a:r>
              <a:rPr lang="en-US" dirty="0" smtClean="0"/>
              <a:t>Service Valves</a:t>
            </a:r>
          </a:p>
          <a:p>
            <a:pPr lvl="1"/>
            <a:r>
              <a:rPr lang="en-US" dirty="0" smtClean="0"/>
              <a:t>Service valves and caps with O-rings keep the dirt out and the system sealed. </a:t>
            </a:r>
            <a:endParaRPr lang="en-US" dirty="0"/>
          </a:p>
        </p:txBody>
      </p:sp>
    </p:spTree>
    <p:extLst>
      <p:ext uri="{BB962C8B-B14F-4D97-AF65-F5344CB8AC3E}">
        <p14:creationId xmlns:p14="http://schemas.microsoft.com/office/powerpoint/2010/main" val="396620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972</TotalTime>
  <Words>1307</Words>
  <Application>Microsoft Office PowerPoint</Application>
  <PresentationFormat>On-screen Show (4:3)</PresentationFormat>
  <Paragraphs>111</Paragraphs>
  <Slides>41</Slides>
  <Notes>0</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508 Lecture</vt:lpstr>
      <vt:lpstr>2_508 Lecture</vt:lpstr>
      <vt:lpstr>3_508 Lecture</vt:lpstr>
      <vt:lpstr>4_508 Lecture</vt:lpstr>
      <vt:lpstr>Automotive Technology Principles, Diagnosis, and Service</vt:lpstr>
      <vt:lpstr>LEARNING OBJECTIVES </vt:lpstr>
      <vt:lpstr>BLOWER MOTOR SERVICE</vt:lpstr>
      <vt:lpstr>QUESTION 1: ?</vt:lpstr>
      <vt:lpstr>ANSWER 1:</vt:lpstr>
      <vt:lpstr>COOLING SYSTEM SERVICE</vt:lpstr>
      <vt:lpstr>Figure 67.1 Some heater hoses are best inspected by hoisting the vehicle and inspecting them from underneath the vehicle as shown</vt:lpstr>
      <vt:lpstr>REFRIGERANT RECOVERY PROCEDURES (1 OF 2) </vt:lpstr>
      <vt:lpstr>REFRIGERANT RECOVERY PROCEDURES (2 OF 2)</vt:lpstr>
      <vt:lpstr>Figure 67.2 HFC-134a systems use quick-disconnect fittings that are larger than those used for CFC-12 systems</vt:lpstr>
      <vt:lpstr>Figure 67.3 (a) Refrigerant oil must be retrieved and measured when the refrigerant is recovered from the system</vt:lpstr>
      <vt:lpstr>Figure 67.3 (b) A rubber O-ring is used to indicate the level of refrigerant oil already in the container. The exact same amount of refrigerant oil must be installed as was removed when the system is recharged</vt:lpstr>
      <vt:lpstr>Figure 67.4 O-rings are usually made of neoprene rubber or highly saturated nitriles (HSN) to withstand high temperatures and flexing. O-rings should be changed during a retrofit procedure</vt:lpstr>
      <vt:lpstr>Figure 67.5 A Ford spring-lock coupling</vt:lpstr>
      <vt:lpstr>Figure 67.6 A special tool is needed to remove and install the Ford spring-lock coupling</vt:lpstr>
      <vt:lpstr>Figure 67.7 The service cap O-ring becomes the primary seal if the service valve leaks</vt:lpstr>
      <vt:lpstr>QUESTION 2: ?</vt:lpstr>
      <vt:lpstr>ANSWER 2:</vt:lpstr>
      <vt:lpstr>EVACUATION PROCEDURES</vt:lpstr>
      <vt:lpstr>Tech Tip </vt:lpstr>
      <vt:lpstr>Figure 67.8 An air-conditioning vacuum gauge that reads in microns</vt:lpstr>
      <vt:lpstr>NONCONDENSABLE GASSES</vt:lpstr>
      <vt:lpstr>REFRIGERANT RECYCLING</vt:lpstr>
      <vt:lpstr>QUESTION 3: ?</vt:lpstr>
      <vt:lpstr>ANSWER 3:</vt:lpstr>
      <vt:lpstr>RECHARGING A SYSTEM</vt:lpstr>
      <vt:lpstr>Figure 67.9 A typical under-hood sticker that identifies the refrigerant and the amount needed to charge the system in kilograms (0.96 kg is equal to 0.44 pounds)</vt:lpstr>
      <vt:lpstr>Figure 67.10 A temperature and humidity gauge is a useful tool for air-conditioning work. The higher the relative humidity, the more difficult it is for the air-conditioning system to lower the temperature inside the vehicle</vt:lpstr>
      <vt:lpstr>RETROFITTING A CFC-12 SYSTEM TO  A HCF-134A SYSTEM</vt:lpstr>
      <vt:lpstr>Figure 67.11 (a) When a system is retrofitted from CFC-12 to HFC-134a, the proper service fittings have to be used to help assure that cross-contamination does not occur</vt:lpstr>
      <vt:lpstr>Figure 67.11 (b) An under-hood sticker is also installed indicating that the system was retrofitted to HFC-134a and when it was done and by whom</vt:lpstr>
      <vt:lpstr>COMPRESSOR SERVICE (1 OF 2)</vt:lpstr>
      <vt:lpstr>COMPRESSOR SERVICE (2 OF 2)</vt:lpstr>
      <vt:lpstr>Figure 67.12 A special tool is needed to remove and install the magnetic clutch on the air-conditioning compressor</vt:lpstr>
      <vt:lpstr>CONDENSER SERVICE</vt:lpstr>
      <vt:lpstr>Figure 67.13 A fin comb is used to straighten the fins on the condenser to help increase airflow and heat transfer</vt:lpstr>
      <vt:lpstr>EVAPORATOR SERVICE</vt:lpstr>
      <vt:lpstr>RECEIVER /DRIER OR ACCUMULATOR/DRIER SERVICE </vt:lpstr>
      <vt:lpstr>Figure 67.14 Always be sure that the service valves are snug before evacuating the system. They are a common place for small refrigerant leaks</vt:lpstr>
      <vt:lpstr>ORIFICE TUBE/ EXPANSION VALVE SERVICE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67</dc:title>
  <dc:creator>Curt &amp; Tammy</dc:creator>
  <cp:lastModifiedBy>Curt &amp; Tammy</cp:lastModifiedBy>
  <cp:revision>54</cp:revision>
  <dcterms:created xsi:type="dcterms:W3CDTF">2018-09-25T19:30:15Z</dcterms:created>
  <dcterms:modified xsi:type="dcterms:W3CDTF">2019-06-03T19:33:13Z</dcterms:modified>
</cp:coreProperties>
</file>