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6" r:id="rId9"/>
    <p:sldId id="315" r:id="rId10"/>
    <p:sldId id="316" r:id="rId11"/>
    <p:sldId id="274" r:id="rId12"/>
    <p:sldId id="317" r:id="rId13"/>
    <p:sldId id="267" r:id="rId14"/>
    <p:sldId id="268" r:id="rId15"/>
    <p:sldId id="339" r:id="rId16"/>
    <p:sldId id="326" r:id="rId17"/>
    <p:sldId id="270" r:id="rId18"/>
    <p:sldId id="318" r:id="rId19"/>
    <p:sldId id="319" r:id="rId20"/>
    <p:sldId id="320" r:id="rId21"/>
    <p:sldId id="340" r:id="rId22"/>
    <p:sldId id="327" r:id="rId23"/>
    <p:sldId id="321" r:id="rId24"/>
    <p:sldId id="328" r:id="rId25"/>
    <p:sldId id="329" r:id="rId26"/>
    <p:sldId id="286" r:id="rId27"/>
    <p:sldId id="287" r:id="rId28"/>
    <p:sldId id="272" r:id="rId29"/>
    <p:sldId id="330" r:id="rId30"/>
    <p:sldId id="331" r:id="rId31"/>
    <p:sldId id="338" r:id="rId32"/>
    <p:sldId id="332" r:id="rId33"/>
    <p:sldId id="337" r:id="rId34"/>
    <p:sldId id="333" r:id="rId35"/>
    <p:sldId id="263" r:id="rId36"/>
    <p:sldId id="334" r:id="rId37"/>
    <p:sldId id="335" r:id="rId38"/>
    <p:sldId id="299" r:id="rId39"/>
    <p:sldId id="300" r:id="rId40"/>
    <p:sldId id="32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66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Heating and Air-conditioning System Diagnosis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Low coolant levels will result in a lack of heat.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AC SYSTEM PERFORMANCE</a:t>
            </a:r>
            <a:endParaRPr lang="en-US" dirty="0">
              <a:latin typeface="+mj-lt"/>
            </a:endParaRPr>
          </a:p>
        </p:txBody>
      </p:sp>
      <p:sp>
        <p:nvSpPr>
          <p:cNvPr id="3" name="Content Placeholder 2"/>
          <p:cNvSpPr>
            <a:spLocks noGrp="1"/>
          </p:cNvSpPr>
          <p:nvPr>
            <p:ph idx="1"/>
          </p:nvPr>
        </p:nvSpPr>
        <p:spPr/>
        <p:txBody>
          <a:bodyPr/>
          <a:lstStyle/>
          <a:p>
            <a:r>
              <a:rPr lang="en-US" dirty="0" smtClean="0"/>
              <a:t>Step 1: Operate the system at 1500-2000 PRM for five minutes.</a:t>
            </a:r>
          </a:p>
          <a:p>
            <a:r>
              <a:rPr lang="en-US" dirty="0" smtClean="0"/>
              <a:t>Step 2: Verify the compressor clutch is engaged.</a:t>
            </a:r>
          </a:p>
          <a:p>
            <a:r>
              <a:rPr lang="en-US" dirty="0" smtClean="0"/>
              <a:t>Step 3: Measure the air temperature at the center outlet. Should be 35°F to 45°F.</a:t>
            </a:r>
          </a:p>
          <a:p>
            <a:r>
              <a:rPr lang="en-US" dirty="0" smtClean="0"/>
              <a:t>Step 4: Identify the refrigerant</a:t>
            </a:r>
          </a:p>
          <a:p>
            <a:r>
              <a:rPr lang="en-US" dirty="0" smtClean="0"/>
              <a:t>Step 5: Connect pressure gauges and obtain low and high pressure readings.</a:t>
            </a:r>
            <a:endParaRPr lang="en-US" dirty="0"/>
          </a:p>
        </p:txBody>
      </p:sp>
    </p:spTree>
    <p:extLst>
      <p:ext uri="{BB962C8B-B14F-4D97-AF65-F5344CB8AC3E}">
        <p14:creationId xmlns:p14="http://schemas.microsoft.com/office/powerpoint/2010/main" val="320848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mj-lt"/>
              </a:rPr>
              <a:t>Figure 66.4 Many older CFC-12 systems are equipped with a sight glass either on or near the receiver–drier. A fully-charged (or completely empty) system is indicated by a clear sight glass. Bubbles or foam indicate that the system is not fully charged. An empty system may have oil streaks on the sight glass being moved by the vapor remaining in the system</a:t>
            </a:r>
            <a:endParaRPr lang="en-US" sz="1800" dirty="0">
              <a:latin typeface="+mj-lt"/>
            </a:endParaRPr>
          </a:p>
        </p:txBody>
      </p:sp>
      <p:pic>
        <p:nvPicPr>
          <p:cNvPr id="3" name="Picture 2" descr="A figure shows a clear sight glass, a bubbled sight glass, and a sight glass with oil strea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21" y="2160734"/>
            <a:ext cx="2204358" cy="3901520"/>
          </a:xfrm>
          <a:prstGeom prst="rect">
            <a:avLst/>
          </a:prstGeom>
        </p:spPr>
      </p:pic>
    </p:spTree>
    <p:extLst>
      <p:ext uri="{BB962C8B-B14F-4D97-AF65-F5344CB8AC3E}">
        <p14:creationId xmlns:p14="http://schemas.microsoft.com/office/powerpoint/2010/main" val="368933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1800" dirty="0">
                <a:latin typeface="+mj-lt"/>
              </a:rPr>
              <a:t>Figure 66.5 A typical refrigerant identification machine. The readout indicates what kind of refrigerant is in the system. If a blend or some other contaminated refrigerant is discovered, it should be recovered and stored in a separate container to keep it from contaminating fresh refrigerant</a:t>
            </a:r>
            <a:endParaRPr lang="en-US" sz="1800" dirty="0">
              <a:latin typeface="+mj-lt"/>
            </a:endParaRPr>
          </a:p>
        </p:txBody>
      </p:sp>
      <p:pic>
        <p:nvPicPr>
          <p:cNvPr id="4" name="Picture 3" descr="A photo shows a typical automotive refrigerant identification machine which consists of inlet port, pressure gauge, filter quality indicator, and readout with quality indica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57400"/>
            <a:ext cx="4876800" cy="3657600"/>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66.6 (a) Both high-pressure (red) and low-pressure (blue) hoses have been attached to the vehicle</a:t>
            </a:r>
            <a:endParaRPr lang="en-US" dirty="0">
              <a:latin typeface="+mj-lt"/>
            </a:endParaRPr>
          </a:p>
        </p:txBody>
      </p:sp>
      <p:pic>
        <p:nvPicPr>
          <p:cNvPr id="6" name="Picture 5" descr="A photo shows high pressure and low pressure hoses attached to a vehicle. The high pressure hose is red in color and low pressure hose is blue in col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993" y="1780383"/>
            <a:ext cx="5666014" cy="4223116"/>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66.6 (b) High-side pressure can be compared to the temperature of the outlet from the compressor. Here a service technician is using an infrared pyrometer to measure the temperature</a:t>
            </a:r>
            <a:endParaRPr lang="en-US" sz="2000" dirty="0">
              <a:latin typeface="+mj-lt"/>
            </a:endParaRPr>
          </a:p>
        </p:txBody>
      </p:sp>
      <p:pic>
        <p:nvPicPr>
          <p:cNvPr id="6" name="Picture 5" descr="A photo shows an infrared pyrometer connected to the outlet of a compressor. The pyrometer reads 155 degree Fahrenhe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43" y="2133600"/>
            <a:ext cx="4907280" cy="3657600"/>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Figure 66.7 Hot refrigerant condenses in the condenser when it loses its heat to the outside air. Note how the level of the liquid line changes when undercharged or overcharged</a:t>
            </a:r>
            <a:endParaRPr lang="en-US" dirty="0">
              <a:latin typeface="+mj-lt"/>
            </a:endParaRPr>
          </a:p>
        </p:txBody>
      </p:sp>
      <p:pic>
        <p:nvPicPr>
          <p:cNvPr id="4" name="Picture 3" descr="A figure shows a condenser with an inlet port at the top and an outlet port at the bottom. The condenser has a liquid line that lies below the inlet port when overcharged and lies below the outlet port when undercharg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3600"/>
            <a:ext cx="7620000" cy="3480816"/>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TEMPERATURE AND PRESSURE MEASUREMENTS</a:t>
            </a:r>
            <a:endParaRPr lang="en-US" dirty="0">
              <a:latin typeface="+mj-lt"/>
            </a:endParaRPr>
          </a:p>
        </p:txBody>
      </p:sp>
      <p:sp>
        <p:nvSpPr>
          <p:cNvPr id="3" name="Content Placeholder 2"/>
          <p:cNvSpPr>
            <a:spLocks noGrp="1"/>
          </p:cNvSpPr>
          <p:nvPr>
            <p:ph idx="1"/>
          </p:nvPr>
        </p:nvSpPr>
        <p:spPr/>
        <p:txBody>
          <a:bodyPr/>
          <a:lstStyle/>
          <a:p>
            <a:r>
              <a:rPr lang="en-US" dirty="0" smtClean="0"/>
              <a:t>Temperature and pressure are directly related.</a:t>
            </a:r>
          </a:p>
          <a:p>
            <a:r>
              <a:rPr lang="en-US" dirty="0" smtClean="0"/>
              <a:t>The high side pressure is directly related to the amount of heat that needs to be removed at the condenser.</a:t>
            </a:r>
          </a:p>
          <a:p>
            <a:r>
              <a:rPr lang="en-US" dirty="0" smtClean="0"/>
              <a:t>The low side pressure indicates the boiling point of the refrigerant in the evaporator.</a:t>
            </a:r>
          </a:p>
          <a:p>
            <a:r>
              <a:rPr lang="en-US" dirty="0" smtClean="0"/>
              <a:t>Low refrigerant levels, a lack of air flow and contaminated refrigerant can affect these values.</a:t>
            </a:r>
            <a:endParaRPr lang="en-US" dirty="0"/>
          </a:p>
        </p:txBody>
      </p:sp>
    </p:spTree>
    <p:extLst>
      <p:ext uri="{BB962C8B-B14F-4D97-AF65-F5344CB8AC3E}">
        <p14:creationId xmlns:p14="http://schemas.microsoft.com/office/powerpoint/2010/main" val="104232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66.8 The average R-134a pressure–temperature readings during a performance test. The high-side pressure of R-12 systems </a:t>
            </a:r>
            <a:r>
              <a:rPr lang="en-US" sz="1800" dirty="0" smtClean="0">
                <a:latin typeface="+mj-lt"/>
              </a:rPr>
              <a:t>is lower </a:t>
            </a:r>
            <a:r>
              <a:rPr lang="en-US" sz="1800" dirty="0">
                <a:latin typeface="+mj-lt"/>
              </a:rPr>
              <a:t>at higher temperatures. With the engine off and the system allowed to equalize, both low-side and high-side pressures should be equal</a:t>
            </a:r>
            <a:endParaRPr lang="en-US" sz="18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82" y="2667000"/>
            <a:ext cx="7620000" cy="2962656"/>
          </a:xfrm>
          <a:prstGeom prst="rect">
            <a:avLst/>
          </a:prstGeom>
        </p:spPr>
      </p:pic>
    </p:spTree>
    <p:extLst>
      <p:ext uri="{BB962C8B-B14F-4D97-AF65-F5344CB8AC3E}">
        <p14:creationId xmlns:p14="http://schemas.microsoft.com/office/powerpoint/2010/main" val="102605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mj-lt"/>
              </a:rPr>
              <a:t>Figure 66.9 When both low- and high-side pressures are low, the system is undercharged with refrigerant</a:t>
            </a:r>
            <a:endParaRPr lang="en-US" sz="2400" dirty="0">
              <a:latin typeface="+mj-lt"/>
            </a:endParaRPr>
          </a:p>
        </p:txBody>
      </p:sp>
      <p:pic>
        <p:nvPicPr>
          <p:cNvPr id="4" name="Picture 3" descr="A figure shows two pressure gauges connected to low side and high side of a vehicle. Pressure reading in low side pressure gauge is 4 PSI and high side pressure gauge is 125 PS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4" y="1626088"/>
            <a:ext cx="6270172" cy="4324256"/>
          </a:xfrm>
          <a:prstGeom prst="rect">
            <a:avLst/>
          </a:prstGeom>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66.1</a:t>
            </a:r>
            <a:r>
              <a:rPr lang="en-US" dirty="0" smtClean="0"/>
              <a:t> </a:t>
            </a:r>
            <a:r>
              <a:rPr lang="en-US" dirty="0"/>
              <a:t>List the steps to diagnose HVAC problems</a:t>
            </a:r>
            <a:r>
              <a:rPr lang="en-US" dirty="0" smtClean="0"/>
              <a:t>.</a:t>
            </a:r>
          </a:p>
          <a:p>
            <a:pPr marL="0" indent="0">
              <a:buNone/>
            </a:pPr>
            <a:r>
              <a:rPr lang="en-US" b="1" dirty="0" smtClean="0">
                <a:solidFill>
                  <a:srgbClr val="005A70"/>
                </a:solidFill>
              </a:rPr>
              <a:t>66.2 </a:t>
            </a:r>
            <a:r>
              <a:rPr lang="en-US" dirty="0"/>
              <a:t>Explain how to diagnose a heating system problem</a:t>
            </a:r>
            <a:r>
              <a:rPr lang="en-US" dirty="0" smtClean="0"/>
              <a:t>.</a:t>
            </a:r>
          </a:p>
          <a:p>
            <a:pPr marL="0" indent="0">
              <a:buNone/>
            </a:pPr>
            <a:r>
              <a:rPr lang="en-US" b="1" dirty="0" smtClean="0">
                <a:solidFill>
                  <a:srgbClr val="005A70"/>
                </a:solidFill>
              </a:rPr>
              <a:t>66.3 </a:t>
            </a:r>
            <a:r>
              <a:rPr lang="en-US" dirty="0"/>
              <a:t>Describe how to check the performance of the A/C system</a:t>
            </a:r>
            <a:r>
              <a:rPr lang="en-US" dirty="0" smtClean="0"/>
              <a:t>.</a:t>
            </a:r>
          </a:p>
          <a:p>
            <a:pPr marL="0" indent="0">
              <a:buNone/>
            </a:pPr>
            <a:r>
              <a:rPr lang="en-US" b="1" dirty="0" smtClean="0">
                <a:solidFill>
                  <a:schemeClr val="accent2"/>
                </a:solidFill>
              </a:rPr>
              <a:t>66.4</a:t>
            </a:r>
            <a:r>
              <a:rPr lang="en-US" dirty="0" smtClean="0"/>
              <a:t> </a:t>
            </a:r>
            <a:r>
              <a:rPr lang="en-US" dirty="0"/>
              <a:t>Explain the procedures to measure temperature and pressure </a:t>
            </a:r>
            <a:r>
              <a:rPr lang="en-US" dirty="0" smtClean="0"/>
              <a:t>in A/C </a:t>
            </a:r>
            <a:r>
              <a:rPr lang="en-US" dirty="0"/>
              <a:t>systems.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66.10 Both low- and high-side pressures higher than normal indicate that the system is overcharged with refrigerant</a:t>
            </a:r>
            <a:endParaRPr lang="en-US" dirty="0">
              <a:latin typeface="+mj-lt"/>
            </a:endParaRPr>
          </a:p>
        </p:txBody>
      </p:sp>
      <p:pic>
        <p:nvPicPr>
          <p:cNvPr id="3" name="Picture 2" descr="A figure shows two pressure gauges connected to low side and high side of a system. Pressure readings in low side pressure gauge is 45 PSI and high side pressure gauge is 200 PS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079" y="1685654"/>
            <a:ext cx="6253842" cy="4308042"/>
          </a:xfrm>
          <a:prstGeom prst="rect">
            <a:avLst/>
          </a:prstGeom>
        </p:spPr>
      </p:pic>
    </p:spTree>
    <p:extLst>
      <p:ext uri="{BB962C8B-B14F-4D97-AF65-F5344CB8AC3E}">
        <p14:creationId xmlns:p14="http://schemas.microsoft.com/office/powerpoint/2010/main" val="195584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66.11 Lack of proper airflow across the condenser is usually the cause of this condition</a:t>
            </a:r>
            <a:endParaRPr lang="en-US" dirty="0">
              <a:latin typeface="+mj-lt"/>
            </a:endParaRPr>
          </a:p>
        </p:txBody>
      </p:sp>
      <p:pic>
        <p:nvPicPr>
          <p:cNvPr id="3" name="Picture 2" descr="A figure shows very high pressure readings in both the pressure gauges at low and high pressure side. Pressure readings in low side pressure gauge is 45 PSI and high side pressure gauge is 325 PS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407" y="1675186"/>
            <a:ext cx="6221186" cy="4270836"/>
          </a:xfrm>
          <a:prstGeom prst="rect">
            <a:avLst/>
          </a:prstGeom>
        </p:spPr>
      </p:pic>
    </p:spTree>
    <p:extLst>
      <p:ext uri="{BB962C8B-B14F-4D97-AF65-F5344CB8AC3E}">
        <p14:creationId xmlns:p14="http://schemas.microsoft.com/office/powerpoint/2010/main" val="288071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affect will low refrigerant levels have on the pressure readings?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low and high pressure readings will both read low.</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4724400" cy="494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66.12 A clogged orifice tube</a:t>
            </a:r>
            <a:endParaRPr lang="en-US" dirty="0">
              <a:latin typeface="+mj-lt"/>
            </a:endParaRPr>
          </a:p>
        </p:txBody>
      </p:sp>
      <p:pic>
        <p:nvPicPr>
          <p:cNvPr id="3" name="Picture 2" descr="A photo shows an orifice tube clogged with du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40257"/>
            <a:ext cx="7620000" cy="2011680"/>
          </a:xfrm>
          <a:prstGeom prst="rect">
            <a:avLst/>
          </a:prstGeom>
        </p:spPr>
      </p:pic>
    </p:spTree>
    <p:extLst>
      <p:ext uri="{BB962C8B-B14F-4D97-AF65-F5344CB8AC3E}">
        <p14:creationId xmlns:p14="http://schemas.microsoft.com/office/powerpoint/2010/main" val="127049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66.13 Assortment of orifice tubes. Note that each is color coded and identified on the lid of the assortment. Even though some technicians have purposely installed an orifice tube with a larger opening in an attempt to increase cooling, it is always safe to use the exact orifice tube specified for the vehicle being serviced</a:t>
            </a:r>
            <a:endParaRPr lang="en-US" sz="1800" dirty="0">
              <a:latin typeface="+mj-lt"/>
            </a:endParaRPr>
          </a:p>
        </p:txBody>
      </p:sp>
      <p:pic>
        <p:nvPicPr>
          <p:cNvPr id="3" name="Picture 2" descr="A photo shows an assortment of orifice tubes; each orifice tube is of different col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814" y="2057400"/>
            <a:ext cx="5039775" cy="3779832"/>
          </a:xfrm>
          <a:prstGeom prst="rect">
            <a:avLst/>
          </a:prstGeom>
        </p:spPr>
      </p:pic>
    </p:spTree>
    <p:extLst>
      <p:ext uri="{BB962C8B-B14F-4D97-AF65-F5344CB8AC3E}">
        <p14:creationId xmlns:p14="http://schemas.microsoft.com/office/powerpoint/2010/main" val="328609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CASE STUDY</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4034122" cy="496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64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66.14 A partially clogged evaporator</a:t>
            </a:r>
            <a:endParaRPr lang="en-US" dirty="0">
              <a:latin typeface="+mj-lt"/>
            </a:endParaRPr>
          </a:p>
        </p:txBody>
      </p:sp>
      <p:pic>
        <p:nvPicPr>
          <p:cNvPr id="3" name="Picture 2" descr="A photo shows a partially clogged evaporator with dust particles and restricted passage of airflow in an evapora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736" y="1600200"/>
            <a:ext cx="6188528" cy="4641396"/>
          </a:xfrm>
          <a:prstGeom prst="rect">
            <a:avLst/>
          </a:prstGeom>
        </p:spPr>
      </p:pic>
    </p:spTree>
    <p:extLst>
      <p:ext uri="{BB962C8B-B14F-4D97-AF65-F5344CB8AC3E}">
        <p14:creationId xmlns:p14="http://schemas.microsoft.com/office/powerpoint/2010/main" val="279321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5195888" cy="481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76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HVAC DIAGNOSTIC PROCEDURE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Step 1: Verify the customer complaint (concern).</a:t>
            </a:r>
          </a:p>
          <a:p>
            <a:r>
              <a:rPr lang="en-US" dirty="0" smtClean="0"/>
              <a:t>Step 2: Do a through visual inspection.</a:t>
            </a:r>
          </a:p>
          <a:p>
            <a:r>
              <a:rPr lang="en-US" dirty="0" smtClean="0"/>
              <a:t>Step 3: Check for diagnostic trouble codes.</a:t>
            </a:r>
          </a:p>
          <a:p>
            <a:r>
              <a:rPr lang="en-US" dirty="0" smtClean="0"/>
              <a:t>Step 4: Check for related technical service bulletins (TSBs).</a:t>
            </a:r>
          </a:p>
          <a:p>
            <a:r>
              <a:rPr lang="en-US" dirty="0" smtClean="0"/>
              <a:t>Step 5: Determine the root cause.</a:t>
            </a:r>
          </a:p>
          <a:p>
            <a:r>
              <a:rPr lang="en-US" dirty="0" smtClean="0"/>
              <a:t>Step 6: Verify the repair.</a:t>
            </a:r>
          </a:p>
          <a:p>
            <a:endParaRPr lang="en-US" sz="2400" dirty="0" smtClean="0"/>
          </a:p>
          <a:p>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66.15 If the system is fully charged, the outlet temperature of the line leaving the evaporator should be about the same as the temperature of the line entering the evaporator after the expansion valve</a:t>
            </a:r>
            <a:endParaRPr lang="en-US" sz="2000" dirty="0">
              <a:latin typeface="+mj-lt"/>
            </a:endParaRPr>
          </a:p>
        </p:txBody>
      </p:sp>
      <p:pic>
        <p:nvPicPr>
          <p:cNvPr id="3" name="Picture 2" descr="A figure shows a technician feeling the orifice tube and the accumulator of an evapora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696" y="2057400"/>
            <a:ext cx="5626608" cy="3657600"/>
          </a:xfrm>
          <a:prstGeom prst="rect">
            <a:avLst/>
          </a:prstGeom>
        </p:spPr>
      </p:pic>
    </p:spTree>
    <p:extLst>
      <p:ext uri="{BB962C8B-B14F-4D97-AF65-F5344CB8AC3E}">
        <p14:creationId xmlns:p14="http://schemas.microsoft.com/office/powerpoint/2010/main" val="407223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LEAK DETECTION</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Visual Inspection</a:t>
            </a:r>
          </a:p>
          <a:p>
            <a:r>
              <a:rPr lang="en-US" dirty="0" smtClean="0"/>
              <a:t>Electronic Leak Detector</a:t>
            </a:r>
          </a:p>
          <a:p>
            <a:r>
              <a:rPr lang="en-US" dirty="0" smtClean="0"/>
              <a:t>Dye in the Refrigerant</a:t>
            </a:r>
          </a:p>
          <a:p>
            <a:r>
              <a:rPr lang="en-US" dirty="0" smtClean="0"/>
              <a:t>Soap Solution</a:t>
            </a:r>
            <a:endParaRPr lang="en-US" dirty="0" smtClean="0"/>
          </a:p>
          <a:p>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66.16 Typical electronic refrigerant leak detector. Many are capable of detecting either CFC-12 or HFC-134a</a:t>
            </a:r>
            <a:endParaRPr lang="en-US" dirty="0">
              <a:latin typeface="+mj-lt"/>
            </a:endParaRPr>
          </a:p>
        </p:txBody>
      </p:sp>
      <p:pic>
        <p:nvPicPr>
          <p:cNvPr id="3" name="Picture 2" descr="A photo shows a technician using an electronic leak detector to test a refrigeration sy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336" y="1685545"/>
            <a:ext cx="5731328" cy="4298496"/>
          </a:xfrm>
          <a:prstGeom prst="rect">
            <a:avLst/>
          </a:prstGeom>
        </p:spPr>
      </p:pic>
    </p:spTree>
    <p:extLst>
      <p:ext uri="{BB962C8B-B14F-4D97-AF65-F5344CB8AC3E}">
        <p14:creationId xmlns:p14="http://schemas.microsoft.com/office/powerpoint/2010/main" val="354452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66.17 A black light being used to look for refrigerant leaks after a fluorescent dye was installed in the system</a:t>
            </a:r>
            <a:endParaRPr lang="en-US" dirty="0">
              <a:latin typeface="+mj-lt"/>
            </a:endParaRPr>
          </a:p>
        </p:txBody>
      </p:sp>
      <p:pic>
        <p:nvPicPr>
          <p:cNvPr id="3" name="Picture 2" descr="A photo shows a technician using black light to visually spot lea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264" y="2162573"/>
            <a:ext cx="5241472" cy="3931104"/>
          </a:xfrm>
          <a:prstGeom prst="rect">
            <a:avLst/>
          </a:prstGeom>
        </p:spPr>
      </p:pic>
    </p:spTree>
    <p:extLst>
      <p:ext uri="{BB962C8B-B14F-4D97-AF65-F5344CB8AC3E}">
        <p14:creationId xmlns:p14="http://schemas.microsoft.com/office/powerpoint/2010/main" val="103035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are the various methods that can be used to </a:t>
            </a:r>
            <a:r>
              <a:rPr lang="en-US" sz="4000" dirty="0" smtClean="0"/>
              <a:t>detect refrigerant </a:t>
            </a:r>
            <a:r>
              <a:rPr lang="en-US" sz="4000" dirty="0"/>
              <a:t>leaks?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Visual inspection, electronic leak detector, dye in the refrigerant, and soap solution.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HEATER DIAGNOSIS</a:t>
            </a:r>
            <a:endParaRPr lang="en-US" dirty="0">
              <a:latin typeface="+mj-lt"/>
            </a:endParaRPr>
          </a:p>
        </p:txBody>
      </p:sp>
      <p:sp>
        <p:nvSpPr>
          <p:cNvPr id="3" name="Content Placeholder 2"/>
          <p:cNvSpPr>
            <a:spLocks noGrp="1"/>
          </p:cNvSpPr>
          <p:nvPr>
            <p:ph idx="1"/>
          </p:nvPr>
        </p:nvSpPr>
        <p:spPr/>
        <p:txBody>
          <a:bodyPr/>
          <a:lstStyle/>
          <a:p>
            <a:r>
              <a:rPr lang="en-US" dirty="0" smtClean="0"/>
              <a:t>Thermostat Diagnosis</a:t>
            </a:r>
          </a:p>
          <a:p>
            <a:pPr lvl="1"/>
            <a:r>
              <a:rPr lang="en-US" dirty="0" smtClean="0"/>
              <a:t>A thermostat that is stuck open will cause the engine to be slow to warm, resulting in poor heat.</a:t>
            </a:r>
          </a:p>
          <a:p>
            <a:r>
              <a:rPr lang="en-US" dirty="0" smtClean="0"/>
              <a:t>Heater Core</a:t>
            </a:r>
          </a:p>
          <a:p>
            <a:pPr lvl="1"/>
            <a:r>
              <a:rPr lang="en-US" dirty="0" smtClean="0"/>
              <a:t>If both heater hoses are not hot, the heater control valve may be defective.</a:t>
            </a:r>
          </a:p>
          <a:p>
            <a:pPr lvl="1"/>
            <a:r>
              <a:rPr lang="en-US" dirty="0" smtClean="0"/>
              <a:t>A restricted heater core can cause a lack of heat.</a:t>
            </a:r>
          </a:p>
          <a:p>
            <a:r>
              <a:rPr lang="en-US" dirty="0" smtClean="0"/>
              <a:t>Coolant Level</a:t>
            </a:r>
          </a:p>
          <a:p>
            <a:pPr lvl="1"/>
            <a:r>
              <a:rPr lang="en-US" dirty="0" smtClean="0"/>
              <a:t>Make sure the cooling system is full and no air pockets exist.</a:t>
            </a:r>
          </a:p>
          <a:p>
            <a:pPr lvl="1"/>
            <a:endParaRPr lang="en-US" dirty="0"/>
          </a:p>
        </p:txBody>
      </p:sp>
    </p:spTree>
    <p:extLst>
      <p:ext uri="{BB962C8B-B14F-4D97-AF65-F5344CB8AC3E}">
        <p14:creationId xmlns:p14="http://schemas.microsoft.com/office/powerpoint/2010/main" val="294733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66.1 T he heater core is mounted inside a heater plenum chamber where air passes over it to absorb heat from the warmed engine coolant</a:t>
            </a:r>
            <a:endParaRPr lang="en-US" sz="2400" dirty="0">
              <a:latin typeface="+mj-lt"/>
            </a:endParaRPr>
          </a:p>
        </p:txBody>
      </p:sp>
      <p:pic>
        <p:nvPicPr>
          <p:cNvPr id="5" name="Picture 4" descr="A figure shows dissembled view of plenum chamber, heater core, and heater core cover. Heater core is mounted inside plenum chamber with the help of screws on a cov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487544"/>
            <a:ext cx="2504371" cy="4675566"/>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66.2 A cable-controlled heater control valve. This valve is normally open, allowing engine coolant to flow through the heater core. When the air conditioning is switched to maximum cooling, the valve shuts off the flow of coolant to the heater</a:t>
            </a:r>
            <a:endParaRPr lang="en-US" sz="2000" dirty="0">
              <a:latin typeface="+mj-lt"/>
            </a:endParaRPr>
          </a:p>
        </p:txBody>
      </p:sp>
      <p:pic>
        <p:nvPicPr>
          <p:cNvPr id="6" name="Picture 5" descr="A photo shows a cable connected to heater control valve that is installed near the entrance of the radiator heater co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57" y="2082562"/>
            <a:ext cx="5878286" cy="3985280"/>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799"/>
            <a:ext cx="3319308" cy="499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66.3 Many engines are equipped with a bleeder valve to permit a technician to bleed any trapped air from the cooling system. The valve is loosened as coolant is poured into the system. Because air is lighter than coolant, the air tends to float toward the highest part of the cooling system</a:t>
            </a:r>
            <a:endParaRPr lang="en-US" sz="1800" dirty="0">
              <a:latin typeface="+mj-lt"/>
            </a:endParaRPr>
          </a:p>
        </p:txBody>
      </p:sp>
      <p:pic>
        <p:nvPicPr>
          <p:cNvPr id="4" name="Picture 3" descr="1. Main purpose of bleeder valve is to bleed any trapped air present in the cooling system.&#10;2. Bleeding valves can be loosened as the coolant is poured into the system.&#10;3. Valves are closed as soon as the coolant is observed coming out of the valve opening.&#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331" y="2133600"/>
            <a:ext cx="5334000" cy="3657600"/>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How </a:t>
            </a:r>
            <a:r>
              <a:rPr lang="en-US" sz="4000" dirty="0" smtClean="0">
                <a:solidFill>
                  <a:srgbClr val="000000"/>
                </a:solidFill>
              </a:rPr>
              <a:t>will low coolant levels affect the performance of the heater?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3197</TotalTime>
  <Words>1021</Words>
  <Application>Microsoft Office PowerPoint</Application>
  <PresentationFormat>On-screen Show (4:3)</PresentationFormat>
  <Paragraphs>78</Paragraphs>
  <Slides>36</Slides>
  <Notes>0</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Office Theme</vt:lpstr>
      <vt:lpstr>508 Lecture</vt:lpstr>
      <vt:lpstr>2_508 Lecture</vt:lpstr>
      <vt:lpstr>3_508 Lecture</vt:lpstr>
      <vt:lpstr>4_508 Lecture</vt:lpstr>
      <vt:lpstr>Automotive Technology Principles, Diagnosis, and Service</vt:lpstr>
      <vt:lpstr>LEARNING OBJECTIVES </vt:lpstr>
      <vt:lpstr>HVAC DIAGNOSTIC PROCEDURE</vt:lpstr>
      <vt:lpstr>HEATER DIAGNOSIS</vt:lpstr>
      <vt:lpstr>Figure 66.1 T he heater core is mounted inside a heater plenum chamber where air passes over it to absorb heat from the warmed engine coolant</vt:lpstr>
      <vt:lpstr>Figure 66.2 A cable-controlled heater control valve. This valve is normally open, allowing engine coolant to flow through the heater core. When the air conditioning is switched to maximum cooling, the valve shuts off the flow of coolant to the heater</vt:lpstr>
      <vt:lpstr>FREQUENTLY ASKED QUESTION</vt:lpstr>
      <vt:lpstr>Figure 66.3 Many engines are equipped with a bleeder valve to permit a technician to bleed any trapped air from the cooling system. The valve is loosened as coolant is poured into the system. Because air is lighter than coolant, the air tends to float toward the highest part of the cooling system</vt:lpstr>
      <vt:lpstr>QUESTION 1: ?</vt:lpstr>
      <vt:lpstr>ANSWER 1:</vt:lpstr>
      <vt:lpstr>CHECKING AC SYSTEM PERFORMANCE</vt:lpstr>
      <vt:lpstr>Figure 66.4 Many older CFC-12 systems are equipped with a sight glass either on or near the receiver–drier. A fully-charged (or completely empty) system is indicated by a clear sight glass. Bubbles or foam indicate that the system is not fully charged. An empty system may have oil streaks on the sight glass being moved by the vapor remaining in the system</vt:lpstr>
      <vt:lpstr>Figure 66.5 A typical refrigerant identification machine. The readout indicates what kind of refrigerant is in the system. If a blend or some other contaminated refrigerant is discovered, it should be recovered and stored in a separate container to keep it from contaminating fresh refrigerant</vt:lpstr>
      <vt:lpstr>Figure 66.6 (a) Both high-pressure (red) and low-pressure (blue) hoses have been attached to the vehicle</vt:lpstr>
      <vt:lpstr>Figure 66.6 (b) High-side pressure can be compared to the temperature of the outlet from the compressor. Here a service technician is using an infrared pyrometer to measure the temperature</vt:lpstr>
      <vt:lpstr>Figure 66.7 Hot refrigerant condenses in the condenser when it loses its heat to the outside air. Note how the level of the liquid line changes when undercharged or overcharged</vt:lpstr>
      <vt:lpstr>TEMPERATURE AND PRESSURE MEASUREMENTS</vt:lpstr>
      <vt:lpstr>Figure 66.8 The average R-134a pressure–temperature readings during a performance test. The high-side pressure of R-12 systems is lower at higher temperatures. With the engine off and the system allowed to equalize, both low-side and high-side pressures should be equal</vt:lpstr>
      <vt:lpstr>Figure 66.9 When both low- and high-side pressures are low, the system is undercharged with refrigerant</vt:lpstr>
      <vt:lpstr>Figure 66.10 Both low- and high-side pressures higher than normal indicate that the system is overcharged with refrigerant</vt:lpstr>
      <vt:lpstr>Figure 66.11 Lack of proper airflow across the condenser is usually the cause of this condition</vt:lpstr>
      <vt:lpstr>QUESTION 2: ?</vt:lpstr>
      <vt:lpstr>ANSWER 2:</vt:lpstr>
      <vt:lpstr>Tech Tip </vt:lpstr>
      <vt:lpstr>Figure 66.12 A clogged orifice tube</vt:lpstr>
      <vt:lpstr>Figure 66.13 Assortment of orifice tubes. Note that each is color coded and identified on the lid of the assortment. Even though some technicians have purposely installed an orifice tube with a larger opening in an attempt to increase cooling, it is always safe to use the exact orifice tube specified for the vehicle being serviced</vt:lpstr>
      <vt:lpstr>CASE STUDY</vt:lpstr>
      <vt:lpstr>Figure 66.14 A partially clogged evaporator</vt:lpstr>
      <vt:lpstr>TECH TIP</vt:lpstr>
      <vt:lpstr>Figure 66.15 If the system is fully charged, the outlet temperature of the line leaving the evaporator should be about the same as the temperature of the line entering the evaporator after the expansion valve</vt:lpstr>
      <vt:lpstr>LEAK DETECTION</vt:lpstr>
      <vt:lpstr>Figure 66.16 Typical electronic refrigerant leak detector. Many are capable of detecting either CFC-12 or HFC-134a</vt:lpstr>
      <vt:lpstr>Figure 66.17 A black light being used to look for refrigerant leaks after a fluorescent dye was installed in the system</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66</dc:title>
  <dc:creator>Curt &amp; Tammy</dc:creator>
  <cp:lastModifiedBy>Curt &amp; Tammy</cp:lastModifiedBy>
  <cp:revision>52</cp:revision>
  <dcterms:created xsi:type="dcterms:W3CDTF">2018-09-25T19:30:15Z</dcterms:created>
  <dcterms:modified xsi:type="dcterms:W3CDTF">2019-06-02T14:15:03Z</dcterms:modified>
</cp:coreProperties>
</file>