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15" r:id="rId9"/>
    <p:sldId id="328" r:id="rId10"/>
    <p:sldId id="329" r:id="rId11"/>
    <p:sldId id="330" r:id="rId12"/>
    <p:sldId id="267" r:id="rId13"/>
    <p:sldId id="268" r:id="rId14"/>
    <p:sldId id="316" r:id="rId15"/>
    <p:sldId id="331" r:id="rId16"/>
    <p:sldId id="317" r:id="rId17"/>
    <p:sldId id="286" r:id="rId18"/>
    <p:sldId id="287" r:id="rId19"/>
    <p:sldId id="334" r:id="rId20"/>
    <p:sldId id="270" r:id="rId21"/>
    <p:sldId id="335" r:id="rId22"/>
    <p:sldId id="318" r:id="rId23"/>
    <p:sldId id="336" r:id="rId24"/>
    <p:sldId id="319" r:id="rId25"/>
    <p:sldId id="320" r:id="rId26"/>
    <p:sldId id="337" r:id="rId27"/>
    <p:sldId id="321" r:id="rId28"/>
    <p:sldId id="322" r:id="rId29"/>
    <p:sldId id="338" r:id="rId30"/>
    <p:sldId id="323" r:id="rId31"/>
    <p:sldId id="324" r:id="rId32"/>
    <p:sldId id="299" r:id="rId33"/>
    <p:sldId id="300" r:id="rId34"/>
    <p:sldId id="263" r:id="rId35"/>
    <p:sldId id="326" r:id="rId36"/>
    <p:sldId id="327" r:id="rId37"/>
    <p:sldId id="332" r:id="rId38"/>
    <p:sldId id="333" r:id="rId39"/>
    <p:sldId id="32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5/31/2019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5/31/2019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65</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Automatic Air-Conditioning System Operation</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65.2 The ambient temperature sensor in this system is located in the fresh air intake duct for the HVAC systems</a:t>
            </a:r>
          </a:p>
        </p:txBody>
      </p:sp>
      <p:pic>
        <p:nvPicPr>
          <p:cNvPr id="6" name="Picture 5" descr="A figure shows different sensors on an HVAC system. A floor panel door actuator behind the shield, a blend door actuator, a blower speed controller, and an ambient temperature sensor is located in the fresh air intake duc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909" y="2325695"/>
            <a:ext cx="5324182" cy="3844174"/>
          </a:xfrm>
          <a:prstGeom prst="rect">
            <a:avLst/>
          </a:prstGeom>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ACTUATORS</a:t>
            </a:r>
            <a:endParaRPr lang="en-US" dirty="0">
              <a:latin typeface="+mj-lt"/>
            </a:endParaRPr>
          </a:p>
        </p:txBody>
      </p:sp>
      <p:sp>
        <p:nvSpPr>
          <p:cNvPr id="3" name="Content Placeholder 2"/>
          <p:cNvSpPr>
            <a:spLocks noGrp="1"/>
          </p:cNvSpPr>
          <p:nvPr>
            <p:ph idx="1"/>
          </p:nvPr>
        </p:nvSpPr>
        <p:spPr/>
        <p:txBody>
          <a:bodyPr/>
          <a:lstStyle/>
          <a:p>
            <a:r>
              <a:rPr lang="en-US" dirty="0" smtClean="0"/>
              <a:t>Dual-Position Actuator</a:t>
            </a:r>
          </a:p>
          <a:p>
            <a:pPr lvl="1"/>
            <a:r>
              <a:rPr lang="en-US" dirty="0" smtClean="0"/>
              <a:t>Able </a:t>
            </a:r>
            <a:r>
              <a:rPr lang="en-US" dirty="0"/>
              <a:t>to move either open or </a:t>
            </a:r>
            <a:r>
              <a:rPr lang="en-US" dirty="0" smtClean="0"/>
              <a:t>closed. A recirculation door is an example.</a:t>
            </a:r>
          </a:p>
          <a:p>
            <a:r>
              <a:rPr lang="en-US" dirty="0" smtClean="0"/>
              <a:t>Three-Position Actuator</a:t>
            </a:r>
          </a:p>
          <a:p>
            <a:pPr lvl="1"/>
            <a:r>
              <a:rPr lang="en-US" dirty="0" smtClean="0"/>
              <a:t>Able </a:t>
            </a:r>
            <a:r>
              <a:rPr lang="en-US" dirty="0"/>
              <a:t>to provide three air door positions, such as the bi-level </a:t>
            </a:r>
            <a:r>
              <a:rPr lang="en-US" dirty="0" smtClean="0"/>
              <a:t>door, which </a:t>
            </a:r>
            <a:r>
              <a:rPr lang="en-US" dirty="0"/>
              <a:t>could allow defrost only, floor only, or a mixture of the two</a:t>
            </a:r>
            <a:r>
              <a:rPr lang="en-US" dirty="0" smtClean="0"/>
              <a:t>.</a:t>
            </a:r>
          </a:p>
          <a:p>
            <a:r>
              <a:rPr lang="en-US" dirty="0" smtClean="0"/>
              <a:t>Variable-Position Actuator</a:t>
            </a:r>
          </a:p>
          <a:p>
            <a:pPr lvl="1"/>
            <a:r>
              <a:rPr lang="en-US" dirty="0" smtClean="0"/>
              <a:t>Capable of multiple positions. May use a potentiometer to provide feedback of actual door position.</a:t>
            </a:r>
            <a:endParaRPr lang="en-US" dirty="0" smtClean="0"/>
          </a:p>
          <a:p>
            <a:pPr lvl="1"/>
            <a:endParaRPr lang="en-US" dirty="0" smtClean="0"/>
          </a:p>
          <a:p>
            <a:endParaRPr lang="en-US" dirty="0"/>
          </a:p>
        </p:txBody>
      </p:sp>
    </p:spTree>
    <p:extLst>
      <p:ext uri="{BB962C8B-B14F-4D97-AF65-F5344CB8AC3E}">
        <p14:creationId xmlns:p14="http://schemas.microsoft.com/office/powerpoint/2010/main" val="2673086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Figure 65.3 A block diagram showing the inputs to the electronic control assembly and the outputs; note that some of the outputs have feedback to the ECM</a:t>
            </a:r>
            <a:endParaRPr lang="en-US" sz="2800" dirty="0">
              <a:latin typeface="+mj-lt"/>
            </a:endParaRPr>
          </a:p>
        </p:txBody>
      </p:sp>
      <p:pic>
        <p:nvPicPr>
          <p:cNvPr id="4" name="Picture 3" descr="The block diagram shows inputs and outputs to an electronic control module (ECM).&#10;• The control module gets inputs from the vehicle operator and various other sensors like an air conditioner sunload sensor, an automatic temperature control sensor, and an air conditioner ambient air temperature sensor.&#10;• Inputs also include signals from a powertrain control module which gets its own inputs from vehicle speed sensor, engine coolant temperature sensor, air conditioner pressure cut-off switch, and other engine sensors. An air conditioner cycling switch also gives its signals as inputs to the ECM. &#10;• Evaluating the inputs from above sensors, ECM gives its outputs to blower motor speed control which controls the air conditioner blower motor, air conditioner air temperature control, door actuator – also gives feedback to ECM, door motor which controls the mode air door, defroster door motor which controls the defroster door and air inlet duct door vacuum motor which controls the heater and air conditioner air inlet door.&#10;• An air conditioner pressure cut-off switch sends its signals to air conditioner compressor clutch control module. This control module sends its output signals to the air conditioner clutch which controls the air conditioner compressor.&#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1447800"/>
            <a:ext cx="3791265" cy="4792162"/>
          </a:xfrm>
          <a:prstGeom prst="rect">
            <a:avLst/>
          </a:prstGeom>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Why is a feedback potentiometer used on an electric actuator?</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provide feedback of the actual position of the door.</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CABIN FILTERS</a:t>
            </a:r>
            <a:endParaRPr lang="en-US" dirty="0">
              <a:latin typeface="+mj-lt"/>
            </a:endParaRPr>
          </a:p>
        </p:txBody>
      </p:sp>
      <p:sp>
        <p:nvSpPr>
          <p:cNvPr id="3" name="Content Placeholder 2"/>
          <p:cNvSpPr>
            <a:spLocks noGrp="1"/>
          </p:cNvSpPr>
          <p:nvPr>
            <p:ph idx="1"/>
          </p:nvPr>
        </p:nvSpPr>
        <p:spPr/>
        <p:txBody>
          <a:bodyPr/>
          <a:lstStyle/>
          <a:p>
            <a:r>
              <a:rPr lang="en-US" dirty="0" smtClean="0"/>
              <a:t>An </a:t>
            </a:r>
            <a:r>
              <a:rPr lang="en-US" dirty="0"/>
              <a:t>air filter in the outside air </a:t>
            </a:r>
            <a:r>
              <a:rPr lang="en-US" dirty="0" smtClean="0"/>
              <a:t>inlet</a:t>
            </a:r>
          </a:p>
          <a:p>
            <a:r>
              <a:rPr lang="en-US" dirty="0" smtClean="0"/>
              <a:t>The purpose </a:t>
            </a:r>
            <a:r>
              <a:rPr lang="en-US" dirty="0"/>
              <a:t>is to filter dirt and dust from the air before it enters the </a:t>
            </a:r>
            <a:r>
              <a:rPr lang="en-US" dirty="0" smtClean="0"/>
              <a:t>interior of </a:t>
            </a:r>
            <a:r>
              <a:rPr lang="en-US" dirty="0"/>
              <a:t>the vehicle</a:t>
            </a:r>
            <a:r>
              <a:rPr lang="en-US" dirty="0" smtClean="0"/>
              <a:t>.</a:t>
            </a:r>
          </a:p>
          <a:p>
            <a:r>
              <a:rPr lang="en-US" dirty="0" smtClean="0"/>
              <a:t>It is accessed </a:t>
            </a:r>
            <a:r>
              <a:rPr lang="en-US" dirty="0"/>
              <a:t>either in the </a:t>
            </a:r>
            <a:r>
              <a:rPr lang="en-US" dirty="0" smtClean="0"/>
              <a:t>dash, usually </a:t>
            </a:r>
            <a:r>
              <a:rPr lang="en-US" dirty="0"/>
              <a:t>behind the glove box, or from under the hood</a:t>
            </a:r>
            <a:r>
              <a:rPr lang="en-US" dirty="0" smtClean="0"/>
              <a:t>.</a:t>
            </a:r>
          </a:p>
          <a:p>
            <a:r>
              <a:rPr lang="en-US" dirty="0"/>
              <a:t>Cabin </a:t>
            </a:r>
            <a:r>
              <a:rPr lang="en-US" dirty="0" smtClean="0"/>
              <a:t>air filters </a:t>
            </a:r>
            <a:r>
              <a:rPr lang="en-US" dirty="0"/>
              <a:t>should be replaced </a:t>
            </a:r>
            <a:r>
              <a:rPr lang="en-US" dirty="0" smtClean="0"/>
              <a:t>regularly.</a:t>
            </a:r>
            <a:endParaRPr lang="en-US" dirty="0"/>
          </a:p>
        </p:txBody>
      </p:sp>
    </p:spTree>
    <p:extLst>
      <p:ext uri="{BB962C8B-B14F-4D97-AF65-F5344CB8AC3E}">
        <p14:creationId xmlns:p14="http://schemas.microsoft.com/office/powerpoint/2010/main" val="3965464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US" sz="2400" dirty="0">
                <a:latin typeface="+mj-lt"/>
              </a:rPr>
              <a:t>Figure 65.4 A typical cabin filter being removed from behind the glove compartment</a:t>
            </a:r>
          </a:p>
        </p:txBody>
      </p:sp>
      <p:pic>
        <p:nvPicPr>
          <p:cNvPr id="4" name="Picture 3" descr="A photo shows a cabin filter with dust accumulated on i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205" y="1968691"/>
            <a:ext cx="5595590" cy="4196693"/>
          </a:xfrm>
          <a:prstGeom prst="rect">
            <a:avLst/>
          </a:prstGeom>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VACUUM CONTROL CIRCUITS</a:t>
            </a:r>
            <a:endParaRPr lang="en-US" dirty="0">
              <a:latin typeface="+mj-lt"/>
            </a:endParaRPr>
          </a:p>
        </p:txBody>
      </p:sp>
      <p:sp>
        <p:nvSpPr>
          <p:cNvPr id="3" name="Content Placeholder 2"/>
          <p:cNvSpPr>
            <a:spLocks noGrp="1"/>
          </p:cNvSpPr>
          <p:nvPr>
            <p:ph idx="1"/>
          </p:nvPr>
        </p:nvSpPr>
        <p:spPr/>
        <p:txBody>
          <a:bodyPr/>
          <a:lstStyle/>
          <a:p>
            <a:r>
              <a:rPr lang="en-US" dirty="0"/>
              <a:t>Vacuum control circuits use vacuum created in the intake </a:t>
            </a:r>
            <a:r>
              <a:rPr lang="en-US" dirty="0" smtClean="0"/>
              <a:t>manifold of </a:t>
            </a:r>
            <a:r>
              <a:rPr lang="en-US" dirty="0"/>
              <a:t>the engine</a:t>
            </a:r>
            <a:r>
              <a:rPr lang="en-US" dirty="0" smtClean="0"/>
              <a:t>.</a:t>
            </a:r>
          </a:p>
          <a:p>
            <a:r>
              <a:rPr lang="en-US" dirty="0" smtClean="0"/>
              <a:t>Vacuum actuators are used to control door position.</a:t>
            </a:r>
          </a:p>
          <a:p>
            <a:r>
              <a:rPr lang="en-US" dirty="0" smtClean="0"/>
              <a:t>A </a:t>
            </a:r>
            <a:r>
              <a:rPr lang="en-US" dirty="0"/>
              <a:t>vacuum accumulator is used to store </a:t>
            </a:r>
            <a:r>
              <a:rPr lang="en-US" dirty="0" smtClean="0"/>
              <a:t>vacuum during </a:t>
            </a:r>
            <a:r>
              <a:rPr lang="en-US" dirty="0"/>
              <a:t>the short periods of acceleration.</a:t>
            </a:r>
            <a:endParaRPr lang="en-US" dirty="0"/>
          </a:p>
        </p:txBody>
      </p:sp>
    </p:spTree>
    <p:extLst>
      <p:ext uri="{BB962C8B-B14F-4D97-AF65-F5344CB8AC3E}">
        <p14:creationId xmlns:p14="http://schemas.microsoft.com/office/powerpoint/2010/main" val="4119314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j-lt"/>
              </a:rPr>
              <a:t>Figure 65.5 With no vacuum signal, the spring extends the actuator shaft to place the door in a certain position (top). A vacuum signal pulls the shaft inward and moves the door to the other position (bottom)</a:t>
            </a:r>
          </a:p>
        </p:txBody>
      </p:sp>
      <p:pic>
        <p:nvPicPr>
          <p:cNvPr id="6" name="Picture 5" descr="The two drawings show the following states of a vacuum accumulator unit. &#10;A spring is attached to an actuator shaft. The spring moves a door which allows vacuum to be sent to the engine. &#10;No vacuum state: The actuator shaft is in a pulled in position with the spring completely extended and the door is pulled in. &#10;Vacuum state: The actuator shaft is in a pushed out position with the spring completely compressed and the door pushed out&#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2384" y="2133600"/>
            <a:ext cx="2999232" cy="3657600"/>
          </a:xfrm>
          <a:prstGeom prst="rect">
            <a:avLst/>
          </a:prstGeom>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ELECTRIC SERVOMOTOR CIRCUITS</a:t>
            </a:r>
            <a:endParaRPr lang="en-US" dirty="0">
              <a:latin typeface="+mj-lt"/>
            </a:endParaRPr>
          </a:p>
        </p:txBody>
      </p:sp>
      <p:sp>
        <p:nvSpPr>
          <p:cNvPr id="3" name="Content Placeholder 2"/>
          <p:cNvSpPr>
            <a:spLocks noGrp="1"/>
          </p:cNvSpPr>
          <p:nvPr>
            <p:ph idx="1"/>
          </p:nvPr>
        </p:nvSpPr>
        <p:spPr/>
        <p:txBody>
          <a:bodyPr/>
          <a:lstStyle/>
          <a:p>
            <a:r>
              <a:rPr lang="en-US" dirty="0"/>
              <a:t>Most HVAC systems use electric motors to move valves and doors</a:t>
            </a:r>
            <a:r>
              <a:rPr lang="en-US" dirty="0" smtClean="0"/>
              <a:t>.</a:t>
            </a:r>
          </a:p>
          <a:p>
            <a:r>
              <a:rPr lang="en-US" dirty="0"/>
              <a:t>Each servomotor contains a feedback </a:t>
            </a:r>
            <a:r>
              <a:rPr lang="en-US" dirty="0" smtClean="0"/>
              <a:t>potentiometer, which </a:t>
            </a:r>
            <a:r>
              <a:rPr lang="en-US" dirty="0"/>
              <a:t>is used by the air-conditioning control unit to </a:t>
            </a:r>
            <a:r>
              <a:rPr lang="en-US" dirty="0" smtClean="0"/>
              <a:t>indicate the </a:t>
            </a:r>
            <a:r>
              <a:rPr lang="en-US" dirty="0"/>
              <a:t>actual position of the valve or door</a:t>
            </a:r>
            <a:r>
              <a:rPr lang="en-US" dirty="0" smtClean="0"/>
              <a:t>.</a:t>
            </a:r>
          </a:p>
          <a:p>
            <a:r>
              <a:rPr lang="en-US" dirty="0" smtClean="0"/>
              <a:t>Most </a:t>
            </a:r>
            <a:r>
              <a:rPr lang="en-US" dirty="0"/>
              <a:t>systems </a:t>
            </a:r>
            <a:r>
              <a:rPr lang="en-US" dirty="0" smtClean="0"/>
              <a:t>are designed </a:t>
            </a:r>
            <a:r>
              <a:rPr lang="en-US" dirty="0"/>
              <a:t>to store a diagnostic trouble code indicating which door </a:t>
            </a:r>
            <a:r>
              <a:rPr lang="en-US" dirty="0" smtClean="0"/>
              <a:t>is out </a:t>
            </a:r>
            <a:r>
              <a:rPr lang="en-US" dirty="0"/>
              <a:t>of calibration.</a:t>
            </a:r>
            <a:endParaRPr lang="en-US" dirty="0"/>
          </a:p>
        </p:txBody>
      </p:sp>
    </p:spTree>
    <p:extLst>
      <p:ext uri="{BB962C8B-B14F-4D97-AF65-F5344CB8AC3E}">
        <p14:creationId xmlns:p14="http://schemas.microsoft.com/office/powerpoint/2010/main" val="362093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65.1</a:t>
            </a:r>
            <a:r>
              <a:rPr lang="en-US" dirty="0" smtClean="0"/>
              <a:t> </a:t>
            </a:r>
            <a:r>
              <a:rPr lang="en-US" dirty="0"/>
              <a:t>Explain airflow management and the sensors and actuators used </a:t>
            </a:r>
            <a:r>
              <a:rPr lang="en-US" dirty="0" smtClean="0"/>
              <a:t>in automatic </a:t>
            </a:r>
            <a:r>
              <a:rPr lang="en-US" dirty="0"/>
              <a:t>air conditioning</a:t>
            </a:r>
            <a:r>
              <a:rPr lang="en-US" dirty="0" smtClean="0"/>
              <a:t>.</a:t>
            </a:r>
          </a:p>
          <a:p>
            <a:pPr marL="0" indent="0">
              <a:buNone/>
            </a:pPr>
            <a:r>
              <a:rPr lang="en-US" b="1" dirty="0" smtClean="0">
                <a:solidFill>
                  <a:srgbClr val="005A70"/>
                </a:solidFill>
              </a:rPr>
              <a:t>65.2 </a:t>
            </a:r>
            <a:r>
              <a:rPr lang="en-US" dirty="0"/>
              <a:t>Discuss the filters and controls used in automatic air conditioning</a:t>
            </a:r>
            <a:r>
              <a:rPr lang="en-US" dirty="0" smtClean="0"/>
              <a:t>.</a:t>
            </a:r>
          </a:p>
          <a:p>
            <a:pPr marL="0" indent="0">
              <a:buNone/>
            </a:pPr>
            <a:r>
              <a:rPr lang="en-US" b="1" dirty="0" smtClean="0">
                <a:solidFill>
                  <a:srgbClr val="005A70"/>
                </a:solidFill>
              </a:rPr>
              <a:t>65.3 </a:t>
            </a:r>
            <a:r>
              <a:rPr lang="en-US" dirty="0"/>
              <a:t>Explain dual-zone climate controls, rear air-conditioning </a:t>
            </a:r>
            <a:r>
              <a:rPr lang="en-US" dirty="0" smtClean="0"/>
              <a:t>system operation</a:t>
            </a:r>
            <a:r>
              <a:rPr lang="en-US" dirty="0"/>
              <a:t>, and recirculation operation</a:t>
            </a:r>
            <a:r>
              <a:rPr lang="en-US" dirty="0" smtClean="0"/>
              <a:t>.</a:t>
            </a:r>
          </a:p>
          <a:p>
            <a:pPr marL="0" indent="0">
              <a:buNone/>
            </a:pPr>
            <a:r>
              <a:rPr lang="en-US" b="1" dirty="0" smtClean="0">
                <a:solidFill>
                  <a:schemeClr val="accent2"/>
                </a:solidFill>
              </a:rPr>
              <a:t>65.4</a:t>
            </a:r>
            <a:r>
              <a:rPr lang="en-US" dirty="0" smtClean="0"/>
              <a:t> </a:t>
            </a:r>
            <a:r>
              <a:rPr lang="en-US" dirty="0"/>
              <a:t>Describe how hybrid electrical vehicle heating and cooling </a:t>
            </a:r>
            <a:r>
              <a:rPr lang="en-US" dirty="0" smtClean="0"/>
              <a:t>systems are </a:t>
            </a:r>
            <a:r>
              <a:rPr lang="en-US" dirty="0"/>
              <a:t>different from conventional systems.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65.6 Three electric actuators can be easily seen on this demonstration unit. However, accessing these actuators in a vehicle can be difficult</a:t>
            </a:r>
          </a:p>
        </p:txBody>
      </p:sp>
      <p:pic>
        <p:nvPicPr>
          <p:cNvPr id="6" name="Picture 5" descr="A photo shows an HVAC demonstration unit with three electric actuators which have various wires attached to i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9499" y="1981200"/>
            <a:ext cx="4974824" cy="3731118"/>
          </a:xfrm>
          <a:prstGeom prst="rect">
            <a:avLst/>
          </a:prstGeom>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mj-lt"/>
              </a:rPr>
              <a:t>Figure 65.7 The feedback circuit signals the A/C control unit with the blend door position</a:t>
            </a:r>
            <a:endParaRPr lang="en-US" dirty="0">
              <a:latin typeface="+mj-lt"/>
            </a:endParaRPr>
          </a:p>
        </p:txBody>
      </p:sp>
      <p:pic>
        <p:nvPicPr>
          <p:cNvPr id="4" name="Picture 3" descr="The circuit shows the following:&#10;• A blend door motor is connected to an AC control unit, which in turn is connected to a blend door feedback potentiometer.&#10;• The AC control unit consists of 4 transistors connected to a door position command circuit, comparator calculation circuit, and A/D conversion&#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524000"/>
            <a:ext cx="3657600" cy="4791614"/>
          </a:xfrm>
          <a:prstGeom prst="rect">
            <a:avLst/>
          </a:prstGeom>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BLOWER MOTOR CONTROL</a:t>
            </a:r>
            <a:endParaRPr lang="en-US" dirty="0">
              <a:latin typeface="+mj-lt"/>
            </a:endParaRPr>
          </a:p>
        </p:txBody>
      </p:sp>
      <p:sp>
        <p:nvSpPr>
          <p:cNvPr id="3" name="Content Placeholder 2"/>
          <p:cNvSpPr>
            <a:spLocks noGrp="1"/>
          </p:cNvSpPr>
          <p:nvPr>
            <p:ph idx="1"/>
          </p:nvPr>
        </p:nvSpPr>
        <p:spPr/>
        <p:txBody>
          <a:bodyPr/>
          <a:lstStyle/>
          <a:p>
            <a:r>
              <a:rPr lang="en-US" dirty="0"/>
              <a:t>Blower motors are used to move air</a:t>
            </a:r>
            <a:r>
              <a:rPr lang="en-US" dirty="0" smtClean="0"/>
              <a:t>.</a:t>
            </a:r>
          </a:p>
          <a:p>
            <a:r>
              <a:rPr lang="en-US" dirty="0" smtClean="0"/>
              <a:t>The system uses </a:t>
            </a:r>
            <a:r>
              <a:rPr lang="en-US" dirty="0"/>
              <a:t>resistors to control </a:t>
            </a:r>
            <a:r>
              <a:rPr lang="en-US" dirty="0" smtClean="0"/>
              <a:t>the speed </a:t>
            </a:r>
            <a:r>
              <a:rPr lang="en-US" dirty="0"/>
              <a:t>of the </a:t>
            </a:r>
            <a:r>
              <a:rPr lang="en-US" dirty="0" smtClean="0"/>
              <a:t>motor.</a:t>
            </a:r>
          </a:p>
          <a:p>
            <a:r>
              <a:rPr lang="en-US" dirty="0"/>
              <a:t>The resistor lowers the voltage </a:t>
            </a:r>
            <a:r>
              <a:rPr lang="en-US" dirty="0" smtClean="0"/>
              <a:t>and the </a:t>
            </a:r>
            <a:r>
              <a:rPr lang="en-US" dirty="0"/>
              <a:t>current to the motor</a:t>
            </a:r>
            <a:r>
              <a:rPr lang="en-US" dirty="0" smtClean="0"/>
              <a:t>.</a:t>
            </a:r>
          </a:p>
          <a:p>
            <a:r>
              <a:rPr lang="en-US" dirty="0"/>
              <a:t>The </a:t>
            </a:r>
            <a:r>
              <a:rPr lang="en-US" dirty="0" smtClean="0"/>
              <a:t>blower motor </a:t>
            </a:r>
            <a:r>
              <a:rPr lang="en-US" dirty="0"/>
              <a:t>resistor is always located in the plenum near the blower </a:t>
            </a:r>
            <a:r>
              <a:rPr lang="en-US" dirty="0" smtClean="0"/>
              <a:t>motor so </a:t>
            </a:r>
            <a:r>
              <a:rPr lang="en-US" dirty="0"/>
              <a:t>that airflow past the resistor can help keep it cool.</a:t>
            </a:r>
            <a:endParaRPr lang="en-US" dirty="0" smtClean="0"/>
          </a:p>
          <a:p>
            <a:endParaRPr lang="en-US" dirty="0"/>
          </a:p>
        </p:txBody>
      </p:sp>
    </p:spTree>
    <p:extLst>
      <p:ext uri="{BB962C8B-B14F-4D97-AF65-F5344CB8AC3E}">
        <p14:creationId xmlns:p14="http://schemas.microsoft.com/office/powerpoint/2010/main" val="706354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mj-lt"/>
              </a:rPr>
              <a:t>Figure 65.8 A typical blower motor assembly with attached squirrel cage blower. A replacement motor does not include the squirrel cage blower, so it needs to be switched to the replacement motor</a:t>
            </a:r>
          </a:p>
        </p:txBody>
      </p:sp>
      <p:pic>
        <p:nvPicPr>
          <p:cNvPr id="4" name="Picture 3" descr="A photo shows a blower motor with an attached squirrel cage blower. The squirrel cage has vents along its circumference for air flow.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242" y="2024632"/>
            <a:ext cx="5523517" cy="4142638"/>
          </a:xfrm>
          <a:prstGeom prst="rect">
            <a:avLst/>
          </a:prstGeom>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65.9 A “credit card” resistor used in the rear blower assembly in a Dodge minivan</a:t>
            </a:r>
          </a:p>
        </p:txBody>
      </p:sp>
      <p:pic>
        <p:nvPicPr>
          <p:cNvPr id="6" name="Picture 5" descr="A photo shows a credit card shaped resistor attached to the blower electrical circuitr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031" y="1939128"/>
            <a:ext cx="5641939" cy="4231455"/>
          </a:xfrm>
          <a:prstGeom prst="rect">
            <a:avLst/>
          </a:prstGeom>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DUAL-ZONE CLIMATE CONTROLS</a:t>
            </a:r>
            <a:endParaRPr lang="en-US" dirty="0">
              <a:latin typeface="+mj-lt"/>
            </a:endParaRPr>
          </a:p>
        </p:txBody>
      </p:sp>
      <p:sp>
        <p:nvSpPr>
          <p:cNvPr id="3" name="Content Placeholder 2"/>
          <p:cNvSpPr>
            <a:spLocks noGrp="1"/>
          </p:cNvSpPr>
          <p:nvPr>
            <p:ph idx="1"/>
          </p:nvPr>
        </p:nvSpPr>
        <p:spPr/>
        <p:txBody>
          <a:bodyPr/>
          <a:lstStyle/>
          <a:p>
            <a:r>
              <a:rPr lang="en-US" dirty="0"/>
              <a:t>Dual-zone climate controls allow the driver and the passenger </a:t>
            </a:r>
            <a:r>
              <a:rPr lang="en-US" dirty="0" smtClean="0"/>
              <a:t>to select </a:t>
            </a:r>
            <a:r>
              <a:rPr lang="en-US" dirty="0"/>
              <a:t>different temperatures, as much as a 30°F (17°C) difference</a:t>
            </a:r>
            <a:r>
              <a:rPr lang="en-US" dirty="0" smtClean="0"/>
              <a:t>.</a:t>
            </a:r>
          </a:p>
          <a:p>
            <a:r>
              <a:rPr lang="en-US" dirty="0" smtClean="0"/>
              <a:t>Two </a:t>
            </a:r>
            <a:r>
              <a:rPr lang="en-US" dirty="0"/>
              <a:t>air </a:t>
            </a:r>
            <a:r>
              <a:rPr lang="en-US" dirty="0" smtClean="0"/>
              <a:t>mix (blend air)  </a:t>
            </a:r>
            <a:r>
              <a:rPr lang="en-US" dirty="0"/>
              <a:t>doors are used, with each door being controlled </a:t>
            </a:r>
            <a:r>
              <a:rPr lang="en-US" dirty="0" smtClean="0"/>
              <a:t>by its </a:t>
            </a:r>
            <a:r>
              <a:rPr lang="en-US" dirty="0"/>
              <a:t>own actuator.</a:t>
            </a:r>
            <a:endParaRPr lang="en-US" dirty="0"/>
          </a:p>
        </p:txBody>
      </p:sp>
    </p:spTree>
    <p:extLst>
      <p:ext uri="{BB962C8B-B14F-4D97-AF65-F5344CB8AC3E}">
        <p14:creationId xmlns:p14="http://schemas.microsoft.com/office/powerpoint/2010/main" val="3876304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65.10 A dual-zone climate control system showing the airflow and how it splits</a:t>
            </a:r>
            <a:endParaRPr lang="en-US" dirty="0">
              <a:latin typeface="+mj-lt"/>
            </a:endParaRPr>
          </a:p>
        </p:txBody>
      </p:sp>
      <p:pic>
        <p:nvPicPr>
          <p:cNvPr id="6" name="Picture 5" descr="The figure shows the following:&#10;• A HVAC controller system with a driver's and passenger’s air/mix valve actuator connect to the ducts of the system.&#10;• Fresh air and recirc air pass through the inlet door and a blower motor pushes it across through an evaporator and a heater core.&#10;• The heater core directs the air through ducts that allow the flow of air to:&#10;o Driver's windshield outlets&#10;o Driver's panel outlets&#10;o Driver's floor outlets&#10;o Passenger's floor outlets&#10;o Passenger's windshield outlets&#10;o Passenger's panel outlets&#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600068"/>
            <a:ext cx="5269103" cy="4575925"/>
          </a:xfrm>
          <a:prstGeom prst="rect">
            <a:avLst/>
          </a:prstGeom>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65.11 A typical dual-zone climate control panel showing left and right side temperature control levers</a:t>
            </a:r>
            <a:endParaRPr lang="en-US" dirty="0">
              <a:latin typeface="+mj-lt"/>
            </a:endParaRPr>
          </a:p>
        </p:txBody>
      </p:sp>
      <p:pic>
        <p:nvPicPr>
          <p:cNvPr id="6" name="Picture 5" descr=" In the panel, there are three other buttons on the panel for air recirculation, air conditioner on-off button, and defogger. There are two selection switches for hot and cold selec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226" y="2133600"/>
            <a:ext cx="5003549" cy="3752659"/>
          </a:xfrm>
          <a:prstGeom prst="rect">
            <a:avLst/>
          </a:prstGeom>
        </p:spPr>
      </p:pic>
    </p:spTree>
    <p:extLst>
      <p:ext uri="{BB962C8B-B14F-4D97-AF65-F5344CB8AC3E}">
        <p14:creationId xmlns:p14="http://schemas.microsoft.com/office/powerpoint/2010/main" val="298503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How does a dual-zone climate control system work?</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Two air mix (blend air) doors are used, each with its own actuator .</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AIRFLOW MANAGEMENT</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All automatic heating, ventilation, and air-conditioning (HVAC) </a:t>
            </a:r>
            <a:r>
              <a:rPr lang="en-US" dirty="0" smtClean="0"/>
              <a:t>systems use </a:t>
            </a:r>
            <a:r>
              <a:rPr lang="en-US" dirty="0"/>
              <a:t>a combination of the following components to control </a:t>
            </a:r>
            <a:r>
              <a:rPr lang="en-US" dirty="0" smtClean="0"/>
              <a:t>airflow into </a:t>
            </a:r>
            <a:r>
              <a:rPr lang="en-US" dirty="0"/>
              <a:t>the passenger compartment</a:t>
            </a:r>
            <a:r>
              <a:rPr lang="en-US" dirty="0" smtClean="0"/>
              <a:t>:</a:t>
            </a:r>
          </a:p>
          <a:p>
            <a:pPr lvl="1"/>
            <a:r>
              <a:rPr lang="en-US" dirty="0" smtClean="0"/>
              <a:t>Vents</a:t>
            </a:r>
          </a:p>
          <a:p>
            <a:pPr lvl="1"/>
            <a:r>
              <a:rPr lang="en-US" dirty="0" smtClean="0"/>
              <a:t>Ducts</a:t>
            </a:r>
          </a:p>
          <a:p>
            <a:pPr lvl="1"/>
            <a:r>
              <a:rPr lang="en-US" dirty="0" smtClean="0"/>
              <a:t>Air Doors (also flap doors or valves)</a:t>
            </a:r>
          </a:p>
          <a:p>
            <a:r>
              <a:rPr lang="en-US" dirty="0"/>
              <a:t>The use of these components allows the system to </a:t>
            </a:r>
            <a:r>
              <a:rPr lang="en-US" dirty="0" smtClean="0"/>
              <a:t>provide airflow </a:t>
            </a:r>
            <a:r>
              <a:rPr lang="en-US" dirty="0"/>
              <a:t>under the following conditions</a:t>
            </a:r>
            <a:r>
              <a:rPr lang="en-US" dirty="0" smtClean="0"/>
              <a:t>:</a:t>
            </a:r>
          </a:p>
          <a:p>
            <a:pPr lvl="1"/>
            <a:r>
              <a:rPr lang="en-US" dirty="0" smtClean="0"/>
              <a:t>Fresh air, heat, air conditioning, and defrost</a:t>
            </a: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REAR AIR-CONDITIONING SYSTEM</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dirty="0"/>
              <a:t>Most rear HVAC </a:t>
            </a:r>
            <a:r>
              <a:rPr lang="en-US" dirty="0" smtClean="0"/>
              <a:t>systems include </a:t>
            </a:r>
            <a:r>
              <a:rPr lang="en-US" dirty="0"/>
              <a:t>the following components</a:t>
            </a:r>
            <a:r>
              <a:rPr lang="en-US" dirty="0" smtClean="0"/>
              <a:t>:</a:t>
            </a:r>
          </a:p>
          <a:p>
            <a:pPr lvl="1"/>
            <a:r>
              <a:rPr lang="en-US" dirty="0"/>
              <a:t>A larger capacity air-conditioning </a:t>
            </a:r>
            <a:r>
              <a:rPr lang="en-US" dirty="0" smtClean="0"/>
              <a:t>compressor</a:t>
            </a:r>
          </a:p>
          <a:p>
            <a:pPr lvl="1"/>
            <a:r>
              <a:rPr lang="en-US" dirty="0"/>
              <a:t>A second evaporator located at the rear of the </a:t>
            </a:r>
            <a:r>
              <a:rPr lang="en-US" dirty="0" smtClean="0"/>
              <a:t>vehicle</a:t>
            </a:r>
          </a:p>
          <a:p>
            <a:pPr lvl="1"/>
            <a:r>
              <a:rPr lang="en-US" dirty="0"/>
              <a:t>A second heater core located at the rear of the </a:t>
            </a:r>
            <a:r>
              <a:rPr lang="en-US" dirty="0" smtClean="0"/>
              <a:t>vehicle</a:t>
            </a:r>
          </a:p>
          <a:p>
            <a:pPr lvl="1"/>
            <a:r>
              <a:rPr lang="en-US" dirty="0"/>
              <a:t>A second blower motor and blower motor control at the </a:t>
            </a:r>
            <a:r>
              <a:rPr lang="en-US" dirty="0" smtClean="0"/>
              <a:t>rear of </a:t>
            </a:r>
            <a:r>
              <a:rPr lang="en-US" dirty="0"/>
              <a:t>the </a:t>
            </a:r>
            <a:r>
              <a:rPr lang="en-US" dirty="0" smtClean="0"/>
              <a:t>vehicle</a:t>
            </a:r>
          </a:p>
          <a:p>
            <a:pPr lvl="1"/>
            <a:r>
              <a:rPr lang="en-US" dirty="0"/>
              <a:t>Lines and fittings connecting the front heater </a:t>
            </a:r>
            <a:r>
              <a:rPr lang="en-US" dirty="0" smtClean="0"/>
              <a:t>and air- conditioning </a:t>
            </a:r>
            <a:r>
              <a:rPr lang="en-US" dirty="0"/>
              <a:t>components to the rear </a:t>
            </a:r>
            <a:r>
              <a:rPr lang="en-US" dirty="0" smtClean="0"/>
              <a:t>system</a:t>
            </a:r>
          </a:p>
          <a:p>
            <a:pPr lvl="1"/>
            <a:r>
              <a:rPr lang="en-US" dirty="0"/>
              <a:t>Rear controls for speed and temperature on some models</a:t>
            </a:r>
            <a:endParaRPr lang="en-US" dirty="0"/>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65.12 Heated or cooled air is supplied to the rear seat passengers of most vehicles through ducts that run under the front seats</a:t>
            </a:r>
            <a:endParaRPr lang="en-US" dirty="0">
              <a:latin typeface="+mj-lt"/>
            </a:endParaRPr>
          </a:p>
        </p:txBody>
      </p:sp>
      <p:pic>
        <p:nvPicPr>
          <p:cNvPr id="3" name="Picture 2" descr="A photo shows an air conditioner duct that passes under the front seat to reach to the rear seat passenger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622" y="2133600"/>
            <a:ext cx="4925568" cy="3694176"/>
          </a:xfrm>
          <a:prstGeom prst="rect">
            <a:avLst/>
          </a:prstGeom>
        </p:spPr>
      </p:pic>
    </p:spTree>
    <p:extLst>
      <p:ext uri="{BB962C8B-B14F-4D97-AF65-F5344CB8AC3E}">
        <p14:creationId xmlns:p14="http://schemas.microsoft.com/office/powerpoint/2010/main" val="1564390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pPr>
            <a:r>
              <a:rPr lang="en-US" sz="2400" dirty="0">
                <a:latin typeface="+mj-lt"/>
              </a:rPr>
              <a:t>Figure 65.13 A rear heat and air-conditioning system on a Honda Odyssey minivan</a:t>
            </a:r>
            <a:endParaRPr lang="en-IN" sz="2400" dirty="0">
              <a:latin typeface="+mj-lt"/>
            </a:endParaRPr>
          </a:p>
        </p:txBody>
      </p:sp>
      <p:pic>
        <p:nvPicPr>
          <p:cNvPr id="3" name="Picture 2" descr="A photo shows an HVAC system sub-unit in the boot of a minivan. The sub-unit has a door motor, a rear blower motor, and rear HVAC assembly housing. The sub-unit is placed behind the rear seats and below the D-pillar of the miniva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829" y="1999139"/>
            <a:ext cx="5556343" cy="4167257"/>
          </a:xfrm>
          <a:prstGeom prst="rect">
            <a:avLst/>
          </a:prstGeom>
        </p:spPr>
      </p:pic>
    </p:spTree>
    <p:extLst>
      <p:ext uri="{BB962C8B-B14F-4D97-AF65-F5344CB8AC3E}">
        <p14:creationId xmlns:p14="http://schemas.microsoft.com/office/powerpoint/2010/main" val="3728328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RECIRCULATION OPERATION</a:t>
            </a:r>
            <a:endParaRPr lang="en-US" dirty="0">
              <a:latin typeface="+mj-lt"/>
            </a:endParaRPr>
          </a:p>
        </p:txBody>
      </p:sp>
      <p:sp>
        <p:nvSpPr>
          <p:cNvPr id="3" name="Content Placeholder 2"/>
          <p:cNvSpPr>
            <a:spLocks noGrp="1"/>
          </p:cNvSpPr>
          <p:nvPr>
            <p:ph idx="1"/>
          </p:nvPr>
        </p:nvSpPr>
        <p:spPr/>
        <p:txBody>
          <a:bodyPr/>
          <a:lstStyle/>
          <a:p>
            <a:r>
              <a:rPr lang="en-US" dirty="0"/>
              <a:t>The purpose is to speed up the cooling of the inside of </a:t>
            </a:r>
            <a:r>
              <a:rPr lang="en-US" dirty="0" smtClean="0"/>
              <a:t>the vehicle.</a:t>
            </a:r>
          </a:p>
          <a:p>
            <a:r>
              <a:rPr lang="en-US" dirty="0" smtClean="0"/>
              <a:t>The </a:t>
            </a:r>
            <a:r>
              <a:rPr lang="en-US" dirty="0"/>
              <a:t>body control module may also select </a:t>
            </a:r>
            <a:r>
              <a:rPr lang="en-US" dirty="0" smtClean="0"/>
              <a:t>recirculation operation </a:t>
            </a:r>
            <a:r>
              <a:rPr lang="en-US" dirty="0"/>
              <a:t>if the high-side air-conditioning system pressures </a:t>
            </a:r>
            <a:r>
              <a:rPr lang="en-US" dirty="0" smtClean="0"/>
              <a:t>exceed 320 </a:t>
            </a:r>
            <a:r>
              <a:rPr lang="en-US" dirty="0"/>
              <a:t>PSI (2,200 </a:t>
            </a:r>
            <a:r>
              <a:rPr lang="en-US" dirty="0" err="1"/>
              <a:t>kPa</a:t>
            </a:r>
            <a:r>
              <a:rPr lang="en-US" dirty="0" smtClean="0"/>
              <a:t>)</a:t>
            </a:r>
          </a:p>
          <a:p>
            <a:pPr lvl="1"/>
            <a:r>
              <a:rPr lang="en-US" dirty="0" smtClean="0"/>
              <a:t>To help </a:t>
            </a:r>
            <a:r>
              <a:rPr lang="en-US" dirty="0"/>
              <a:t>lower the high-side pressure using </a:t>
            </a:r>
            <a:r>
              <a:rPr lang="en-US" dirty="0" smtClean="0"/>
              <a:t>cooler inside </a:t>
            </a:r>
            <a:r>
              <a:rPr lang="en-US" dirty="0"/>
              <a:t>air through the </a:t>
            </a:r>
            <a:r>
              <a:rPr lang="en-US" dirty="0" smtClean="0"/>
              <a:t>evaporator</a:t>
            </a:r>
          </a:p>
          <a:p>
            <a:pPr lvl="1"/>
            <a:r>
              <a:rPr lang="en-US" dirty="0" smtClean="0"/>
              <a:t>Customer may notice change in air noise.</a:t>
            </a:r>
            <a:endParaRPr lang="en-US" dirty="0"/>
          </a:p>
        </p:txBody>
      </p:sp>
    </p:spTree>
    <p:extLst>
      <p:ext uri="{BB962C8B-B14F-4D97-AF65-F5344CB8AC3E}">
        <p14:creationId xmlns:p14="http://schemas.microsoft.com/office/powerpoint/2010/main" val="925119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HYBRID ELECTRIC VEHICLE HEATING AND COOLING SYSTEMS</a:t>
            </a:r>
            <a:endParaRPr lang="en-US" dirty="0">
              <a:latin typeface="+mj-lt"/>
            </a:endParaRPr>
          </a:p>
        </p:txBody>
      </p:sp>
      <p:sp>
        <p:nvSpPr>
          <p:cNvPr id="3" name="Content Placeholder 2"/>
          <p:cNvSpPr>
            <a:spLocks noGrp="1"/>
          </p:cNvSpPr>
          <p:nvPr>
            <p:ph idx="1"/>
          </p:nvPr>
        </p:nvSpPr>
        <p:spPr/>
        <p:txBody>
          <a:bodyPr/>
          <a:lstStyle/>
          <a:p>
            <a:r>
              <a:rPr lang="en-US" dirty="0"/>
              <a:t>Hybrid electric vehicle (HEV) systems need to be different </a:t>
            </a:r>
            <a:r>
              <a:rPr lang="en-US" dirty="0" smtClean="0"/>
              <a:t>than conventional systems.</a:t>
            </a:r>
          </a:p>
          <a:p>
            <a:pPr lvl="1"/>
            <a:r>
              <a:rPr lang="en-US" dirty="0" smtClean="0"/>
              <a:t>Provide heat and cooling during engine off periods.</a:t>
            </a:r>
          </a:p>
          <a:p>
            <a:r>
              <a:rPr lang="en-US" dirty="0"/>
              <a:t>These methods include</a:t>
            </a:r>
            <a:r>
              <a:rPr lang="en-US" dirty="0" smtClean="0"/>
              <a:t>:</a:t>
            </a:r>
          </a:p>
          <a:p>
            <a:pPr lvl="1"/>
            <a:r>
              <a:rPr lang="en-US" dirty="0"/>
              <a:t>Idle-stop mode is disabled if max cooling is selected</a:t>
            </a:r>
            <a:r>
              <a:rPr lang="en-US" dirty="0" smtClean="0"/>
              <a:t>.</a:t>
            </a:r>
          </a:p>
          <a:p>
            <a:pPr lvl="1"/>
            <a:r>
              <a:rPr lang="en-US" dirty="0" smtClean="0"/>
              <a:t>Hybrid compressor that is both belt and electronically operated.</a:t>
            </a:r>
          </a:p>
          <a:p>
            <a:pPr lvl="1"/>
            <a:r>
              <a:rPr lang="en-US" dirty="0" smtClean="0"/>
              <a:t>High voltage electric compressor.</a:t>
            </a:r>
          </a:p>
          <a:p>
            <a:pPr lvl="1"/>
            <a:endParaRPr lang="en-US" dirty="0" smtClean="0"/>
          </a:p>
          <a:p>
            <a:pPr lvl="1"/>
            <a:endParaRPr lang="en-US" dirty="0"/>
          </a:p>
        </p:txBody>
      </p:sp>
    </p:spTree>
    <p:extLst>
      <p:ext uri="{BB962C8B-B14F-4D97-AF65-F5344CB8AC3E}">
        <p14:creationId xmlns:p14="http://schemas.microsoft.com/office/powerpoint/2010/main" val="4258643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65.1 The three major portions of the A/C and heat system are air inlet, plenum, and air distribution. The shaded portions show the paths of the four control doors</a:t>
            </a:r>
          </a:p>
        </p:txBody>
      </p:sp>
      <p:pic>
        <p:nvPicPr>
          <p:cNvPr id="5" name="Picture 4" descr="The figure shows three portions of HVAC system as the air inlet section, plenum section and the air distribution section. The air inlet section has a blower motor which takes in fresh air and recirculated air and sends it to the plenum section through the recirc or fresh air door. The plenum section has an evaporator and a heater core attached to the temperature blend door which allows cooled or heated air to pass to the air distribution section. The air distribution section has two doors, a heater door and a defrost door. The heater door directs air flow to the floor and the defrost door directs air for defrosting. It also has a channel to direct cool air flow to the panel register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154" y="2288961"/>
            <a:ext cx="5875692" cy="3882616"/>
          </a:xfrm>
          <a:prstGeom prst="rect">
            <a:avLst/>
          </a:prstGeom>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AUTOMATIC AIR </a:t>
            </a:r>
            <a:r>
              <a:rPr lang="en-US" dirty="0" smtClean="0">
                <a:latin typeface="+mj-lt"/>
              </a:rPr>
              <a:t>CONDITIONING (1 OF 3)</a:t>
            </a:r>
            <a:endParaRPr lang="en-US" dirty="0">
              <a:latin typeface="+mj-lt"/>
            </a:endParaRPr>
          </a:p>
        </p:txBody>
      </p:sp>
      <p:sp>
        <p:nvSpPr>
          <p:cNvPr id="3" name="Content Placeholder 2"/>
          <p:cNvSpPr>
            <a:spLocks noGrp="1"/>
          </p:cNvSpPr>
          <p:nvPr>
            <p:ph idx="1"/>
          </p:nvPr>
        </p:nvSpPr>
        <p:spPr/>
        <p:txBody>
          <a:bodyPr/>
          <a:lstStyle/>
          <a:p>
            <a:r>
              <a:rPr lang="en-US" dirty="0"/>
              <a:t>Automatic air-conditioning systems are usually called </a:t>
            </a:r>
            <a:r>
              <a:rPr lang="en-US" dirty="0" smtClean="0"/>
              <a:t>automatic temperature </a:t>
            </a:r>
            <a:r>
              <a:rPr lang="en-US" dirty="0"/>
              <a:t>control (ATC) systems</a:t>
            </a:r>
            <a:r>
              <a:rPr lang="en-US" dirty="0" smtClean="0"/>
              <a:t>.</a:t>
            </a:r>
          </a:p>
          <a:p>
            <a:r>
              <a:rPr lang="en-US" dirty="0" smtClean="0"/>
              <a:t>Additional sensors are needed to automate the system.</a:t>
            </a:r>
          </a:p>
          <a:p>
            <a:r>
              <a:rPr lang="en-US" dirty="0" smtClean="0"/>
              <a:t>Outside Air Temperature (OAT) Sensor</a:t>
            </a:r>
          </a:p>
          <a:p>
            <a:pPr lvl="1"/>
            <a:r>
              <a:rPr lang="en-US" dirty="0" smtClean="0"/>
              <a:t>Usually located behind the grille, in front of the radiator.</a:t>
            </a:r>
          </a:p>
          <a:p>
            <a:pPr lvl="1"/>
            <a:r>
              <a:rPr lang="en-US" dirty="0" smtClean="0"/>
              <a:t>Also called the ambient temperature sensor.</a:t>
            </a:r>
          </a:p>
          <a:p>
            <a:pPr lvl="1"/>
            <a:r>
              <a:rPr lang="en-US" dirty="0" smtClean="0"/>
              <a:t>Used to supply information for the driver display and the ATC system.</a:t>
            </a:r>
            <a:endParaRPr lang="en-US" dirty="0"/>
          </a:p>
        </p:txBody>
      </p:sp>
    </p:spTree>
    <p:extLst>
      <p:ext uri="{BB962C8B-B14F-4D97-AF65-F5344CB8AC3E}">
        <p14:creationId xmlns:p14="http://schemas.microsoft.com/office/powerpoint/2010/main" val="1999336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AUTOMATIC AIR </a:t>
            </a:r>
            <a:r>
              <a:rPr lang="en-US" dirty="0" smtClean="0">
                <a:latin typeface="+mj-lt"/>
              </a:rPr>
              <a:t>CONDITIONING (2 OF 3)</a:t>
            </a:r>
            <a:endParaRPr lang="en-US" dirty="0">
              <a:latin typeface="+mj-lt"/>
            </a:endParaRPr>
          </a:p>
        </p:txBody>
      </p:sp>
      <p:sp>
        <p:nvSpPr>
          <p:cNvPr id="3" name="Content Placeholder 2"/>
          <p:cNvSpPr>
            <a:spLocks noGrp="1"/>
          </p:cNvSpPr>
          <p:nvPr>
            <p:ph idx="1"/>
          </p:nvPr>
        </p:nvSpPr>
        <p:spPr/>
        <p:txBody>
          <a:bodyPr/>
          <a:lstStyle/>
          <a:p>
            <a:r>
              <a:rPr lang="en-US" dirty="0" smtClean="0"/>
              <a:t>Inside Vehicle Temperature Sensor</a:t>
            </a:r>
          </a:p>
          <a:p>
            <a:pPr lvl="1"/>
            <a:r>
              <a:rPr lang="en-US" dirty="0" smtClean="0"/>
              <a:t>The temperature </a:t>
            </a:r>
            <a:r>
              <a:rPr lang="en-US" dirty="0"/>
              <a:t>sensor </a:t>
            </a:r>
            <a:r>
              <a:rPr lang="en-US" dirty="0" smtClean="0"/>
              <a:t>is located </a:t>
            </a:r>
            <a:r>
              <a:rPr lang="en-US" dirty="0"/>
              <a:t>behind the </a:t>
            </a:r>
            <a:r>
              <a:rPr lang="en-US" dirty="0" smtClean="0"/>
              <a:t>instrument panel.</a:t>
            </a:r>
          </a:p>
          <a:p>
            <a:pPr lvl="1"/>
            <a:r>
              <a:rPr lang="en-US" dirty="0"/>
              <a:t>Air to the sensor </a:t>
            </a:r>
            <a:r>
              <a:rPr lang="en-US" dirty="0" smtClean="0"/>
              <a:t>is </a:t>
            </a:r>
            <a:r>
              <a:rPr lang="en-US" dirty="0"/>
              <a:t>forced to flow past the sensor </a:t>
            </a:r>
            <a:r>
              <a:rPr lang="en-US" dirty="0" smtClean="0"/>
              <a:t>by using </a:t>
            </a:r>
            <a:r>
              <a:rPr lang="en-US" dirty="0"/>
              <a:t>an aspirator tube, which </a:t>
            </a:r>
            <a:r>
              <a:rPr lang="en-US" dirty="0" smtClean="0"/>
              <a:t>is </a:t>
            </a:r>
            <a:r>
              <a:rPr lang="en-US" dirty="0"/>
              <a:t>connected to the blower </a:t>
            </a:r>
            <a:r>
              <a:rPr lang="en-US" dirty="0" smtClean="0"/>
              <a:t>motor case.</a:t>
            </a:r>
          </a:p>
          <a:p>
            <a:r>
              <a:rPr lang="en-US" dirty="0" smtClean="0"/>
              <a:t>Discharge Air Temperature Sensor</a:t>
            </a:r>
          </a:p>
          <a:p>
            <a:pPr lvl="1"/>
            <a:r>
              <a:rPr lang="en-US" dirty="0" smtClean="0"/>
              <a:t>The sensor is located in the outlet ducts.</a:t>
            </a:r>
          </a:p>
          <a:p>
            <a:pPr lvl="1"/>
            <a:r>
              <a:rPr lang="en-US" dirty="0" smtClean="0"/>
              <a:t>Provides the controller with the actual discharge temperature.</a:t>
            </a:r>
            <a:endParaRPr lang="en-US" dirty="0"/>
          </a:p>
        </p:txBody>
      </p:sp>
    </p:spTree>
    <p:extLst>
      <p:ext uri="{BB962C8B-B14F-4D97-AF65-F5344CB8AC3E}">
        <p14:creationId xmlns:p14="http://schemas.microsoft.com/office/powerpoint/2010/main" val="3867042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AUTOMATIC AIR </a:t>
            </a:r>
            <a:r>
              <a:rPr lang="en-US" dirty="0" smtClean="0">
                <a:latin typeface="+mj-lt"/>
              </a:rPr>
              <a:t>CONDITIONING (3 OF 3)</a:t>
            </a:r>
            <a:endParaRPr lang="en-US" dirty="0">
              <a:latin typeface="+mj-lt"/>
            </a:endParaRPr>
          </a:p>
        </p:txBody>
      </p:sp>
      <p:sp>
        <p:nvSpPr>
          <p:cNvPr id="3" name="Content Placeholder 2"/>
          <p:cNvSpPr>
            <a:spLocks noGrp="1"/>
          </p:cNvSpPr>
          <p:nvPr>
            <p:ph idx="1"/>
          </p:nvPr>
        </p:nvSpPr>
        <p:spPr/>
        <p:txBody>
          <a:bodyPr/>
          <a:lstStyle/>
          <a:p>
            <a:r>
              <a:rPr lang="en-US" dirty="0" smtClean="0"/>
              <a:t>Evaporator Outlet Temperature Sensor</a:t>
            </a:r>
          </a:p>
          <a:p>
            <a:pPr lvl="1"/>
            <a:r>
              <a:rPr lang="en-US" dirty="0" smtClean="0"/>
              <a:t>The sensor is </a:t>
            </a:r>
            <a:r>
              <a:rPr lang="en-US" dirty="0"/>
              <a:t>used to control the AC compressor to keep the </a:t>
            </a:r>
            <a:r>
              <a:rPr lang="en-US" dirty="0" smtClean="0"/>
              <a:t>evaporative temperature </a:t>
            </a:r>
            <a:r>
              <a:rPr lang="en-US" dirty="0"/>
              <a:t>within the specified temperature range for </a:t>
            </a:r>
            <a:r>
              <a:rPr lang="en-US" dirty="0" smtClean="0"/>
              <a:t>most efficient </a:t>
            </a:r>
            <a:r>
              <a:rPr lang="en-US" dirty="0"/>
              <a:t>operation</a:t>
            </a:r>
            <a:r>
              <a:rPr lang="en-US" dirty="0" smtClean="0"/>
              <a:t>.</a:t>
            </a:r>
          </a:p>
          <a:p>
            <a:r>
              <a:rPr lang="en-US" dirty="0" err="1" smtClean="0"/>
              <a:t>Sunload</a:t>
            </a:r>
            <a:r>
              <a:rPr lang="en-US" dirty="0" smtClean="0"/>
              <a:t> Sensor</a:t>
            </a:r>
          </a:p>
          <a:p>
            <a:pPr lvl="1"/>
            <a:r>
              <a:rPr lang="en-US" dirty="0" smtClean="0"/>
              <a:t>Mounted on the top of the dash.</a:t>
            </a:r>
          </a:p>
          <a:p>
            <a:pPr lvl="1"/>
            <a:r>
              <a:rPr lang="en-US" dirty="0" smtClean="0"/>
              <a:t>Uses a photo diode to measure increased heat load from window glass.</a:t>
            </a:r>
          </a:p>
          <a:p>
            <a:pPr lvl="1"/>
            <a:r>
              <a:rPr lang="en-US" dirty="0" smtClean="0"/>
              <a:t>Outlet temperature and fan speed are adjusted based on input.</a:t>
            </a:r>
            <a:endParaRPr lang="en-US" dirty="0"/>
          </a:p>
        </p:txBody>
      </p:sp>
    </p:spTree>
    <p:extLst>
      <p:ext uri="{BB962C8B-B14F-4D97-AF65-F5344CB8AC3E}">
        <p14:creationId xmlns:p14="http://schemas.microsoft.com/office/powerpoint/2010/main" val="2530359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Automatic air-conditioning systems include which sensors?</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3170099"/>
          </a:xfrm>
          <a:prstGeom prst="rect">
            <a:avLst/>
          </a:prstGeom>
        </p:spPr>
        <p:txBody>
          <a:bodyPr wrap="square">
            <a:spAutoFit/>
          </a:bodyPr>
          <a:lstStyle/>
          <a:p>
            <a:r>
              <a:rPr lang="en-US" sz="4000" dirty="0" smtClean="0">
                <a:solidFill>
                  <a:srgbClr val="000000"/>
                </a:solidFill>
              </a:rPr>
              <a:t>Outside air temperature sensor, Inside vehicle temperature sensor, Discharge air temperature sensor, Evaporator outlet temperature sensor and </a:t>
            </a:r>
            <a:r>
              <a:rPr lang="en-US" sz="4000" dirty="0" err="1" smtClean="0">
                <a:solidFill>
                  <a:srgbClr val="000000"/>
                </a:solidFill>
              </a:rPr>
              <a:t>Sunload</a:t>
            </a:r>
            <a:r>
              <a:rPr lang="en-US" sz="4000" dirty="0" smtClean="0">
                <a:solidFill>
                  <a:srgbClr val="000000"/>
                </a:solidFill>
              </a:rPr>
              <a:t> sensor.</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577</TotalTime>
  <Words>1295</Words>
  <Application>Microsoft Office PowerPoint</Application>
  <PresentationFormat>On-screen Show (4:3)</PresentationFormat>
  <Paragraphs>112</Paragraphs>
  <Slides>35</Slides>
  <Notes>0</Notes>
  <HiddenSlides>0</HiddenSlides>
  <MMClips>0</MMClips>
  <ScaleCrop>false</ScaleCrop>
  <HeadingPairs>
    <vt:vector size="4" baseType="variant">
      <vt:variant>
        <vt:lpstr>Theme</vt:lpstr>
      </vt:variant>
      <vt:variant>
        <vt:i4>5</vt:i4>
      </vt:variant>
      <vt:variant>
        <vt:lpstr>Slide Titles</vt:lpstr>
      </vt:variant>
      <vt:variant>
        <vt:i4>35</vt:i4>
      </vt:variant>
    </vt:vector>
  </HeadingPairs>
  <TitlesOfParts>
    <vt:vector size="40" baseType="lpstr">
      <vt:lpstr>Office Theme</vt:lpstr>
      <vt:lpstr>508 Lecture</vt:lpstr>
      <vt:lpstr>2_508 Lecture</vt:lpstr>
      <vt:lpstr>3_508 Lecture</vt:lpstr>
      <vt:lpstr>4_508 Lecture</vt:lpstr>
      <vt:lpstr>Automotive Technology Principles, Diagnosis, and Service</vt:lpstr>
      <vt:lpstr>LEARNING OBJECTIVES </vt:lpstr>
      <vt:lpstr>AIRFLOW MANAGEMENT</vt:lpstr>
      <vt:lpstr>Figure 65.1 The three major portions of the A/C and heat system are air inlet, plenum, and air distribution. The shaded portions show the paths of the four control doors</vt:lpstr>
      <vt:lpstr>AUTOMATIC AIR CONDITIONING (1 OF 3)</vt:lpstr>
      <vt:lpstr>AUTOMATIC AIR CONDITIONING (2 OF 3)</vt:lpstr>
      <vt:lpstr>AUTOMATIC AIR CONDITIONING (3 OF 3)</vt:lpstr>
      <vt:lpstr>QUESTION 1: ?</vt:lpstr>
      <vt:lpstr>ANSWER 1:</vt:lpstr>
      <vt:lpstr>Figure 65.2 The ambient temperature sensor in this system is located in the fresh air intake duct for the HVAC systems</vt:lpstr>
      <vt:lpstr>ACTUATORS</vt:lpstr>
      <vt:lpstr>Figure 65.3 A block diagram showing the inputs to the electronic control assembly and the outputs; note that some of the outputs have feedback to the ECM</vt:lpstr>
      <vt:lpstr>QUESTION 2: ?</vt:lpstr>
      <vt:lpstr>ANSWER 2:</vt:lpstr>
      <vt:lpstr>CABIN FILTERS</vt:lpstr>
      <vt:lpstr>Figure 65.4 A typical cabin filter being removed from behind the glove compartment</vt:lpstr>
      <vt:lpstr>VACUUM CONTROL CIRCUITS</vt:lpstr>
      <vt:lpstr>Figure 65.5 With no vacuum signal, the spring extends the actuator shaft to place the door in a certain position (top). A vacuum signal pulls the shaft inward and moves the door to the other position (bottom)</vt:lpstr>
      <vt:lpstr>ELECTRIC SERVOMOTOR CIRCUITS</vt:lpstr>
      <vt:lpstr>Figure 65.6 Three electric actuators can be easily seen on this demonstration unit. However, accessing these actuators in a vehicle can be difficult</vt:lpstr>
      <vt:lpstr>Figure 65.7 The feedback circuit signals the A/C control unit with the blend door position</vt:lpstr>
      <vt:lpstr>BLOWER MOTOR CONTROL</vt:lpstr>
      <vt:lpstr>Figure 65.8 A typical blower motor assembly with attached squirrel cage blower. A replacement motor does not include the squirrel cage blower, so it needs to be switched to the replacement motor</vt:lpstr>
      <vt:lpstr>Figure 65.9 A “credit card” resistor used in the rear blower assembly in a Dodge minivan</vt:lpstr>
      <vt:lpstr>DUAL-ZONE CLIMATE CONTROLS</vt:lpstr>
      <vt:lpstr>Figure 65.10 A dual-zone climate control system showing the airflow and how it splits</vt:lpstr>
      <vt:lpstr>Figure 65.11 A typical dual-zone climate control panel showing left and right side temperature control levers</vt:lpstr>
      <vt:lpstr>QUESTION 3: ?</vt:lpstr>
      <vt:lpstr>ANSWER 3:</vt:lpstr>
      <vt:lpstr>REAR AIR-CONDITIONING SYSTEM</vt:lpstr>
      <vt:lpstr>Figure 65.12 Heated or cooled air is supplied to the rear seat passengers of most vehicles through ducts that run under the front seats</vt:lpstr>
      <vt:lpstr>Figure 65.13 A rear heat and air-conditioning system on a Honda Odyssey minivan</vt:lpstr>
      <vt:lpstr>RECIRCULATION OPERATION</vt:lpstr>
      <vt:lpstr>HYBRID ELECTRIC VEHICLE HEATING AND COOLING SYSTEMS</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65</dc:title>
  <dc:creator>Curt &amp; Tammy</dc:creator>
  <cp:lastModifiedBy>Curt &amp; Tammy</cp:lastModifiedBy>
  <cp:revision>54</cp:revision>
  <dcterms:created xsi:type="dcterms:W3CDTF">2018-09-25T19:30:15Z</dcterms:created>
  <dcterms:modified xsi:type="dcterms:W3CDTF">2019-05-31T13:56:08Z</dcterms:modified>
</cp:coreProperties>
</file>