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47" r:id="rId9"/>
    <p:sldId id="315" r:id="rId10"/>
    <p:sldId id="316" r:id="rId11"/>
    <p:sldId id="317" r:id="rId12"/>
    <p:sldId id="270" r:id="rId13"/>
    <p:sldId id="274" r:id="rId14"/>
    <p:sldId id="318" r:id="rId15"/>
    <p:sldId id="267" r:id="rId16"/>
    <p:sldId id="268" r:id="rId17"/>
    <p:sldId id="348" r:id="rId18"/>
    <p:sldId id="319" r:id="rId19"/>
    <p:sldId id="320" r:id="rId20"/>
    <p:sldId id="321" r:id="rId21"/>
    <p:sldId id="349" r:id="rId22"/>
    <p:sldId id="326" r:id="rId23"/>
    <p:sldId id="350" r:id="rId24"/>
    <p:sldId id="327" r:id="rId25"/>
    <p:sldId id="351" r:id="rId26"/>
    <p:sldId id="328" r:id="rId27"/>
    <p:sldId id="329" r:id="rId28"/>
    <p:sldId id="352" r:id="rId29"/>
    <p:sldId id="353" r:id="rId30"/>
    <p:sldId id="354" r:id="rId31"/>
    <p:sldId id="355" r:id="rId32"/>
    <p:sldId id="330" r:id="rId33"/>
    <p:sldId id="331" r:id="rId34"/>
    <p:sldId id="332" r:id="rId35"/>
    <p:sldId id="333" r:id="rId36"/>
    <p:sldId id="334" r:id="rId37"/>
    <p:sldId id="335" r:id="rId38"/>
    <p:sldId id="356" r:id="rId39"/>
    <p:sldId id="336" r:id="rId40"/>
    <p:sldId id="337" r:id="rId41"/>
    <p:sldId id="357" r:id="rId42"/>
    <p:sldId id="358" r:id="rId43"/>
    <p:sldId id="338" r:id="rId44"/>
    <p:sldId id="339" r:id="rId45"/>
    <p:sldId id="340" r:id="rId46"/>
    <p:sldId id="341" r:id="rId47"/>
    <p:sldId id="286" r:id="rId48"/>
    <p:sldId id="287" r:id="rId49"/>
    <p:sldId id="359" r:id="rId50"/>
    <p:sldId id="360" r:id="rId51"/>
    <p:sldId id="342" r:id="rId52"/>
    <p:sldId id="343" r:id="rId53"/>
    <p:sldId id="344" r:id="rId54"/>
    <p:sldId id="345" r:id="rId55"/>
    <p:sldId id="346" r:id="rId56"/>
    <p:sldId id="299" r:id="rId57"/>
    <p:sldId id="300" r:id="rId58"/>
    <p:sldId id="3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Air Management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64.5 The A/C compressor is turned on or off  by depressing the “snowflake” button on the </a:t>
            </a:r>
            <a:r>
              <a:rPr lang="en-US" sz="2400" dirty="0" smtClean="0">
                <a:latin typeface="+mj-lt"/>
              </a:rPr>
              <a:t>dash.</a:t>
            </a:r>
            <a:endParaRPr lang="en-US" dirty="0">
              <a:latin typeface="+mj-lt"/>
            </a:endParaRPr>
          </a:p>
        </p:txBody>
      </p:sp>
      <p:pic>
        <p:nvPicPr>
          <p:cNvPr id="6" name="Picture 5" descr="A photo shows an instrument panel of an air-conditioning system with various selection buttons. There are buttons with a snowflake symbol, an air recirculation symbol, a seat heating symbol, and two knobs for temperature and mode sele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519" y="1791725"/>
            <a:ext cx="5808962" cy="4356723"/>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a:t>
            </a:r>
            <a:r>
              <a:rPr lang="en-US" sz="4000" dirty="0" smtClean="0"/>
              <a:t>are </a:t>
            </a:r>
            <a:r>
              <a:rPr lang="en-US" sz="4000" dirty="0"/>
              <a:t>the three main </a:t>
            </a:r>
            <a:r>
              <a:rPr lang="en-US" sz="4000" dirty="0" smtClean="0"/>
              <a:t>HVAC doors?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Mode, Temperature, Air Inlet.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AIRFLOW CONTROL</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The amount or volume of HVAC air is controlled </a:t>
            </a:r>
            <a:r>
              <a:rPr lang="en-US" dirty="0" smtClean="0"/>
              <a:t>by blower </a:t>
            </a:r>
            <a:r>
              <a:rPr lang="en-US" dirty="0"/>
              <a:t>speed</a:t>
            </a:r>
            <a:r>
              <a:rPr lang="en-US" dirty="0" smtClean="0"/>
              <a:t>.</a:t>
            </a:r>
          </a:p>
          <a:p>
            <a:r>
              <a:rPr lang="en-US" dirty="0" smtClean="0"/>
              <a:t>Type of Doors</a:t>
            </a:r>
          </a:p>
          <a:p>
            <a:pPr lvl="1"/>
            <a:r>
              <a:rPr lang="en-US" dirty="0" smtClean="0"/>
              <a:t>A </a:t>
            </a:r>
            <a:r>
              <a:rPr lang="en-US" dirty="0"/>
              <a:t>flap door that </a:t>
            </a:r>
            <a:r>
              <a:rPr lang="en-US" dirty="0" smtClean="0"/>
              <a:t>swings about </a:t>
            </a:r>
            <a:r>
              <a:rPr lang="en-US" dirty="0"/>
              <a:t>45° to 90</a:t>
            </a:r>
            <a:r>
              <a:rPr lang="en-US" dirty="0" smtClean="0"/>
              <a:t>°.</a:t>
            </a:r>
          </a:p>
          <a:p>
            <a:pPr lvl="1"/>
            <a:r>
              <a:rPr lang="en-US" dirty="0" smtClean="0"/>
              <a:t>A </a:t>
            </a:r>
            <a:r>
              <a:rPr lang="en-US" dirty="0"/>
              <a:t>rotary </a:t>
            </a:r>
            <a:r>
              <a:rPr lang="en-US" dirty="0" smtClean="0"/>
              <a:t>door</a:t>
            </a:r>
            <a:r>
              <a:rPr lang="en-US" dirty="0"/>
              <a:t> </a:t>
            </a:r>
            <a:r>
              <a:rPr lang="en-US" dirty="0" smtClean="0"/>
              <a:t>has openings </a:t>
            </a:r>
            <a:r>
              <a:rPr lang="en-US" dirty="0"/>
              <a:t>at the side and edge, and the door rotates about 100° </a:t>
            </a:r>
            <a:r>
              <a:rPr lang="en-US" dirty="0" smtClean="0"/>
              <a:t>to one </a:t>
            </a:r>
            <a:r>
              <a:rPr lang="en-US" dirty="0"/>
              <a:t>of four different positions</a:t>
            </a:r>
            <a:r>
              <a:rPr lang="en-US" dirty="0" smtClean="0"/>
              <a:t>.</a:t>
            </a:r>
          </a:p>
          <a:p>
            <a:pPr lvl="1"/>
            <a:r>
              <a:rPr lang="en-US" dirty="0" smtClean="0"/>
              <a:t>A </a:t>
            </a:r>
            <a:r>
              <a:rPr lang="en-US" dirty="0"/>
              <a:t>sliding mode </a:t>
            </a:r>
            <a:r>
              <a:rPr lang="en-US" dirty="0" smtClean="0"/>
              <a:t>door</a:t>
            </a:r>
            <a:r>
              <a:rPr lang="en-US" i="1" dirty="0" smtClean="0"/>
              <a:t>, </a:t>
            </a:r>
            <a:r>
              <a:rPr lang="en-US" dirty="0" smtClean="0"/>
              <a:t>also </a:t>
            </a:r>
            <a:r>
              <a:rPr lang="en-US" dirty="0"/>
              <a:t>called a rolling </a:t>
            </a:r>
            <a:r>
              <a:rPr lang="en-US" dirty="0" smtClean="0"/>
              <a:t>door, is used when space in the instrument panel is small.</a:t>
            </a:r>
            <a:endParaRPr lang="en-US" dirty="0"/>
          </a:p>
        </p:txBody>
      </p:sp>
    </p:spTree>
    <p:extLst>
      <p:ext uri="{BB962C8B-B14F-4D97-AF65-F5344CB8AC3E}">
        <p14:creationId xmlns:p14="http://schemas.microsoft.com/office/powerpoint/2010/main" val="386483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64.6 Many air control doors swing on their upper and lower pivots, </a:t>
            </a:r>
            <a:r>
              <a:rPr lang="en-US" sz="2400" dirty="0" smtClean="0">
                <a:latin typeface="+mj-lt"/>
              </a:rPr>
              <a:t>shown in red.</a:t>
            </a:r>
            <a:endParaRPr lang="en-US" sz="2400" dirty="0">
              <a:latin typeface="+mj-lt"/>
            </a:endParaRPr>
          </a:p>
        </p:txBody>
      </p:sp>
      <p:pic>
        <p:nvPicPr>
          <p:cNvPr id="6" name="Picture 5" descr="A figure shows a flap-type blend air door (temperature door) of a HVAC system that pivots on a red colored rod connected at the end of the fla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839" y="1845457"/>
            <a:ext cx="6240323" cy="4313587"/>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64.7 (a) A typical rolling-door type HVAC door that is shown almost fully closed</a:t>
            </a:r>
            <a:endParaRPr lang="en-US" dirty="0">
              <a:latin typeface="+mj-lt"/>
            </a:endParaRPr>
          </a:p>
        </p:txBody>
      </p:sp>
      <p:pic>
        <p:nvPicPr>
          <p:cNvPr id="4" name="Picture 3" descr="A photo shows a rolling-door type HVAC door in which the door with vents slides over the passage to block or unblock the path to air flow. The current position of the door is shown at almost closed posi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62" y="1849138"/>
            <a:ext cx="6808276" cy="4313587"/>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mj-lt"/>
              </a:rPr>
              <a:t>Figure 64.7 (b) The same door is shown about half open</a:t>
            </a:r>
          </a:p>
        </p:txBody>
      </p:sp>
      <p:pic>
        <p:nvPicPr>
          <p:cNvPr id="4" name="Picture 3" descr="A photo shows a rolling-door type HVAC door in which the door with vents slides over the passage to block or unblock the path to air flow. The current position of the door is shown at half open posi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260" y="1447800"/>
            <a:ext cx="6583479" cy="4888723"/>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TEMPERATURE CONTROL</a:t>
            </a:r>
            <a:endParaRPr lang="en-US" dirty="0">
              <a:latin typeface="+mj-lt"/>
            </a:endParaRPr>
          </a:p>
        </p:txBody>
      </p:sp>
      <p:sp>
        <p:nvSpPr>
          <p:cNvPr id="3" name="Content Placeholder 2"/>
          <p:cNvSpPr>
            <a:spLocks noGrp="1"/>
          </p:cNvSpPr>
          <p:nvPr>
            <p:ph idx="1"/>
          </p:nvPr>
        </p:nvSpPr>
        <p:spPr/>
        <p:txBody>
          <a:bodyPr/>
          <a:lstStyle/>
          <a:p>
            <a:r>
              <a:rPr lang="en-US" dirty="0" smtClean="0"/>
              <a:t>Temperature Control Using Airflow</a:t>
            </a:r>
          </a:p>
          <a:p>
            <a:pPr lvl="1"/>
            <a:r>
              <a:rPr lang="en-US" dirty="0" smtClean="0"/>
              <a:t>The air is heated or cooled as it passes through the evaporator and heater core.</a:t>
            </a:r>
          </a:p>
          <a:p>
            <a:r>
              <a:rPr lang="en-US" dirty="0" smtClean="0"/>
              <a:t>Temperature Control Using a Variable Compressor</a:t>
            </a:r>
          </a:p>
          <a:p>
            <a:pPr lvl="1"/>
            <a:r>
              <a:rPr lang="en-US" dirty="0" smtClean="0"/>
              <a:t>Compressor </a:t>
            </a:r>
            <a:r>
              <a:rPr lang="en-US" dirty="0"/>
              <a:t>displacement is </a:t>
            </a:r>
            <a:r>
              <a:rPr lang="en-US" dirty="0" smtClean="0"/>
              <a:t>adjusted to </a:t>
            </a:r>
            <a:r>
              <a:rPr lang="en-US" dirty="0"/>
              <a:t>cool the evaporator just enough to cool the air to the </a:t>
            </a:r>
            <a:r>
              <a:rPr lang="en-US" dirty="0" smtClean="0"/>
              <a:t>desired temperature</a:t>
            </a:r>
            <a:r>
              <a:rPr lang="en-US" dirty="0"/>
              <a:t>.</a:t>
            </a:r>
          </a:p>
        </p:txBody>
      </p:sp>
    </p:spTree>
    <p:extLst>
      <p:ext uri="{BB962C8B-B14F-4D97-AF65-F5344CB8AC3E}">
        <p14:creationId xmlns:p14="http://schemas.microsoft.com/office/powerpoint/2010/main" val="111415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64.8 The blower motor forces air to flow through the A/C evaporator to remove moisture from the air before it is sent through the heater core where the air is heated before being directed to the defrost and floor </a:t>
            </a:r>
            <a:r>
              <a:rPr lang="en-US" sz="2000" dirty="0" smtClean="0">
                <a:latin typeface="+mj-lt"/>
              </a:rPr>
              <a:t>vents.</a:t>
            </a:r>
            <a:endParaRPr lang="en-US" sz="2000" dirty="0">
              <a:latin typeface="+mj-lt"/>
            </a:endParaRPr>
          </a:p>
        </p:txBody>
      </p:sp>
      <p:pic>
        <p:nvPicPr>
          <p:cNvPr id="3" name="Picture 2" descr="The figure shows a blower motor, a heater core, a vacuum motor, an evaporator, and multiple HVAC doors in the system. Recirculating air gets in through the evaporator and fresh air gets in through the inlet above the heater core housing. The closed intake door makes the air to flow through the air mix door and then the air passes through the heater core. The air from the heater core enters the fan inside the blower motor and gets distributed through the defrost air out vent and the air to floor v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220" y="2426280"/>
            <a:ext cx="4483560" cy="3731118"/>
          </a:xfrm>
          <a:prstGeom prst="rect">
            <a:avLst/>
          </a:prstGeom>
        </p:spPr>
      </p:pic>
    </p:spTree>
    <p:extLst>
      <p:ext uri="{BB962C8B-B14F-4D97-AF65-F5344CB8AC3E}">
        <p14:creationId xmlns:p14="http://schemas.microsoft.com/office/powerpoint/2010/main" val="144636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FILTRATION</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Most HVAC systems include a cabin filter </a:t>
            </a:r>
            <a:r>
              <a:rPr lang="en-US" dirty="0" smtClean="0"/>
              <a:t>to remove </a:t>
            </a:r>
            <a:r>
              <a:rPr lang="en-US" dirty="0"/>
              <a:t>small dust or pollen particles from the incoming airstream</a:t>
            </a:r>
            <a:r>
              <a:rPr lang="en-US" dirty="0" smtClean="0"/>
              <a:t>.</a:t>
            </a:r>
          </a:p>
          <a:p>
            <a:r>
              <a:rPr lang="en-US" dirty="0"/>
              <a:t>This filter is also called </a:t>
            </a:r>
            <a:r>
              <a:rPr lang="en-US" dirty="0" smtClean="0"/>
              <a:t>a/an:</a:t>
            </a:r>
          </a:p>
          <a:p>
            <a:pPr lvl="1"/>
            <a:r>
              <a:rPr lang="en-US" dirty="0"/>
              <a:t>HVAC air filter</a:t>
            </a:r>
          </a:p>
          <a:p>
            <a:pPr lvl="1"/>
            <a:r>
              <a:rPr lang="en-US" dirty="0" smtClean="0"/>
              <a:t>Interior </a:t>
            </a:r>
            <a:r>
              <a:rPr lang="en-US" dirty="0"/>
              <a:t>ventilation filter</a:t>
            </a:r>
          </a:p>
          <a:p>
            <a:pPr lvl="1"/>
            <a:r>
              <a:rPr lang="en-US" dirty="0" smtClean="0"/>
              <a:t>Micron </a:t>
            </a:r>
            <a:r>
              <a:rPr lang="en-US" dirty="0"/>
              <a:t>filter</a:t>
            </a:r>
          </a:p>
          <a:p>
            <a:pPr lvl="1"/>
            <a:r>
              <a:rPr lang="en-US" dirty="0" smtClean="0"/>
              <a:t>Particulate </a:t>
            </a:r>
            <a:r>
              <a:rPr lang="en-US" dirty="0"/>
              <a:t>filter</a:t>
            </a:r>
          </a:p>
          <a:p>
            <a:pPr lvl="1"/>
            <a:r>
              <a:rPr lang="en-US" dirty="0" smtClean="0"/>
              <a:t>Pollen </a:t>
            </a:r>
            <a:r>
              <a:rPr lang="en-US" dirty="0"/>
              <a:t>filter</a:t>
            </a:r>
          </a:p>
        </p:txBody>
      </p:sp>
    </p:spTree>
    <p:extLst>
      <p:ext uri="{BB962C8B-B14F-4D97-AF65-F5344CB8AC3E}">
        <p14:creationId xmlns:p14="http://schemas.microsoft.com/office/powerpoint/2010/main" val="263244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64.1</a:t>
            </a:r>
            <a:r>
              <a:rPr lang="en-US" dirty="0" smtClean="0"/>
              <a:t> </a:t>
            </a:r>
            <a:r>
              <a:rPr lang="en-US" dirty="0"/>
              <a:t>Discuss the different components of an air management system</a:t>
            </a:r>
            <a:r>
              <a:rPr lang="en-US" dirty="0" smtClean="0"/>
              <a:t>.</a:t>
            </a:r>
          </a:p>
          <a:p>
            <a:pPr marL="0" indent="0">
              <a:buNone/>
            </a:pPr>
            <a:r>
              <a:rPr lang="en-US" b="1" dirty="0" smtClean="0">
                <a:solidFill>
                  <a:srgbClr val="005A70"/>
                </a:solidFill>
              </a:rPr>
              <a:t>64.2 </a:t>
            </a:r>
            <a:r>
              <a:rPr lang="en-US" dirty="0"/>
              <a:t>Explain airflow control and air temperature control in an A/C system</a:t>
            </a:r>
            <a:r>
              <a:rPr lang="en-US" dirty="0" smtClean="0"/>
              <a:t>.</a:t>
            </a:r>
          </a:p>
          <a:p>
            <a:pPr marL="0" indent="0">
              <a:buNone/>
            </a:pPr>
            <a:r>
              <a:rPr lang="en-US" b="1" dirty="0" smtClean="0">
                <a:solidFill>
                  <a:srgbClr val="005A70"/>
                </a:solidFill>
              </a:rPr>
              <a:t>64.3 </a:t>
            </a:r>
            <a:r>
              <a:rPr lang="en-US" dirty="0"/>
              <a:t>Discuss air filtration, air ducts, and plenum and control doors</a:t>
            </a:r>
            <a:r>
              <a:rPr lang="en-US" dirty="0" smtClean="0"/>
              <a:t>.</a:t>
            </a:r>
          </a:p>
          <a:p>
            <a:pPr marL="0" indent="0">
              <a:buNone/>
            </a:pPr>
            <a:r>
              <a:rPr lang="en-US" b="1" dirty="0" smtClean="0">
                <a:solidFill>
                  <a:schemeClr val="accent2"/>
                </a:solidFill>
              </a:rPr>
              <a:t>64.4</a:t>
            </a:r>
            <a:r>
              <a:rPr lang="en-US" dirty="0" smtClean="0"/>
              <a:t> </a:t>
            </a:r>
            <a:r>
              <a:rPr lang="en-US" dirty="0"/>
              <a:t>Explain nonelectrical and electronic HVAC controls.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64.9 An extremely dirty cabin filter removed from a Subaru Legacy. The owner had complained about a lack of airflow from the air-conditioning vents. A new cabin filter corrected the </a:t>
            </a:r>
            <a:r>
              <a:rPr lang="en-US" dirty="0" smtClean="0">
                <a:latin typeface="+mj-lt"/>
              </a:rPr>
              <a:t>concern.</a:t>
            </a:r>
            <a:endParaRPr lang="en-US" dirty="0">
              <a:latin typeface="+mj-lt"/>
            </a:endParaRPr>
          </a:p>
        </p:txBody>
      </p:sp>
      <p:pic>
        <p:nvPicPr>
          <p:cNvPr id="3" name="Picture 2" descr="A photo shows an extremely dirty cabin fil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507078"/>
            <a:ext cx="4876801" cy="3657600"/>
          </a:xfrm>
          <a:prstGeom prst="rect">
            <a:avLst/>
          </a:prstGeom>
        </p:spPr>
      </p:pic>
    </p:spTree>
    <p:extLst>
      <p:ext uri="{BB962C8B-B14F-4D97-AF65-F5344CB8AC3E}">
        <p14:creationId xmlns:p14="http://schemas.microsoft.com/office/powerpoint/2010/main" val="383158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CASES AND DUCTS</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The evaporator and heater housing is </a:t>
            </a:r>
            <a:r>
              <a:rPr lang="en-US" dirty="0" smtClean="0"/>
              <a:t>molded from </a:t>
            </a:r>
            <a:r>
              <a:rPr lang="en-US" dirty="0"/>
              <a:t>reinforced plastic and contains the following components</a:t>
            </a:r>
            <a:r>
              <a:rPr lang="en-US" dirty="0" smtClean="0"/>
              <a:t>:</a:t>
            </a:r>
          </a:p>
          <a:p>
            <a:pPr lvl="1"/>
            <a:r>
              <a:rPr lang="en-US" dirty="0" smtClean="0"/>
              <a:t>Evaporator</a:t>
            </a:r>
          </a:p>
          <a:p>
            <a:pPr lvl="1"/>
            <a:r>
              <a:rPr lang="en-US" dirty="0" smtClean="0"/>
              <a:t>Heater Core</a:t>
            </a:r>
          </a:p>
          <a:p>
            <a:pPr lvl="1"/>
            <a:r>
              <a:rPr lang="en-US" dirty="0" smtClean="0"/>
              <a:t>Blower Motor</a:t>
            </a:r>
          </a:p>
          <a:p>
            <a:pPr lvl="1"/>
            <a:r>
              <a:rPr lang="en-US" dirty="0" smtClean="0"/>
              <a:t>Most of the Air Control Doors</a:t>
            </a:r>
          </a:p>
          <a:p>
            <a:r>
              <a:rPr lang="en-US" dirty="0"/>
              <a:t>The housing, called a plenum, is connected to the air inlets and </a:t>
            </a:r>
            <a:r>
              <a:rPr lang="en-US" dirty="0" smtClean="0"/>
              <a:t>outlets using </a:t>
            </a:r>
            <a:r>
              <a:rPr lang="en-US" dirty="0"/>
              <a:t>formed plastic.</a:t>
            </a:r>
          </a:p>
        </p:txBody>
      </p:sp>
    </p:spTree>
    <p:extLst>
      <p:ext uri="{BB962C8B-B14F-4D97-AF65-F5344CB8AC3E}">
        <p14:creationId xmlns:p14="http://schemas.microsoft.com/office/powerpoint/2010/main" val="226356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64.10 A typical HVAC housing that often has to be removed from the vehicle as an assembly to get access to the heater core and </a:t>
            </a:r>
            <a:r>
              <a:rPr lang="en-US" sz="2400" dirty="0" smtClean="0">
                <a:latin typeface="+mj-lt"/>
              </a:rPr>
              <a:t>evaporator.</a:t>
            </a:r>
            <a:endParaRPr lang="en-US" sz="2400" dirty="0">
              <a:latin typeface="+mj-lt"/>
            </a:endParaRPr>
          </a:p>
        </p:txBody>
      </p:sp>
      <p:pic>
        <p:nvPicPr>
          <p:cNvPr id="3" name="Picture 2" descr="A photo shows a blower motor inside a plastic plenum housing with refrigerate lines, heater hose connections, and a condensate dra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984" y="2206532"/>
            <a:ext cx="3304032" cy="3956304"/>
          </a:xfrm>
          <a:prstGeom prst="rect">
            <a:avLst/>
          </a:prstGeom>
        </p:spPr>
      </p:pic>
    </p:spTree>
    <p:extLst>
      <p:ext uri="{BB962C8B-B14F-4D97-AF65-F5344CB8AC3E}">
        <p14:creationId xmlns:p14="http://schemas.microsoft.com/office/powerpoint/2010/main" val="418953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64.11 The air inlet to the HVAC system is usually at the base of the windshield and covered with a plastic screen (grille) to help keep debris, such as leaves, from entering the </a:t>
            </a:r>
            <a:r>
              <a:rPr lang="en-US" dirty="0" smtClean="0">
                <a:latin typeface="+mj-lt"/>
              </a:rPr>
              <a:t>system.</a:t>
            </a:r>
            <a:endParaRPr lang="en-US" dirty="0">
              <a:latin typeface="+mj-lt"/>
            </a:endParaRPr>
          </a:p>
        </p:txBody>
      </p:sp>
      <p:pic>
        <p:nvPicPr>
          <p:cNvPr id="3" name="Picture 2" descr="A photo shows a plastic grille inlet at the base of the windshield, right below the windshield wip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389447"/>
            <a:ext cx="5029200" cy="3771900"/>
          </a:xfrm>
          <a:prstGeom prst="rect">
            <a:avLst/>
          </a:prstGeom>
        </p:spPr>
      </p:pic>
    </p:spTree>
    <p:extLst>
      <p:ext uri="{BB962C8B-B14F-4D97-AF65-F5344CB8AC3E}">
        <p14:creationId xmlns:p14="http://schemas.microsoft.com/office/powerpoint/2010/main" val="381363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PLENUM AND CONTROL </a:t>
            </a:r>
            <a:r>
              <a:rPr lang="en-US" dirty="0" smtClean="0">
                <a:latin typeface="+mj-lt"/>
              </a:rPr>
              <a:t>DOORS (1 OF 4)</a:t>
            </a:r>
            <a:endParaRPr lang="en-US" dirty="0">
              <a:latin typeface="+mj-lt"/>
            </a:endParaRPr>
          </a:p>
        </p:txBody>
      </p:sp>
      <p:sp>
        <p:nvSpPr>
          <p:cNvPr id="3" name="Content Placeholder 2"/>
          <p:cNvSpPr>
            <a:spLocks noGrp="1"/>
          </p:cNvSpPr>
          <p:nvPr>
            <p:ph idx="1"/>
          </p:nvPr>
        </p:nvSpPr>
        <p:spPr/>
        <p:txBody>
          <a:bodyPr/>
          <a:lstStyle/>
          <a:p>
            <a:r>
              <a:rPr lang="en-US" dirty="0" smtClean="0"/>
              <a:t>Air </a:t>
            </a:r>
            <a:r>
              <a:rPr lang="en-US" dirty="0" smtClean="0"/>
              <a:t>Inlet Control Door</a:t>
            </a:r>
          </a:p>
          <a:p>
            <a:pPr lvl="1"/>
            <a:r>
              <a:rPr lang="en-US" dirty="0" smtClean="0"/>
              <a:t>Fresh Air Door</a:t>
            </a:r>
          </a:p>
          <a:p>
            <a:pPr lvl="1"/>
            <a:r>
              <a:rPr lang="en-US" dirty="0" smtClean="0"/>
              <a:t>Recirculation Door</a:t>
            </a:r>
          </a:p>
          <a:p>
            <a:pPr lvl="1"/>
            <a:r>
              <a:rPr lang="en-US" dirty="0" smtClean="0"/>
              <a:t>Outside Air Door</a:t>
            </a:r>
          </a:p>
          <a:p>
            <a:r>
              <a:rPr lang="en-US" dirty="0" smtClean="0"/>
              <a:t>Door can be positioned to allow:</a:t>
            </a:r>
          </a:p>
          <a:p>
            <a:pPr lvl="1"/>
            <a:r>
              <a:rPr lang="en-US" dirty="0"/>
              <a:t>Fresh air to enter while shutting off the recirculation </a:t>
            </a:r>
            <a:r>
              <a:rPr lang="en-US" dirty="0" smtClean="0"/>
              <a:t>opening.</a:t>
            </a:r>
          </a:p>
          <a:p>
            <a:pPr lvl="1"/>
            <a:r>
              <a:rPr lang="en-US" dirty="0"/>
              <a:t>Air to return or recirculate from inside the vehicle while </a:t>
            </a:r>
            <a:r>
              <a:rPr lang="en-US" dirty="0" smtClean="0"/>
              <a:t>shutting off </a:t>
            </a:r>
            <a:r>
              <a:rPr lang="en-US" dirty="0"/>
              <a:t>fresh </a:t>
            </a:r>
            <a:r>
              <a:rPr lang="en-US" dirty="0" smtClean="0"/>
              <a:t>air</a:t>
            </a:r>
          </a:p>
          <a:p>
            <a:pPr lvl="1"/>
            <a:r>
              <a:rPr lang="en-US" dirty="0"/>
              <a:t>A mix of fresh air and return air.</a:t>
            </a:r>
            <a:endParaRPr lang="en-US" dirty="0"/>
          </a:p>
        </p:txBody>
      </p:sp>
    </p:spTree>
    <p:extLst>
      <p:ext uri="{BB962C8B-B14F-4D97-AF65-F5344CB8AC3E}">
        <p14:creationId xmlns:p14="http://schemas.microsoft.com/office/powerpoint/2010/main" val="145866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PLENUM AND CONTROL </a:t>
            </a:r>
            <a:r>
              <a:rPr lang="en-US" dirty="0" smtClean="0">
                <a:latin typeface="+mj-lt"/>
              </a:rPr>
              <a:t>DOORS (2 OF 4)</a:t>
            </a:r>
            <a:endParaRPr lang="en-US" dirty="0">
              <a:latin typeface="+mj-lt"/>
            </a:endParaRPr>
          </a:p>
        </p:txBody>
      </p:sp>
      <p:sp>
        <p:nvSpPr>
          <p:cNvPr id="3" name="Content Placeholder 2"/>
          <p:cNvSpPr>
            <a:spLocks noGrp="1"/>
          </p:cNvSpPr>
          <p:nvPr>
            <p:ph idx="1"/>
          </p:nvPr>
        </p:nvSpPr>
        <p:spPr/>
        <p:txBody>
          <a:bodyPr/>
          <a:lstStyle/>
          <a:p>
            <a:r>
              <a:rPr lang="en-US" dirty="0" smtClean="0"/>
              <a:t>Temperature-Blend Door</a:t>
            </a:r>
          </a:p>
          <a:p>
            <a:pPr lvl="1"/>
            <a:r>
              <a:rPr lang="en-US" dirty="0"/>
              <a:t>The </a:t>
            </a:r>
            <a:r>
              <a:rPr lang="en-US" dirty="0" smtClean="0"/>
              <a:t>door used </a:t>
            </a:r>
            <a:r>
              <a:rPr lang="en-US" dirty="0"/>
              <a:t>to control interior temperature</a:t>
            </a:r>
            <a:endParaRPr lang="en-US" dirty="0" smtClean="0"/>
          </a:p>
          <a:p>
            <a:r>
              <a:rPr lang="en-US" dirty="0"/>
              <a:t>Some other names for this door include</a:t>
            </a:r>
            <a:r>
              <a:rPr lang="en-US" dirty="0" smtClean="0"/>
              <a:t>:</a:t>
            </a:r>
          </a:p>
          <a:p>
            <a:pPr lvl="1"/>
            <a:r>
              <a:rPr lang="en-US" dirty="0"/>
              <a:t>Air-mix door</a:t>
            </a:r>
          </a:p>
          <a:p>
            <a:pPr lvl="1"/>
            <a:r>
              <a:rPr lang="en-US" dirty="0" smtClean="0"/>
              <a:t>Temperature </a:t>
            </a:r>
            <a:r>
              <a:rPr lang="en-US" dirty="0"/>
              <a:t>door</a:t>
            </a:r>
          </a:p>
          <a:p>
            <a:pPr lvl="1"/>
            <a:r>
              <a:rPr lang="en-US" dirty="0" smtClean="0"/>
              <a:t>Blend door</a:t>
            </a:r>
          </a:p>
          <a:p>
            <a:pPr lvl="1"/>
            <a:r>
              <a:rPr lang="en-US" dirty="0" smtClean="0"/>
              <a:t>Diverter door</a:t>
            </a:r>
          </a:p>
          <a:p>
            <a:pPr lvl="1"/>
            <a:r>
              <a:rPr lang="en-US" dirty="0" smtClean="0"/>
              <a:t>Bypass door</a:t>
            </a:r>
          </a:p>
          <a:p>
            <a:endParaRPr lang="en-US" dirty="0"/>
          </a:p>
        </p:txBody>
      </p:sp>
    </p:spTree>
    <p:extLst>
      <p:ext uri="{BB962C8B-B14F-4D97-AF65-F5344CB8AC3E}">
        <p14:creationId xmlns:p14="http://schemas.microsoft.com/office/powerpoint/2010/main" val="137272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PLENUM AND CONTROL </a:t>
            </a:r>
            <a:r>
              <a:rPr lang="en-US" dirty="0" smtClean="0">
                <a:latin typeface="+mj-lt"/>
              </a:rPr>
              <a:t>DOORS (3 OF 4)</a:t>
            </a:r>
            <a:endParaRPr lang="en-US" dirty="0">
              <a:latin typeface="+mj-lt"/>
            </a:endParaRPr>
          </a:p>
        </p:txBody>
      </p:sp>
      <p:sp>
        <p:nvSpPr>
          <p:cNvPr id="3" name="Content Placeholder 2"/>
          <p:cNvSpPr>
            <a:spLocks noGrp="1"/>
          </p:cNvSpPr>
          <p:nvPr>
            <p:ph idx="1"/>
          </p:nvPr>
        </p:nvSpPr>
        <p:spPr/>
        <p:txBody>
          <a:bodyPr/>
          <a:lstStyle/>
          <a:p>
            <a:r>
              <a:rPr lang="en-US" dirty="0" smtClean="0"/>
              <a:t>Air Distribution and Outlets</a:t>
            </a:r>
          </a:p>
          <a:p>
            <a:pPr lvl="1"/>
            <a:r>
              <a:rPr lang="en-US" dirty="0"/>
              <a:t>Air from the </a:t>
            </a:r>
            <a:r>
              <a:rPr lang="en-US" dirty="0" smtClean="0"/>
              <a:t>plenum can </a:t>
            </a:r>
            <a:r>
              <a:rPr lang="en-US" dirty="0"/>
              <a:t>flow into one or two of three outlet paths</a:t>
            </a:r>
            <a:r>
              <a:rPr lang="en-US" dirty="0" smtClean="0"/>
              <a:t>:</a:t>
            </a:r>
          </a:p>
          <a:p>
            <a:pPr lvl="1"/>
            <a:r>
              <a:rPr lang="en-US" dirty="0"/>
              <a:t>1. The A/C registers (vents) in the face of the instrument panel</a:t>
            </a:r>
          </a:p>
          <a:p>
            <a:pPr lvl="1"/>
            <a:r>
              <a:rPr lang="en-US" dirty="0"/>
              <a:t>2. The defroster registers at the base of the windshield</a:t>
            </a:r>
          </a:p>
          <a:p>
            <a:pPr lvl="1"/>
            <a:r>
              <a:rPr lang="en-US" dirty="0"/>
              <a:t>3. The heater outlets at the floor under the instrument panel</a:t>
            </a:r>
            <a:r>
              <a:rPr lang="en-US" dirty="0" smtClean="0"/>
              <a:t>.</a:t>
            </a:r>
          </a:p>
          <a:p>
            <a:r>
              <a:rPr lang="en-US" dirty="0"/>
              <a:t>Airflow to these ducts is controlled by one or more mode </a:t>
            </a:r>
            <a:r>
              <a:rPr lang="en-US" dirty="0" smtClean="0"/>
              <a:t>doors.</a:t>
            </a:r>
            <a:endParaRPr lang="en-US" dirty="0"/>
          </a:p>
        </p:txBody>
      </p:sp>
    </p:spTree>
    <p:extLst>
      <p:ext uri="{BB962C8B-B14F-4D97-AF65-F5344CB8AC3E}">
        <p14:creationId xmlns:p14="http://schemas.microsoft.com/office/powerpoint/2010/main" val="377294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PLENUM AND CONTROL </a:t>
            </a:r>
            <a:r>
              <a:rPr lang="en-US" dirty="0" smtClean="0">
                <a:latin typeface="+mj-lt"/>
              </a:rPr>
              <a:t>DOORS (4 OF 4)</a:t>
            </a:r>
            <a:endParaRPr lang="en-US" dirty="0">
              <a:latin typeface="+mj-lt"/>
            </a:endParaRPr>
          </a:p>
        </p:txBody>
      </p:sp>
      <p:sp>
        <p:nvSpPr>
          <p:cNvPr id="3" name="Content Placeholder 2"/>
          <p:cNvSpPr>
            <a:spLocks noGrp="1"/>
          </p:cNvSpPr>
          <p:nvPr>
            <p:ph idx="1"/>
          </p:nvPr>
        </p:nvSpPr>
        <p:spPr/>
        <p:txBody>
          <a:bodyPr/>
          <a:lstStyle/>
          <a:p>
            <a:r>
              <a:rPr lang="en-US" dirty="0" smtClean="0"/>
              <a:t>Mode/function control </a:t>
            </a:r>
            <a:r>
              <a:rPr lang="en-US" dirty="0"/>
              <a:t>sets the doors as </a:t>
            </a:r>
            <a:r>
              <a:rPr lang="en-US" dirty="0" smtClean="0"/>
              <a:t>follows:</a:t>
            </a:r>
            <a:endParaRPr lang="en-US" sz="400" dirty="0"/>
          </a:p>
          <a:p>
            <a:pPr lvl="1"/>
            <a:r>
              <a:rPr lang="en-US" dirty="0" smtClean="0"/>
              <a:t>A/C: </a:t>
            </a:r>
            <a:r>
              <a:rPr lang="en-US" dirty="0"/>
              <a:t>in-dash registers with outside air </a:t>
            </a:r>
            <a:r>
              <a:rPr lang="en-US" dirty="0" smtClean="0"/>
              <a:t>inlet</a:t>
            </a:r>
          </a:p>
          <a:p>
            <a:pPr lvl="1"/>
            <a:r>
              <a:rPr lang="en-US" dirty="0" smtClean="0"/>
              <a:t>Max </a:t>
            </a:r>
            <a:r>
              <a:rPr lang="en-US" dirty="0"/>
              <a:t>A/C: in-dash registers with </a:t>
            </a:r>
            <a:r>
              <a:rPr lang="en-US" dirty="0" smtClean="0"/>
              <a:t>recirculation</a:t>
            </a:r>
            <a:endParaRPr lang="en-US" dirty="0"/>
          </a:p>
          <a:p>
            <a:pPr lvl="1"/>
            <a:r>
              <a:rPr lang="en-US" dirty="0" smtClean="0"/>
              <a:t>Heat</a:t>
            </a:r>
            <a:r>
              <a:rPr lang="en-US" dirty="0"/>
              <a:t>: floor level with outside air inlet</a:t>
            </a:r>
          </a:p>
          <a:p>
            <a:pPr lvl="1"/>
            <a:r>
              <a:rPr lang="en-US" dirty="0" smtClean="0"/>
              <a:t>Max </a:t>
            </a:r>
            <a:r>
              <a:rPr lang="en-US" dirty="0"/>
              <a:t>Heat: floor level with recirculation</a:t>
            </a:r>
          </a:p>
          <a:p>
            <a:pPr lvl="1"/>
            <a:r>
              <a:rPr lang="en-US" dirty="0" smtClean="0"/>
              <a:t>Bi-level</a:t>
            </a:r>
            <a:r>
              <a:rPr lang="en-US" dirty="0"/>
              <a:t>: both in-dash and floor discharge</a:t>
            </a:r>
          </a:p>
          <a:p>
            <a:pPr lvl="1"/>
            <a:r>
              <a:rPr lang="en-US" dirty="0" smtClean="0"/>
              <a:t>Defrost</a:t>
            </a:r>
            <a:r>
              <a:rPr lang="en-US" dirty="0"/>
              <a:t>: windshield </a:t>
            </a:r>
            <a:r>
              <a:rPr lang="en-US" dirty="0" smtClean="0"/>
              <a:t>registers</a:t>
            </a:r>
          </a:p>
          <a:p>
            <a:r>
              <a:rPr lang="en-US" dirty="0"/>
              <a:t>Dual-zone air </a:t>
            </a:r>
            <a:r>
              <a:rPr lang="en-US" dirty="0" smtClean="0"/>
              <a:t>distribution allows </a:t>
            </a:r>
            <a:r>
              <a:rPr lang="en-US" dirty="0"/>
              <a:t>the driver and passenger to select different </a:t>
            </a:r>
            <a:r>
              <a:rPr lang="en-US" dirty="0" smtClean="0"/>
              <a:t>temperature settings</a:t>
            </a:r>
            <a:r>
              <a:rPr lang="en-US" dirty="0"/>
              <a:t>.</a:t>
            </a:r>
            <a:endParaRPr lang="en-US" dirty="0"/>
          </a:p>
        </p:txBody>
      </p:sp>
    </p:spTree>
    <p:extLst>
      <p:ext uri="{BB962C8B-B14F-4D97-AF65-F5344CB8AC3E}">
        <p14:creationId xmlns:p14="http://schemas.microsoft.com/office/powerpoint/2010/main" val="305484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64.12 (a) The temperature and mode doors swing to direct all of the cool air past the heater core</a:t>
            </a:r>
            <a:endParaRPr lang="en-US" dirty="0">
              <a:latin typeface="+mj-lt"/>
            </a:endParaRPr>
          </a:p>
        </p:txBody>
      </p:sp>
      <p:pic>
        <p:nvPicPr>
          <p:cNvPr id="3" name="Picture 2" descr="The figure shows a blower blowing the air, an evaporator, a heater core with a temperature door, and other doors to direct the flow to either defrost or to the registers or to the floor. In this mode, the temperature door is closed and the air from the blower passes only through the evaporator. The doors for defrost and floor are closed and door to the registers is open which allows the air to flow into the registers. "/>
          <p:cNvPicPr>
            <a:picLocks noChangeAspect="1"/>
          </p:cNvPicPr>
          <p:nvPr/>
        </p:nvPicPr>
        <p:blipFill rotWithShape="1">
          <a:blip r:embed="rId2">
            <a:extLst>
              <a:ext uri="{28A0092B-C50C-407E-A947-70E740481C1C}">
                <a14:useLocalDpi xmlns:a14="http://schemas.microsoft.com/office/drawing/2010/main" val="0"/>
              </a:ext>
            </a:extLst>
          </a:blip>
          <a:srcRect b="65611"/>
          <a:stretch/>
        </p:blipFill>
        <p:spPr>
          <a:xfrm>
            <a:off x="1851660" y="2683466"/>
            <a:ext cx="5440680" cy="2352108"/>
          </a:xfrm>
          <a:prstGeom prst="rect">
            <a:avLst/>
          </a:prstGeom>
        </p:spPr>
      </p:pic>
    </p:spTree>
    <p:extLst>
      <p:ext uri="{BB962C8B-B14F-4D97-AF65-F5344CB8AC3E}">
        <p14:creationId xmlns:p14="http://schemas.microsoft.com/office/powerpoint/2010/main" val="355728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64.12 (b) through the core to become hot</a:t>
            </a:r>
            <a:endParaRPr lang="en-US" dirty="0">
              <a:latin typeface="+mj-lt"/>
            </a:endParaRPr>
          </a:p>
        </p:txBody>
      </p:sp>
      <p:pic>
        <p:nvPicPr>
          <p:cNvPr id="3" name="Picture 2" descr="The figure shows a blower blowing the air, an evaporator, a heater core with a temperature door, and other doors to direct the flow to either defrost or to the registers or to the floor. In this mode, the temperature door is open and the air from the blower passes through the evaporator and the heater core. The doors for defrost and registers are closed and the door to the floor is open which allows the air to flow into the floor.  "/>
          <p:cNvPicPr>
            <a:picLocks noChangeAspect="1"/>
          </p:cNvPicPr>
          <p:nvPr/>
        </p:nvPicPr>
        <p:blipFill rotWithShape="1">
          <a:blip r:embed="rId2">
            <a:extLst>
              <a:ext uri="{28A0092B-C50C-407E-A947-70E740481C1C}">
                <a14:useLocalDpi xmlns:a14="http://schemas.microsoft.com/office/drawing/2010/main" val="0"/>
              </a:ext>
            </a:extLst>
          </a:blip>
          <a:srcRect t="35450" b="32275"/>
          <a:stretch/>
        </p:blipFill>
        <p:spPr>
          <a:xfrm>
            <a:off x="1851660" y="2484453"/>
            <a:ext cx="5440680" cy="2207516"/>
          </a:xfrm>
          <a:prstGeom prst="rect">
            <a:avLst/>
          </a:prstGeom>
        </p:spPr>
      </p:pic>
    </p:spTree>
    <p:extLst>
      <p:ext uri="{BB962C8B-B14F-4D97-AF65-F5344CB8AC3E}">
        <p14:creationId xmlns:p14="http://schemas.microsoft.com/office/powerpoint/2010/main" val="299729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Terminology</a:t>
            </a:r>
          </a:p>
          <a:p>
            <a:pPr lvl="1"/>
            <a:r>
              <a:rPr lang="en-US" dirty="0"/>
              <a:t>A system that contains the HVAC </a:t>
            </a:r>
            <a:r>
              <a:rPr lang="en-US" dirty="0" smtClean="0"/>
              <a:t>plenum, ducts</a:t>
            </a:r>
            <a:r>
              <a:rPr lang="en-US" dirty="0"/>
              <a:t>, and air doors is called the air management </a:t>
            </a:r>
            <a:r>
              <a:rPr lang="en-US" dirty="0" smtClean="0"/>
              <a:t>system.</a:t>
            </a:r>
          </a:p>
          <a:p>
            <a:r>
              <a:rPr lang="en-US" dirty="0"/>
              <a:t>Airflow is </a:t>
            </a:r>
            <a:r>
              <a:rPr lang="en-US" dirty="0" smtClean="0"/>
              <a:t>usually controlled </a:t>
            </a:r>
            <a:r>
              <a:rPr lang="en-US" dirty="0"/>
              <a:t>by three or more doors, which are called </a:t>
            </a:r>
            <a:r>
              <a:rPr lang="en-US" i="1" dirty="0"/>
              <a:t>flap doors </a:t>
            </a:r>
            <a:r>
              <a:rPr lang="en-US" dirty="0" smtClean="0"/>
              <a:t>or valves </a:t>
            </a:r>
            <a:r>
              <a:rPr lang="en-US" dirty="0"/>
              <a:t>by some manufacturers</a:t>
            </a:r>
            <a:r>
              <a:rPr lang="en-US" dirty="0" smtClean="0"/>
              <a:t>.</a:t>
            </a:r>
          </a:p>
          <a:p>
            <a:pPr lvl="1"/>
            <a:r>
              <a:rPr lang="en-US" dirty="0"/>
              <a:t>Air inlet door is used to select outside or inside air </a:t>
            </a:r>
            <a:r>
              <a:rPr lang="en-US" dirty="0" smtClean="0"/>
              <a:t>inlet.</a:t>
            </a:r>
          </a:p>
          <a:p>
            <a:pPr lvl="1"/>
            <a:r>
              <a:rPr lang="en-US" dirty="0"/>
              <a:t>Temperature-Blend door is used to adjust air </a:t>
            </a:r>
            <a:r>
              <a:rPr lang="en-US" dirty="0" smtClean="0"/>
              <a:t>temperature.</a:t>
            </a:r>
          </a:p>
          <a:p>
            <a:pPr lvl="1"/>
            <a:r>
              <a:rPr lang="en-US" dirty="0"/>
              <a:t>Mode door is used to select air discharge </a:t>
            </a:r>
            <a:r>
              <a:rPr lang="en-US" dirty="0" smtClean="0"/>
              <a:t>location.</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64.12 (c) or to blend hot and cool air</a:t>
            </a:r>
            <a:endParaRPr lang="en-US" dirty="0">
              <a:latin typeface="+mj-lt"/>
            </a:endParaRPr>
          </a:p>
        </p:txBody>
      </p:sp>
      <p:pic>
        <p:nvPicPr>
          <p:cNvPr id="3" name="Picture 2" descr="The figure shows a blower blowing the air, an evaporator, a heater core with a temperature door, and other doors to direct the flow to either defrost or to the registers or to the floor. In this mode, the temperature door is half-opened and the air from the blower passes through the evaporator and only half amount of air passes through the heater core. With the defrost door closed and other two open, the air flows to the registers and the floor. "/>
          <p:cNvPicPr>
            <a:picLocks noChangeAspect="1"/>
          </p:cNvPicPr>
          <p:nvPr/>
        </p:nvPicPr>
        <p:blipFill rotWithShape="1">
          <a:blip r:embed="rId2">
            <a:extLst>
              <a:ext uri="{28A0092B-C50C-407E-A947-70E740481C1C}">
                <a14:useLocalDpi xmlns:a14="http://schemas.microsoft.com/office/drawing/2010/main" val="0"/>
              </a:ext>
            </a:extLst>
          </a:blip>
          <a:srcRect t="67073"/>
          <a:stretch/>
        </p:blipFill>
        <p:spPr>
          <a:xfrm>
            <a:off x="1851660" y="2372230"/>
            <a:ext cx="5440680" cy="2252112"/>
          </a:xfrm>
          <a:prstGeom prst="rect">
            <a:avLst/>
          </a:prstGeom>
        </p:spPr>
      </p:pic>
    </p:spTree>
    <p:extLst>
      <p:ext uri="{BB962C8B-B14F-4D97-AF65-F5344CB8AC3E}">
        <p14:creationId xmlns:p14="http://schemas.microsoft.com/office/powerpoint/2010/main" val="292119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64.13 (a) In a blend-air system, all of the air is cooled. Then some of it is reheated and blended with the cool air to get the right </a:t>
            </a:r>
            <a:r>
              <a:rPr lang="en-US" sz="2400" dirty="0" smtClean="0">
                <a:latin typeface="+mj-lt"/>
              </a:rPr>
              <a:t>temperature.</a:t>
            </a:r>
            <a:endParaRPr lang="en-US" sz="2400" dirty="0">
              <a:latin typeface="+mj-lt"/>
            </a:endParaRPr>
          </a:p>
        </p:txBody>
      </p:sp>
      <p:pic>
        <p:nvPicPr>
          <p:cNvPr id="3" name="Picture 2" descr="A figure shows a blend-air system in which the heater core is separate from the evaporator. The heater core has a separate door called the temperature door. "/>
          <p:cNvPicPr>
            <a:picLocks noChangeAspect="1"/>
          </p:cNvPicPr>
          <p:nvPr/>
        </p:nvPicPr>
        <p:blipFill rotWithShape="1">
          <a:blip r:embed="rId2">
            <a:extLst>
              <a:ext uri="{28A0092B-C50C-407E-A947-70E740481C1C}">
                <a14:useLocalDpi xmlns:a14="http://schemas.microsoft.com/office/drawing/2010/main" val="0"/>
              </a:ext>
            </a:extLst>
          </a:blip>
          <a:srcRect b="53343"/>
          <a:stretch/>
        </p:blipFill>
        <p:spPr>
          <a:xfrm>
            <a:off x="2167738" y="2442693"/>
            <a:ext cx="4808525" cy="3718237"/>
          </a:xfrm>
          <a:prstGeom prst="rect">
            <a:avLst/>
          </a:prstGeom>
        </p:spPr>
      </p:pic>
    </p:spTree>
    <p:extLst>
      <p:ext uri="{BB962C8B-B14F-4D97-AF65-F5344CB8AC3E}">
        <p14:creationId xmlns:p14="http://schemas.microsoft.com/office/powerpoint/2010/main" val="248906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64.13 (b) In a reheat system, all of the air is cooled and then reheated to the correct temperature</a:t>
            </a:r>
            <a:endParaRPr lang="en-US" dirty="0">
              <a:latin typeface="+mj-lt"/>
            </a:endParaRPr>
          </a:p>
        </p:txBody>
      </p:sp>
      <p:pic>
        <p:nvPicPr>
          <p:cNvPr id="3" name="Picture 2" descr="A figure shows a stacked core reheat system in which the heater core is stacked right next to the evaporator. The heater core has a heater flow control valve. "/>
          <p:cNvPicPr>
            <a:picLocks noChangeAspect="1"/>
          </p:cNvPicPr>
          <p:nvPr/>
        </p:nvPicPr>
        <p:blipFill rotWithShape="1">
          <a:blip r:embed="rId2">
            <a:extLst>
              <a:ext uri="{28A0092B-C50C-407E-A947-70E740481C1C}">
                <a14:useLocalDpi xmlns:a14="http://schemas.microsoft.com/office/drawing/2010/main" val="0"/>
              </a:ext>
            </a:extLst>
          </a:blip>
          <a:srcRect t="48498"/>
          <a:stretch/>
        </p:blipFill>
        <p:spPr>
          <a:xfrm>
            <a:off x="2167738" y="2054682"/>
            <a:ext cx="4808525" cy="4104349"/>
          </a:xfrm>
          <a:prstGeom prst="rect">
            <a:avLst/>
          </a:prstGeom>
        </p:spPr>
      </p:pic>
    </p:spTree>
    <p:extLst>
      <p:ext uri="{BB962C8B-B14F-4D97-AF65-F5344CB8AC3E}">
        <p14:creationId xmlns:p14="http://schemas.microsoft.com/office/powerpoint/2010/main" val="112889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64.14 Ducts are placed in the center console or on the floor under the front seats to provide heated and cooled air to the rear seat </a:t>
            </a:r>
            <a:r>
              <a:rPr lang="en-US" sz="2400" dirty="0" smtClean="0">
                <a:latin typeface="+mj-lt"/>
              </a:rPr>
              <a:t>passengers.</a:t>
            </a:r>
            <a:endParaRPr lang="en-US" dirty="0">
              <a:latin typeface="+mj-lt"/>
            </a:endParaRPr>
          </a:p>
        </p:txBody>
      </p:sp>
      <p:pic>
        <p:nvPicPr>
          <p:cNvPr id="3" name="Picture 2" descr="The figure shows an integrated blower and cooling unit underneath the dashboard on one end. A heater unit is placed underneath the center console. The distribution outlets can be described as below. &#10;1) Center vents and rear vents along the center console. &#10;2) Side defroster nozzle near the driver side window and front defroster nozzle below the windshield. &#10;3) Side vents on both ends of driver and passenger with side vent ducts passing under the dashboard. &#10;4) Rear heater ducts passing along the floor of the vehicl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17" y="2118596"/>
            <a:ext cx="8192967" cy="3985058"/>
          </a:xfrm>
          <a:prstGeom prst="rect">
            <a:avLst/>
          </a:prstGeom>
        </p:spPr>
      </p:pic>
    </p:spTree>
    <p:extLst>
      <p:ext uri="{BB962C8B-B14F-4D97-AF65-F5344CB8AC3E}">
        <p14:creationId xmlns:p14="http://schemas.microsoft.com/office/powerpoint/2010/main" val="196479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NON-ELECTRIC HVAC CONTROLS</a:t>
            </a:r>
            <a:endParaRPr lang="en-US" dirty="0">
              <a:latin typeface="+mj-lt"/>
            </a:endParaRPr>
          </a:p>
        </p:txBody>
      </p:sp>
      <p:sp>
        <p:nvSpPr>
          <p:cNvPr id="3" name="Content Placeholder 2"/>
          <p:cNvSpPr>
            <a:spLocks noGrp="1"/>
          </p:cNvSpPr>
          <p:nvPr>
            <p:ph idx="1"/>
          </p:nvPr>
        </p:nvSpPr>
        <p:spPr/>
        <p:txBody>
          <a:bodyPr/>
          <a:lstStyle/>
          <a:p>
            <a:r>
              <a:rPr lang="en-US" dirty="0" smtClean="0"/>
              <a:t>Cable-Operated Systems</a:t>
            </a:r>
          </a:p>
          <a:p>
            <a:pPr lvl="1"/>
            <a:r>
              <a:rPr lang="en-US" dirty="0"/>
              <a:t>Most early control heads used purely </a:t>
            </a:r>
            <a:r>
              <a:rPr lang="en-US" dirty="0" smtClean="0"/>
              <a:t>mechanical operation </a:t>
            </a:r>
            <a:r>
              <a:rPr lang="en-US" dirty="0"/>
              <a:t>for the doors, and one or more cables connected </a:t>
            </a:r>
            <a:r>
              <a:rPr lang="en-US" dirty="0" smtClean="0"/>
              <a:t>the function </a:t>
            </a:r>
            <a:r>
              <a:rPr lang="en-US" dirty="0"/>
              <a:t>lever to the air inlet and mode doors</a:t>
            </a:r>
            <a:r>
              <a:rPr lang="en-US" dirty="0" smtClean="0"/>
              <a:t>.</a:t>
            </a:r>
          </a:p>
          <a:p>
            <a:r>
              <a:rPr lang="en-US" dirty="0" smtClean="0"/>
              <a:t>Vacuum-Operated Systems</a:t>
            </a:r>
          </a:p>
          <a:p>
            <a:pPr lvl="1"/>
            <a:r>
              <a:rPr lang="en-US" dirty="0"/>
              <a:t>Many vehicles </a:t>
            </a:r>
            <a:r>
              <a:rPr lang="en-US" dirty="0" smtClean="0"/>
              <a:t>use vacuum </a:t>
            </a:r>
            <a:r>
              <a:rPr lang="en-US" dirty="0"/>
              <a:t>actuators, sometimes called vacuum motors</a:t>
            </a:r>
            <a:r>
              <a:rPr lang="en-US" i="1" dirty="0"/>
              <a:t>, </a:t>
            </a:r>
            <a:r>
              <a:rPr lang="en-US" dirty="0"/>
              <a:t>to </a:t>
            </a:r>
            <a:r>
              <a:rPr lang="en-US" dirty="0" smtClean="0"/>
              <a:t>operate the </a:t>
            </a:r>
            <a:r>
              <a:rPr lang="en-US" dirty="0"/>
              <a:t>air inlet and mode doors.</a:t>
            </a:r>
            <a:endParaRPr lang="en-US" dirty="0" smtClean="0"/>
          </a:p>
          <a:p>
            <a:pPr lvl="1"/>
            <a:r>
              <a:rPr lang="en-US" dirty="0"/>
              <a:t>The doors are controlled by a vacuum valve that </a:t>
            </a:r>
            <a:r>
              <a:rPr lang="en-US" dirty="0" smtClean="0"/>
              <a:t>is operated by the </a:t>
            </a:r>
            <a:r>
              <a:rPr lang="en-US" dirty="0"/>
              <a:t>control head.</a:t>
            </a:r>
            <a:endParaRPr lang="en-US" dirty="0"/>
          </a:p>
        </p:txBody>
      </p:sp>
    </p:spTree>
    <p:extLst>
      <p:ext uri="{BB962C8B-B14F-4D97-AF65-F5344CB8AC3E}">
        <p14:creationId xmlns:p14="http://schemas.microsoft.com/office/powerpoint/2010/main" val="217172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64.15 (a) With no vacuum signal, the spring extends the actuator shaft to place the door in a certain position. (b) A vacuum signal pulls the shaft inward and moves the door to the other </a:t>
            </a:r>
            <a:r>
              <a:rPr lang="en-US" dirty="0" smtClean="0">
                <a:latin typeface="+mj-lt"/>
              </a:rPr>
              <a:t>position.</a:t>
            </a:r>
            <a:endParaRPr lang="en-US" dirty="0">
              <a:latin typeface="+mj-lt"/>
            </a:endParaRPr>
          </a:p>
        </p:txBody>
      </p:sp>
      <p:pic>
        <p:nvPicPr>
          <p:cNvPr id="3" name="Picture 2" descr="The two drawings show the following states of a vacuum accumulator unit. A spring is attached to an actuator shaft. The spring moves a door which allows vacuum to be sent to the engine.&#10;• No vacuum state: The actuator shaft is in a pulled in position with the spring completely extended and the door is pulled in.&#10;• Vacuum state: The actuator shaft is in a pushed out position with the spring completely compressed and the door pushed ou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645" y="2331105"/>
            <a:ext cx="3168713" cy="3825408"/>
          </a:xfrm>
          <a:prstGeom prst="rect">
            <a:avLst/>
          </a:prstGeom>
        </p:spPr>
      </p:pic>
    </p:spTree>
    <p:extLst>
      <p:ext uri="{BB962C8B-B14F-4D97-AF65-F5344CB8AC3E}">
        <p14:creationId xmlns:p14="http://schemas.microsoft.com/office/powerpoint/2010/main" val="186270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64.16 Many older vehicles used vacuum actuators to move the HVAC doors. When vacuum actuators operate, they alter the air–fuel mixture in the engine. Because vacuum controls affect engine operation and, therefore, emissions, recent vehicles use electric control </a:t>
            </a:r>
            <a:r>
              <a:rPr lang="en-US" sz="1800" dirty="0" smtClean="0">
                <a:latin typeface="+mj-lt"/>
              </a:rPr>
              <a:t>systems.</a:t>
            </a:r>
            <a:endParaRPr lang="en-US" sz="1800" dirty="0">
              <a:latin typeface="+mj-lt"/>
            </a:endParaRPr>
          </a:p>
        </p:txBody>
      </p:sp>
      <p:pic>
        <p:nvPicPr>
          <p:cNvPr id="3" name="Picture 2" descr="A photo shows two vacuum actuators with vacuum hoses. The vacuum actuators look like two flat dished heads joined togeth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512" y="2286000"/>
            <a:ext cx="4614672" cy="3657600"/>
          </a:xfrm>
          <a:prstGeom prst="rect">
            <a:avLst/>
          </a:prstGeom>
        </p:spPr>
      </p:pic>
    </p:spTree>
    <p:extLst>
      <p:ext uri="{BB962C8B-B14F-4D97-AF65-F5344CB8AC3E}">
        <p14:creationId xmlns:p14="http://schemas.microsoft.com/office/powerpoint/2010/main" val="227995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HVAC CONTROLS (1 OF 2)</a:t>
            </a:r>
            <a:endParaRPr lang="en-US" dirty="0">
              <a:latin typeface="+mj-lt"/>
            </a:endParaRPr>
          </a:p>
        </p:txBody>
      </p:sp>
      <p:sp>
        <p:nvSpPr>
          <p:cNvPr id="3" name="Content Placeholder 2"/>
          <p:cNvSpPr>
            <a:spLocks noGrp="1"/>
          </p:cNvSpPr>
          <p:nvPr>
            <p:ph idx="1"/>
          </p:nvPr>
        </p:nvSpPr>
        <p:spPr/>
        <p:txBody>
          <a:bodyPr/>
          <a:lstStyle/>
          <a:p>
            <a:r>
              <a:rPr lang="en-US" dirty="0" smtClean="0"/>
              <a:t>Overview</a:t>
            </a:r>
          </a:p>
          <a:p>
            <a:pPr lvl="1"/>
            <a:r>
              <a:rPr lang="en-US" dirty="0"/>
              <a:t>Most recent vehicles use electrical </a:t>
            </a:r>
            <a:r>
              <a:rPr lang="en-US" dirty="0" smtClean="0"/>
              <a:t>function switches </a:t>
            </a:r>
            <a:r>
              <a:rPr lang="en-US" dirty="0"/>
              <a:t>at the HVAC control head</a:t>
            </a:r>
            <a:r>
              <a:rPr lang="en-US" dirty="0" smtClean="0"/>
              <a:t>.</a:t>
            </a:r>
          </a:p>
          <a:p>
            <a:pPr lvl="1"/>
            <a:r>
              <a:rPr lang="en-US" dirty="0" smtClean="0"/>
              <a:t>The system uses </a:t>
            </a:r>
            <a:r>
              <a:rPr lang="en-US" dirty="0"/>
              <a:t>an electric </a:t>
            </a:r>
            <a:r>
              <a:rPr lang="en-US" dirty="0" smtClean="0"/>
              <a:t>actuator(s) </a:t>
            </a:r>
            <a:r>
              <a:rPr lang="en-US" dirty="0"/>
              <a:t>(motor) to operate the air </a:t>
            </a:r>
            <a:r>
              <a:rPr lang="en-US" dirty="0" smtClean="0"/>
              <a:t>distribution and </a:t>
            </a:r>
            <a:r>
              <a:rPr lang="en-US" dirty="0"/>
              <a:t>temperature-blend doors</a:t>
            </a:r>
            <a:r>
              <a:rPr lang="en-US" dirty="0" smtClean="0"/>
              <a:t>.</a:t>
            </a:r>
          </a:p>
          <a:p>
            <a:r>
              <a:rPr lang="en-US" dirty="0" smtClean="0"/>
              <a:t>Two-Wire Actuators</a:t>
            </a:r>
          </a:p>
          <a:p>
            <a:pPr lvl="1"/>
            <a:r>
              <a:rPr lang="en-US" dirty="0"/>
              <a:t>A typical two-wire actuator </a:t>
            </a:r>
            <a:r>
              <a:rPr lang="en-US" dirty="0" smtClean="0"/>
              <a:t>rotates when </a:t>
            </a:r>
            <a:r>
              <a:rPr lang="en-US" dirty="0"/>
              <a:t>electric impulses are sent to the brushes by the HVAC </a:t>
            </a:r>
            <a:r>
              <a:rPr lang="en-US" dirty="0" smtClean="0"/>
              <a:t>control head</a:t>
            </a:r>
            <a:r>
              <a:rPr lang="en-US" dirty="0"/>
              <a:t>.</a:t>
            </a:r>
            <a:endParaRPr lang="en-US" dirty="0"/>
          </a:p>
        </p:txBody>
      </p:sp>
    </p:spTree>
    <p:extLst>
      <p:ext uri="{BB962C8B-B14F-4D97-AF65-F5344CB8AC3E}">
        <p14:creationId xmlns:p14="http://schemas.microsoft.com/office/powerpoint/2010/main" val="322203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HVAC </a:t>
            </a:r>
            <a:r>
              <a:rPr lang="en-US" dirty="0" smtClean="0">
                <a:latin typeface="+mj-lt"/>
              </a:rPr>
              <a:t>CONTROLS (2 OF 2)</a:t>
            </a:r>
            <a:endParaRPr lang="en-US" dirty="0">
              <a:latin typeface="+mj-lt"/>
            </a:endParaRPr>
          </a:p>
        </p:txBody>
      </p:sp>
      <p:sp>
        <p:nvSpPr>
          <p:cNvPr id="3" name="Content Placeholder 2"/>
          <p:cNvSpPr>
            <a:spLocks noGrp="1"/>
          </p:cNvSpPr>
          <p:nvPr>
            <p:ph idx="1"/>
          </p:nvPr>
        </p:nvSpPr>
        <p:spPr/>
        <p:txBody>
          <a:bodyPr/>
          <a:lstStyle/>
          <a:p>
            <a:r>
              <a:rPr lang="en-US" dirty="0" smtClean="0"/>
              <a:t>Three-Wire Actuators</a:t>
            </a:r>
          </a:p>
          <a:p>
            <a:pPr lvl="1"/>
            <a:r>
              <a:rPr lang="en-US" dirty="0"/>
              <a:t>A typical three-wire actuator </a:t>
            </a:r>
            <a:r>
              <a:rPr lang="en-US" dirty="0" smtClean="0"/>
              <a:t>uses a </a:t>
            </a:r>
            <a:r>
              <a:rPr lang="en-US" dirty="0"/>
              <a:t>power, ground, and an input signal wire from the HVAC </a:t>
            </a:r>
            <a:r>
              <a:rPr lang="en-US" dirty="0" smtClean="0"/>
              <a:t>control module.</a:t>
            </a:r>
          </a:p>
          <a:p>
            <a:r>
              <a:rPr lang="en-US" dirty="0" smtClean="0"/>
              <a:t>Five-Wire Actuators</a:t>
            </a:r>
          </a:p>
          <a:p>
            <a:pPr lvl="1"/>
            <a:r>
              <a:rPr lang="en-US" dirty="0"/>
              <a:t>A five-wire actuator uses </a:t>
            </a:r>
            <a:r>
              <a:rPr lang="en-US" dirty="0" smtClean="0"/>
              <a:t>two wires </a:t>
            </a:r>
            <a:r>
              <a:rPr lang="en-US" dirty="0"/>
              <a:t>to power the motor (power and ground) and three wires </a:t>
            </a:r>
            <a:r>
              <a:rPr lang="en-US" dirty="0" smtClean="0"/>
              <a:t>for a </a:t>
            </a:r>
            <a:r>
              <a:rPr lang="en-US" dirty="0"/>
              <a:t>potentiometer that is used to signal the HVAC control module </a:t>
            </a:r>
            <a:r>
              <a:rPr lang="en-US" dirty="0" smtClean="0"/>
              <a:t>of the </a:t>
            </a:r>
            <a:r>
              <a:rPr lang="en-US" dirty="0"/>
              <a:t>motor’s location</a:t>
            </a:r>
            <a:r>
              <a:rPr lang="en-US" dirty="0" smtClean="0"/>
              <a:t>.</a:t>
            </a:r>
          </a:p>
          <a:p>
            <a:r>
              <a:rPr lang="en-US" dirty="0"/>
              <a:t>An </a:t>
            </a:r>
            <a:r>
              <a:rPr lang="en-US" dirty="0" smtClean="0"/>
              <a:t>HVAC actuator </a:t>
            </a:r>
            <a:r>
              <a:rPr lang="en-US" dirty="0"/>
              <a:t>may need to be calibrated after the actuator has </a:t>
            </a:r>
            <a:r>
              <a:rPr lang="en-US" dirty="0" smtClean="0"/>
              <a:t>been replaced</a:t>
            </a:r>
            <a:r>
              <a:rPr lang="en-US" dirty="0"/>
              <a:t>. </a:t>
            </a:r>
            <a:endParaRPr lang="en-US" dirty="0" smtClean="0"/>
          </a:p>
          <a:p>
            <a:endParaRPr lang="en-US" dirty="0" smtClean="0"/>
          </a:p>
          <a:p>
            <a:pPr lvl="1"/>
            <a:endParaRPr lang="en-US" dirty="0"/>
          </a:p>
        </p:txBody>
      </p:sp>
    </p:spTree>
    <p:extLst>
      <p:ext uri="{BB962C8B-B14F-4D97-AF65-F5344CB8AC3E}">
        <p14:creationId xmlns:p14="http://schemas.microsoft.com/office/powerpoint/2010/main" val="281923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64.17 Three compact, electric  actuators/servomotors operate the doors in this part of the HVAC case</a:t>
            </a:r>
            <a:endParaRPr lang="en-US" dirty="0">
              <a:latin typeface="+mj-lt"/>
            </a:endParaRPr>
          </a:p>
        </p:txBody>
      </p:sp>
      <p:pic>
        <p:nvPicPr>
          <p:cNvPr id="3" name="Picture 2" descr="A photo shows three electric actuators for controlling doo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739" y="1804548"/>
            <a:ext cx="6658523" cy="4356723"/>
          </a:xfrm>
          <a:prstGeom prst="rect">
            <a:avLst/>
          </a:prstGeom>
        </p:spPr>
      </p:pic>
    </p:spTree>
    <p:extLst>
      <p:ext uri="{BB962C8B-B14F-4D97-AF65-F5344CB8AC3E}">
        <p14:creationId xmlns:p14="http://schemas.microsoft.com/office/powerpoint/2010/main" val="257526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 (2 OF 2)</a:t>
            </a:r>
            <a:endParaRPr lang="en-US" dirty="0">
              <a:latin typeface="+mj-lt"/>
            </a:endParaRPr>
          </a:p>
        </p:txBody>
      </p:sp>
      <p:sp>
        <p:nvSpPr>
          <p:cNvPr id="3" name="Content Placeholder 2"/>
          <p:cNvSpPr>
            <a:spLocks noGrp="1"/>
          </p:cNvSpPr>
          <p:nvPr>
            <p:ph idx="1"/>
          </p:nvPr>
        </p:nvSpPr>
        <p:spPr/>
        <p:txBody>
          <a:bodyPr/>
          <a:lstStyle/>
          <a:p>
            <a:r>
              <a:rPr lang="en-US" dirty="0"/>
              <a:t>The use of these components allows the system to provide </a:t>
            </a:r>
            <a:r>
              <a:rPr lang="en-US" dirty="0" smtClean="0"/>
              <a:t>airflow under </a:t>
            </a:r>
            <a:r>
              <a:rPr lang="en-US" dirty="0"/>
              <a:t>the following conditions:</a:t>
            </a:r>
          </a:p>
          <a:p>
            <a:pPr lvl="1"/>
            <a:r>
              <a:rPr lang="en-US" dirty="0"/>
              <a:t>1. Fresh outside air or recirculated air</a:t>
            </a:r>
          </a:p>
          <a:p>
            <a:pPr lvl="1"/>
            <a:r>
              <a:rPr lang="en-US" dirty="0"/>
              <a:t>2. Air conditioning</a:t>
            </a:r>
          </a:p>
          <a:p>
            <a:pPr lvl="1"/>
            <a:r>
              <a:rPr lang="en-US" dirty="0"/>
              <a:t>3. Defrost</a:t>
            </a:r>
          </a:p>
          <a:p>
            <a:pPr lvl="1"/>
            <a:r>
              <a:rPr lang="en-US" dirty="0"/>
              <a:t>4. Heat</a:t>
            </a:r>
            <a:r>
              <a:rPr lang="en-US" dirty="0" smtClean="0"/>
              <a:t>.</a:t>
            </a:r>
          </a:p>
          <a:p>
            <a:r>
              <a:rPr lang="en-US" dirty="0"/>
              <a:t>The control head is connected to various parts through </a:t>
            </a:r>
            <a:r>
              <a:rPr lang="en-US" dirty="0" smtClean="0"/>
              <a:t>electrical connections</a:t>
            </a:r>
            <a:r>
              <a:rPr lang="en-US" dirty="0"/>
              <a:t>, vacuum connections, mechanical cables, or a </a:t>
            </a:r>
            <a:r>
              <a:rPr lang="en-US" dirty="0" smtClean="0"/>
              <a:t>combination of </a:t>
            </a:r>
            <a:r>
              <a:rPr lang="en-US" dirty="0"/>
              <a:t>these.</a:t>
            </a:r>
          </a:p>
        </p:txBody>
      </p:sp>
    </p:spTree>
    <p:extLst>
      <p:ext uri="{BB962C8B-B14F-4D97-AF65-F5344CB8AC3E}">
        <p14:creationId xmlns:p14="http://schemas.microsoft.com/office/powerpoint/2010/main" val="217295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64.18 A two-wire HVAC electronic actuator where the direction of rotation is controlled by the HVAC control head or module, which changes the direction of rotation by changing the polarity of the power and ground connection at the </a:t>
            </a:r>
            <a:r>
              <a:rPr lang="en-US" sz="2000" dirty="0" smtClean="0">
                <a:latin typeface="+mj-lt"/>
              </a:rPr>
              <a:t>motor.</a:t>
            </a:r>
            <a:endParaRPr lang="en-US" sz="2000" dirty="0">
              <a:latin typeface="+mj-lt"/>
            </a:endParaRPr>
          </a:p>
        </p:txBody>
      </p:sp>
      <p:pic>
        <p:nvPicPr>
          <p:cNvPr id="3" name="Picture 2" descr="The diagram shows an actuator unit and an HVAC control unit. The HVAC control unit has two wire connections that are connected to the actuator’s motor. Each wire has a brush that can connect to the power source or the 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13399"/>
            <a:ext cx="7620000" cy="3352800"/>
          </a:xfrm>
          <a:prstGeom prst="rect">
            <a:avLst/>
          </a:prstGeom>
        </p:spPr>
      </p:pic>
    </p:spTree>
    <p:extLst>
      <p:ext uri="{BB962C8B-B14F-4D97-AF65-F5344CB8AC3E}">
        <p14:creationId xmlns:p14="http://schemas.microsoft.com/office/powerpoint/2010/main" val="48097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64.19 Three-wire actuators include a logic chip inside the motor assembly. The HVAC control module then sends a 0-volt to 5-volt signal to the motor assembly to control the direction of </a:t>
            </a:r>
            <a:r>
              <a:rPr lang="en-US" dirty="0" smtClean="0">
                <a:latin typeface="+mj-lt"/>
              </a:rPr>
              <a:t>rotation.</a:t>
            </a:r>
            <a:endParaRPr lang="en-US" dirty="0">
              <a:latin typeface="+mj-lt"/>
            </a:endParaRPr>
          </a:p>
        </p:txBody>
      </p:sp>
      <p:pic>
        <p:nvPicPr>
          <p:cNvPr id="3" name="Picture 2" descr="The diagram shows two modules, an actuator, and an HVAC control unit. The HVAC has a potentiometer connected to the ignition and the ground terminals. The actuator has a motor connected to a logic module. The logic module is connected to the ignition, ground and a signal wire that comes from the potentiometer of the HVAC contr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776" y="2512289"/>
            <a:ext cx="6632448" cy="3657600"/>
          </a:xfrm>
          <a:prstGeom prst="rect">
            <a:avLst/>
          </a:prstGeom>
        </p:spPr>
      </p:pic>
    </p:spTree>
    <p:extLst>
      <p:ext uri="{BB962C8B-B14F-4D97-AF65-F5344CB8AC3E}">
        <p14:creationId xmlns:p14="http://schemas.microsoft.com/office/powerpoint/2010/main" val="159748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64.20 A typical five-wire HVAC actuator showing the two wires used to power the motor and the three wires used for the motor position </a:t>
            </a:r>
            <a:r>
              <a:rPr lang="en-US" sz="2400" dirty="0" smtClean="0">
                <a:latin typeface="+mj-lt"/>
              </a:rPr>
              <a:t>potentiometer.</a:t>
            </a:r>
            <a:endParaRPr lang="en-US" sz="2400" dirty="0">
              <a:latin typeface="+mj-lt"/>
            </a:endParaRPr>
          </a:p>
        </p:txBody>
      </p:sp>
      <p:pic>
        <p:nvPicPr>
          <p:cNvPr id="3" name="Picture 2" descr="The figure shows the following:&#10;• A door shaft drive consists of reference, feedback, and ground connected to gears controlled by a motor.&#10;• The door shaft drive connects to a motor, which in turn is connected to a HVAC controller.&#10;• The HVAC controller has a 5-volt reference, two 12-volt positions, a feedback signal, ground, ignition terminal, and B plus terminal.&#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451" y="1464703"/>
            <a:ext cx="5114544" cy="4681728"/>
          </a:xfrm>
          <a:prstGeom prst="rect">
            <a:avLst/>
          </a:prstGeom>
        </p:spPr>
      </p:pic>
    </p:spTree>
    <p:extLst>
      <p:ext uri="{BB962C8B-B14F-4D97-AF65-F5344CB8AC3E}">
        <p14:creationId xmlns:p14="http://schemas.microsoft.com/office/powerpoint/2010/main" val="108473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three wire used by a three-wire actuator?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Power, ground, and a signal from the control module.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BLOWER MOTOR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a:t>
            </a:r>
            <a:r>
              <a:rPr lang="en-US" dirty="0" smtClean="0"/>
              <a:t>blower </a:t>
            </a:r>
            <a:r>
              <a:rPr lang="en-US" dirty="0"/>
              <a:t>motor </a:t>
            </a:r>
            <a:r>
              <a:rPr lang="en-US" dirty="0" smtClean="0"/>
              <a:t>moves air </a:t>
            </a:r>
            <a:r>
              <a:rPr lang="en-US" dirty="0"/>
              <a:t>inside the </a:t>
            </a:r>
            <a:r>
              <a:rPr lang="en-US" dirty="0" smtClean="0"/>
              <a:t>vehicle.</a:t>
            </a:r>
          </a:p>
          <a:p>
            <a:r>
              <a:rPr lang="en-US" dirty="0" smtClean="0"/>
              <a:t>Parts and Operation</a:t>
            </a:r>
          </a:p>
          <a:p>
            <a:pPr lvl="1"/>
            <a:r>
              <a:rPr lang="en-US" dirty="0" smtClean="0"/>
              <a:t>A permanent magnet motor that gets its power from the battery and the ground through a variable resistor.</a:t>
            </a:r>
          </a:p>
          <a:p>
            <a:r>
              <a:rPr lang="en-US" dirty="0" smtClean="0"/>
              <a:t>Variable Speed Control</a:t>
            </a:r>
          </a:p>
          <a:p>
            <a:pPr lvl="1"/>
            <a:r>
              <a:rPr lang="en-US" dirty="0" smtClean="0"/>
              <a:t>Achieved through a fixed resistor pack or an electronically controlled module.</a:t>
            </a:r>
            <a:endParaRPr lang="en-US" dirty="0"/>
          </a:p>
        </p:txBody>
      </p:sp>
    </p:spTree>
    <p:extLst>
      <p:ext uri="{BB962C8B-B14F-4D97-AF65-F5344CB8AC3E}">
        <p14:creationId xmlns:p14="http://schemas.microsoft.com/office/powerpoint/2010/main" val="135654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BLOWER </a:t>
            </a:r>
            <a:r>
              <a:rPr lang="en-US" dirty="0" smtClean="0">
                <a:latin typeface="+mj-lt"/>
              </a:rPr>
              <a:t>MOTOR (2 OF 2)</a:t>
            </a:r>
            <a:endParaRPr lang="en-US" dirty="0">
              <a:latin typeface="+mj-lt"/>
            </a:endParaRPr>
          </a:p>
        </p:txBody>
      </p:sp>
      <p:sp>
        <p:nvSpPr>
          <p:cNvPr id="3" name="Content Placeholder 2"/>
          <p:cNvSpPr>
            <a:spLocks noGrp="1"/>
          </p:cNvSpPr>
          <p:nvPr>
            <p:ph idx="1"/>
          </p:nvPr>
        </p:nvSpPr>
        <p:spPr/>
        <p:txBody>
          <a:bodyPr/>
          <a:lstStyle/>
          <a:p>
            <a:r>
              <a:rPr lang="en-US" dirty="0" smtClean="0"/>
              <a:t>Blower Motor Diagnosis</a:t>
            </a:r>
          </a:p>
          <a:p>
            <a:pPr lvl="1"/>
            <a:r>
              <a:rPr lang="en-US" dirty="0" smtClean="0"/>
              <a:t>If it does not operate at any speed:</a:t>
            </a:r>
          </a:p>
          <a:p>
            <a:pPr lvl="2"/>
            <a:r>
              <a:rPr lang="en-US" dirty="0"/>
              <a:t>Defective ground wire or ground wire </a:t>
            </a:r>
            <a:r>
              <a:rPr lang="en-US" dirty="0" smtClean="0"/>
              <a:t>connection</a:t>
            </a:r>
          </a:p>
          <a:p>
            <a:pPr lvl="2"/>
            <a:r>
              <a:rPr lang="en-US" dirty="0"/>
              <a:t>Defective blower motor (not repairable; must be replaced</a:t>
            </a:r>
            <a:r>
              <a:rPr lang="en-US" dirty="0" smtClean="0"/>
              <a:t>)</a:t>
            </a:r>
          </a:p>
          <a:p>
            <a:pPr lvl="2"/>
            <a:r>
              <a:rPr lang="en-US" dirty="0"/>
              <a:t>Open circuit in the power-side circuit, including fuse, wiring, </a:t>
            </a:r>
            <a:r>
              <a:rPr lang="en-US" dirty="0" smtClean="0"/>
              <a:t>or fan </a:t>
            </a:r>
            <a:r>
              <a:rPr lang="en-US" dirty="0"/>
              <a:t>switch</a:t>
            </a:r>
            <a:r>
              <a:rPr lang="en-US" dirty="0" smtClean="0"/>
              <a:t>.</a:t>
            </a:r>
          </a:p>
          <a:p>
            <a:pPr lvl="1"/>
            <a:r>
              <a:rPr lang="en-US" dirty="0"/>
              <a:t>If the blower works on lower speeds, but not on </a:t>
            </a:r>
            <a:r>
              <a:rPr lang="en-US" dirty="0" smtClean="0"/>
              <a:t>high speed</a:t>
            </a:r>
            <a:r>
              <a:rPr lang="en-US" dirty="0"/>
              <a:t>, the problem is usually an in-line fuse or high-speed </a:t>
            </a:r>
            <a:r>
              <a:rPr lang="en-US" dirty="0" smtClean="0"/>
              <a:t>relay.</a:t>
            </a:r>
            <a:endParaRPr lang="en-US" dirty="0"/>
          </a:p>
        </p:txBody>
      </p:sp>
    </p:spTree>
    <p:extLst>
      <p:ext uri="{BB962C8B-B14F-4D97-AF65-F5344CB8AC3E}">
        <p14:creationId xmlns:p14="http://schemas.microsoft.com/office/powerpoint/2010/main" val="150756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64.21 A squirrel cage blower motor. A replacement blower motor usually does not come equipped with the squirrel cage blower, so it has to be switched from the old motor</a:t>
            </a:r>
          </a:p>
        </p:txBody>
      </p:sp>
      <p:pic>
        <p:nvPicPr>
          <p:cNvPr id="3" name="Picture 2" descr="A photo shows a blower motor with a squirrel cage blower attached to it. The squirrel cage has vents along its circumference for air fl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492757"/>
            <a:ext cx="4876800" cy="3657600"/>
          </a:xfrm>
          <a:prstGeom prst="rect">
            <a:avLst/>
          </a:prstGeom>
        </p:spPr>
      </p:pic>
    </p:spTree>
    <p:extLst>
      <p:ext uri="{BB962C8B-B14F-4D97-AF65-F5344CB8AC3E}">
        <p14:creationId xmlns:p14="http://schemas.microsoft.com/office/powerpoint/2010/main" val="355236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64.22 A blower motor circuit with four speeds controlled  ng resistors. The three lowest fan speeds (low, medium-low, and medium-high) use the blower motor resistors to drop the voltage to the motor and reduce current to the </a:t>
            </a:r>
            <a:r>
              <a:rPr lang="en-US" sz="2000" dirty="0" smtClean="0">
                <a:latin typeface="+mj-lt"/>
              </a:rPr>
              <a:t>motor.</a:t>
            </a:r>
            <a:endParaRPr lang="en-US" sz="2000" dirty="0">
              <a:latin typeface="+mj-lt"/>
            </a:endParaRPr>
          </a:p>
        </p:txBody>
      </p:sp>
      <p:pic>
        <p:nvPicPr>
          <p:cNvPr id="3" name="Picture 2" descr="The circuit diagram shows the following:&#10;• A battery is connected to a four speed controlled ng resistors through an ignition switch and 30 A fuse. The speed control has low, medium low, medium high, and high settings.&#10;• The speed control is connected to a high-speed blower relay and to a fusible link, which in turn is connected to a battery.&#10;• The speed control is connected to four blower motor resistors, which in turn are connected to a mot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36" y="2464129"/>
            <a:ext cx="7395896" cy="3697949"/>
          </a:xfrm>
          <a:prstGeom prst="rect">
            <a:avLst/>
          </a:prstGeom>
        </p:spPr>
      </p:pic>
    </p:spTree>
    <p:extLst>
      <p:ext uri="{BB962C8B-B14F-4D97-AF65-F5344CB8AC3E}">
        <p14:creationId xmlns:p14="http://schemas.microsoft.com/office/powerpoint/2010/main" val="418426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64.23 A blower motor resistor pack used to control blower motor speed. Some blower motor resistors are flat and look like a credit card and are called “credit card resistors</a:t>
            </a:r>
          </a:p>
        </p:txBody>
      </p:sp>
      <p:pic>
        <p:nvPicPr>
          <p:cNvPr id="3" name="Picture 2" descr="A photo shows a blower motor resistor pack with coiled spring-like filament on top of a plastic housing connected to various wi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552" y="2503231"/>
            <a:ext cx="4882896" cy="3657600"/>
          </a:xfrm>
          <a:prstGeom prst="rect">
            <a:avLst/>
          </a:prstGeom>
        </p:spPr>
      </p:pic>
    </p:spTree>
    <p:extLst>
      <p:ext uri="{BB962C8B-B14F-4D97-AF65-F5344CB8AC3E}">
        <p14:creationId xmlns:p14="http://schemas.microsoft.com/office/powerpoint/2010/main" val="361194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64.1 The HVAC airflow is directed toward the windshield, dash or floor vents, or combinations, depending on the system </a:t>
            </a:r>
            <a:r>
              <a:rPr lang="en-US" sz="2400" dirty="0" smtClean="0">
                <a:latin typeface="+mj-lt"/>
              </a:rPr>
              <a:t>settings.</a:t>
            </a:r>
            <a:endParaRPr lang="en-US" sz="2400" dirty="0">
              <a:latin typeface="+mj-lt"/>
            </a:endParaRPr>
          </a:p>
        </p:txBody>
      </p:sp>
      <p:pic>
        <p:nvPicPr>
          <p:cNvPr id="5" name="Picture 4" descr="The figure contains ducts and vents of an HVAC system. Ducts are placed below the instrument panel on the driver’s side. Heater floor vents are at the bottom of the dashboard with an HVAC case right above it. The HVAC case contains the evaporator. Also in the middle lies defroster vent near the windshield and the air conditioner dash vents. There’s another dash vent on the both the ends of the dashboard, one for the driver and one for the co-passenger. Fan and motor unit is placed below the glovebox un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11808"/>
            <a:ext cx="7620000" cy="3834384"/>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64.24 A brushless DC motor that uses the body computer to control the speed</a:t>
            </a:r>
            <a:endParaRPr lang="en-US" dirty="0">
              <a:latin typeface="+mj-lt"/>
            </a:endParaRPr>
          </a:p>
        </p:txBody>
      </p:sp>
      <p:pic>
        <p:nvPicPr>
          <p:cNvPr id="3" name="Picture 2" descr="A photo shows a brushless DC motor’s outer casing, two end covers, and a circular circuitry with copper coi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322" y="1841820"/>
            <a:ext cx="4727359" cy="4317224"/>
          </a:xfrm>
          <a:prstGeom prst="rect">
            <a:avLst/>
          </a:prstGeom>
        </p:spPr>
      </p:pic>
    </p:spTree>
    <p:extLst>
      <p:ext uri="{BB962C8B-B14F-4D97-AF65-F5344CB8AC3E}">
        <p14:creationId xmlns:p14="http://schemas.microsoft.com/office/powerpoint/2010/main" val="164009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64.25 Using a mini AC/DC clamp-on </a:t>
            </a:r>
            <a:r>
              <a:rPr lang="en-US" sz="2400" dirty="0" err="1">
                <a:latin typeface="+mj-lt"/>
              </a:rPr>
              <a:t>multimeter</a:t>
            </a:r>
            <a:r>
              <a:rPr lang="en-US" sz="2400" dirty="0">
                <a:latin typeface="+mj-lt"/>
              </a:rPr>
              <a:t> to measure the current drawn by a blower motor</a:t>
            </a:r>
            <a:endParaRPr lang="en-US" dirty="0">
              <a:latin typeface="+mj-lt"/>
            </a:endParaRPr>
          </a:p>
        </p:txBody>
      </p:sp>
      <p:pic>
        <p:nvPicPr>
          <p:cNvPr id="3" name="Picture 2" descr="A photo shows an AC/DC clamp-on multi-meter clamped around a wi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157" y="1811336"/>
            <a:ext cx="6677689" cy="4345566"/>
          </a:xfrm>
          <a:prstGeom prst="rect">
            <a:avLst/>
          </a:prstGeom>
        </p:spPr>
      </p:pic>
    </p:spTree>
    <p:extLst>
      <p:ext uri="{BB962C8B-B14F-4D97-AF65-F5344CB8AC3E}">
        <p14:creationId xmlns:p14="http://schemas.microsoft.com/office/powerpoint/2010/main" val="336870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A blower motor only operates on high speed. What is the most likely cause?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 bad blower motor resistor pack.</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64.2 The three major portions of the A/C and heat system are air inlet, plenum, and air distribution. The shaded portions show the paths of the four control </a:t>
            </a:r>
            <a:r>
              <a:rPr lang="en-US" dirty="0" smtClean="0">
                <a:latin typeface="+mj-lt"/>
              </a:rPr>
              <a:t>doors.</a:t>
            </a:r>
            <a:endParaRPr lang="en-US" dirty="0">
              <a:latin typeface="+mj-lt"/>
            </a:endParaRPr>
          </a:p>
        </p:txBody>
      </p:sp>
      <p:pic>
        <p:nvPicPr>
          <p:cNvPr id="6" name="Picture 5" descr="The figure shows three portions of HVAC system as the air inlet section, plenum section, and the air distribution section.&#10;•The air inlet section has a blower motor which takes in fresh air and recirculated air and sends it to the plenum section through the recirc or fresh air door.&#10;•The plenum section has an evaporator and a heater core attached to the temperature blend door which allows cooled or heated air to pass to the air distribution section.&#10;•The air distribution section has two doors, a heater door and a defrost door. The heater door directs air flow to the floor and the defrost door directs air for defrosting. It also has a channel to direct cool air flow to the panel register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802" y="2201797"/>
            <a:ext cx="6000396" cy="3960656"/>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64.3 In the defog or defrost mode position, the air is directed through the evaporator to remove the moisture from the air before being sent through the heater core to warm the </a:t>
            </a:r>
            <a:r>
              <a:rPr lang="en-US" dirty="0" smtClean="0">
                <a:latin typeface="+mj-lt"/>
              </a:rPr>
              <a:t>air.</a:t>
            </a:r>
            <a:endParaRPr lang="en-US" dirty="0">
              <a:latin typeface="+mj-lt"/>
            </a:endParaRPr>
          </a:p>
        </p:txBody>
      </p:sp>
      <p:pic>
        <p:nvPicPr>
          <p:cNvPr id="4" name="Picture 3" descr="The drawing shows the top view of the HVAC system with a bulkhead separating the blower motor and the ducts of the system. A blower and an evaporator are inside the blower motor unit, placed on one side of the bulkhead. A duct system with air intake and outlets along with a heater core are placed on the other side of the bulkhead. The diagram shows flow of air starting from the air intake at outside air (in) duct inlet. The recirculate air (in) duct inlet is closed. This air then flows into the blower unit and passes through the blower and an evaporator. The outlet from the blower unit directs air to the heater core inside the duct. Air from the heater core passes directly to the open outlet of defroster. The floor outlet and panel registers are clos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883" y="2286000"/>
            <a:ext cx="6432234" cy="3514882"/>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dirty="0">
                <a:latin typeface="+mj-lt"/>
              </a:rPr>
              <a:t>Figure 64.4 Most HVAC control heads include a control for turning units on and setting the mode of operation, a control for adjusting the temperature, and a control for the fan </a:t>
            </a:r>
            <a:r>
              <a:rPr lang="en-US" dirty="0" smtClean="0">
                <a:latin typeface="+mj-lt"/>
              </a:rPr>
              <a:t>speed.</a:t>
            </a:r>
            <a:endParaRPr lang="en-US" dirty="0">
              <a:latin typeface="+mj-lt"/>
            </a:endParaRPr>
          </a:p>
        </p:txBody>
      </p:sp>
      <p:pic>
        <p:nvPicPr>
          <p:cNvPr id="4" name="Picture 3" descr="The figure shows a fan speed selector knob, a temperature selector knob, and a mode selector knob. These selector knobs control the blower, the outside air inlet, the evaporator heater core and the doors for air flow to defrost, instrument panel, and the floor respectivel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5" y="2209800"/>
            <a:ext cx="4913376" cy="3657600"/>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481138"/>
            <a:ext cx="58102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876</TotalTime>
  <Words>1960</Words>
  <Application>Microsoft Office PowerPoint</Application>
  <PresentationFormat>On-screen Show (4:3)</PresentationFormat>
  <Paragraphs>162</Paragraphs>
  <Slides>54</Slides>
  <Notes>0</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Office Theme</vt:lpstr>
      <vt:lpstr>508 Lecture</vt:lpstr>
      <vt:lpstr>2_508 Lecture</vt:lpstr>
      <vt:lpstr>3_508 Lecture</vt:lpstr>
      <vt:lpstr>4_508 Lecture</vt:lpstr>
      <vt:lpstr>Automotive Technology Principles, Diagnosis, and Service</vt:lpstr>
      <vt:lpstr>LEARNING OBJECTIVES </vt:lpstr>
      <vt:lpstr>INTRODUCTION (1 OF 2)</vt:lpstr>
      <vt:lpstr>INTRODUCTION (2 OF 2)</vt:lpstr>
      <vt:lpstr>Figure 64.1 The HVAC airflow is directed toward the windshield, dash or floor vents, or combinations, depending on the system settings.</vt:lpstr>
      <vt:lpstr>Figure 64.2 The three major portions of the A/C and heat system are air inlet, plenum, and air distribution. The shaded portions show the paths of the four control doors.</vt:lpstr>
      <vt:lpstr>Figure 64.3 In the defog or defrost mode position, the air is directed through the evaporator to remove the moisture from the air before being sent through the heater core to warm the air.</vt:lpstr>
      <vt:lpstr>Figure 64.4 Most HVAC control heads include a control for turning units on and setting the mode of operation, a control for adjusting the temperature, and a control for the fan speed.</vt:lpstr>
      <vt:lpstr>FREQUENTLY ASKED QUESTION</vt:lpstr>
      <vt:lpstr>Figure 64.5 The A/C compressor is turned on or off  by depressing the “snowflake” button on the dash.</vt:lpstr>
      <vt:lpstr>QUESTION 1: ?</vt:lpstr>
      <vt:lpstr>ANSWER 1:</vt:lpstr>
      <vt:lpstr>AIRFLOW CONTROL</vt:lpstr>
      <vt:lpstr>Figure 64.6 Many air control doors swing on their upper and lower pivots, shown in red.</vt:lpstr>
      <vt:lpstr>Figure 64.7 (a) A typical rolling-door type HVAC door that is shown almost fully closed</vt:lpstr>
      <vt:lpstr>Figure 64.7 (b) The same door is shown about half open</vt:lpstr>
      <vt:lpstr>AIR TEMPERATURE CONTROL</vt:lpstr>
      <vt:lpstr>Figure 64.8 The blower motor forces air to flow through the A/C evaporator to remove moisture from the air before it is sent through the heater core where the air is heated before being directed to the defrost and floor vents.</vt:lpstr>
      <vt:lpstr>AIR FILTRATION</vt:lpstr>
      <vt:lpstr>Figure 64.9 An extremely dirty cabin filter removed from a Subaru Legacy. The owner had complained about a lack of airflow from the air-conditioning vents. A new cabin filter corrected the concern.</vt:lpstr>
      <vt:lpstr>CASES AND DUCTS</vt:lpstr>
      <vt:lpstr>Figure 64.10 A typical HVAC housing that often has to be removed from the vehicle as an assembly to get access to the heater core and evaporator.</vt:lpstr>
      <vt:lpstr>Figure 64.11 The air inlet to the HVAC system is usually at the base of the windshield and covered with a plastic screen (grille) to help keep debris, such as leaves, from entering the system.</vt:lpstr>
      <vt:lpstr>PLENUM AND CONTROL DOORS (1 OF 4)</vt:lpstr>
      <vt:lpstr>PLENUM AND CONTROL DOORS (2 OF 4)</vt:lpstr>
      <vt:lpstr>PLENUM AND CONTROL DOORS (3 OF 4)</vt:lpstr>
      <vt:lpstr>PLENUM AND CONTROL DOORS (4 OF 4)</vt:lpstr>
      <vt:lpstr>Figure 64.12 (a) The temperature and mode doors swing to direct all of the cool air past the heater core</vt:lpstr>
      <vt:lpstr>Figure 64.12 (b) through the core to become hot</vt:lpstr>
      <vt:lpstr>Figure 64.12 (c) or to blend hot and cool air</vt:lpstr>
      <vt:lpstr>Figure 64.13 (a) In a blend-air system, all of the air is cooled. Then some of it is reheated and blended with the cool air to get the right temperature.</vt:lpstr>
      <vt:lpstr>Figure 64.13 (b) In a reheat system, all of the air is cooled and then reheated to the correct temperature</vt:lpstr>
      <vt:lpstr>Figure 64.14 Ducts are placed in the center console or on the floor under the front seats to provide heated and cooled air to the rear seat passengers.</vt:lpstr>
      <vt:lpstr>NON-ELECTRIC HVAC CONTROLS</vt:lpstr>
      <vt:lpstr>Figure 64.15 (a) With no vacuum signal, the spring extends the actuator shaft to place the door in a certain position. (b) A vacuum signal pulls the shaft inward and moves the door to the other position.</vt:lpstr>
      <vt:lpstr>Figure 64.16 Many older vehicles used vacuum actuators to move the HVAC doors. When vacuum actuators operate, they alter the air–fuel mixture in the engine. Because vacuum controls affect engine operation and, therefore, emissions, recent vehicles use electric control systems.</vt:lpstr>
      <vt:lpstr>ELECTRONIC HVAC CONTROLS (1 OF 2)</vt:lpstr>
      <vt:lpstr>ELECTRONIC HVAC CONTROLS (2 OF 2)</vt:lpstr>
      <vt:lpstr>Figure 64.17 Three compact, electric  actuators/servomotors operate the doors in this part of the HVAC case</vt:lpstr>
      <vt:lpstr>Figure 64.18 A two-wire HVAC electronic actuator where the direction of rotation is controlled by the HVAC control head or module, which changes the direction of rotation by changing the polarity of the power and ground connection at the motor.</vt:lpstr>
      <vt:lpstr>Figure 64.19 Three-wire actuators include a logic chip inside the motor assembly. The HVAC control module then sends a 0-volt to 5-volt signal to the motor assembly to control the direction of rotation.</vt:lpstr>
      <vt:lpstr>Figure 64.20 A typical five-wire HVAC actuator showing the two wires used to power the motor and the three wires used for the motor position potentiometer.</vt:lpstr>
      <vt:lpstr>QUESTION 2: ?</vt:lpstr>
      <vt:lpstr>ANSWER 2:</vt:lpstr>
      <vt:lpstr>BLOWER MOTOR (1 OF 2)</vt:lpstr>
      <vt:lpstr>BLOWER MOTOR (2 OF 2)</vt:lpstr>
      <vt:lpstr>Figure 64.21 A squirrel cage blower motor. A replacement blower motor usually does not come equipped with the squirrel cage blower, so it has to be switched from the old motor</vt:lpstr>
      <vt:lpstr>Figure 64.22 A blower motor circuit with four speeds controlled  ng resistors. The three lowest fan speeds (low, medium-low, and medium-high) use the blower motor resistors to drop the voltage to the motor and reduce current to the motor.</vt:lpstr>
      <vt:lpstr>Figure 64.23 A blower motor resistor pack used to control blower motor speed. Some blower motor resistors are flat and look like a credit card and are called “credit card resistors</vt:lpstr>
      <vt:lpstr>Figure 64.24 A brushless DC motor that uses the body computer to control the speed</vt:lpstr>
      <vt:lpstr>Figure 64.25 Using a mini AC/DC clamp-on multimeter to measure the current drawn by a blower motor</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64</dc:title>
  <dc:creator>Curt &amp; Tammy</dc:creator>
  <cp:lastModifiedBy>Curt &amp; Tammy</cp:lastModifiedBy>
  <cp:revision>57</cp:revision>
  <dcterms:created xsi:type="dcterms:W3CDTF">2018-09-25T19:30:15Z</dcterms:created>
  <dcterms:modified xsi:type="dcterms:W3CDTF">2019-05-27T21:14:26Z</dcterms:modified>
</cp:coreProperties>
</file>