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53" r:id="rId11"/>
    <p:sldId id="354" r:id="rId12"/>
    <p:sldId id="355" r:id="rId13"/>
    <p:sldId id="315" r:id="rId14"/>
    <p:sldId id="316" r:id="rId15"/>
    <p:sldId id="317" r:id="rId16"/>
    <p:sldId id="270" r:id="rId17"/>
    <p:sldId id="356" r:id="rId18"/>
    <p:sldId id="318" r:id="rId19"/>
    <p:sldId id="319" r:id="rId20"/>
    <p:sldId id="357" r:id="rId21"/>
    <p:sldId id="320" r:id="rId22"/>
    <p:sldId id="321" r:id="rId23"/>
    <p:sldId id="322" r:id="rId24"/>
    <p:sldId id="358" r:id="rId25"/>
    <p:sldId id="323" r:id="rId26"/>
    <p:sldId id="359" r:id="rId27"/>
    <p:sldId id="324" r:id="rId28"/>
    <p:sldId id="326" r:id="rId29"/>
    <p:sldId id="268" r:id="rId30"/>
    <p:sldId id="267" r:id="rId31"/>
    <p:sldId id="360" r:id="rId32"/>
    <p:sldId id="327" r:id="rId33"/>
    <p:sldId id="361" r:id="rId34"/>
    <p:sldId id="328" r:id="rId35"/>
    <p:sldId id="362" r:id="rId36"/>
    <p:sldId id="329" r:id="rId37"/>
    <p:sldId id="330" r:id="rId38"/>
    <p:sldId id="363" r:id="rId39"/>
    <p:sldId id="331" r:id="rId40"/>
    <p:sldId id="364" r:id="rId41"/>
    <p:sldId id="332" r:id="rId42"/>
    <p:sldId id="333" r:id="rId43"/>
    <p:sldId id="365" r:id="rId44"/>
    <p:sldId id="334" r:id="rId45"/>
    <p:sldId id="272" r:id="rId46"/>
    <p:sldId id="335" r:id="rId47"/>
    <p:sldId id="366" r:id="rId48"/>
    <p:sldId id="336" r:id="rId49"/>
    <p:sldId id="367" r:id="rId50"/>
    <p:sldId id="337" r:id="rId51"/>
    <p:sldId id="368" r:id="rId52"/>
    <p:sldId id="338" r:id="rId53"/>
    <p:sldId id="286" r:id="rId54"/>
    <p:sldId id="287" r:id="rId55"/>
    <p:sldId id="369" r:id="rId56"/>
    <p:sldId id="339" r:id="rId57"/>
    <p:sldId id="370" r:id="rId58"/>
    <p:sldId id="340" r:id="rId59"/>
    <p:sldId id="341" r:id="rId60"/>
    <p:sldId id="342" r:id="rId61"/>
    <p:sldId id="343" r:id="rId62"/>
    <p:sldId id="344" r:id="rId63"/>
    <p:sldId id="345" r:id="rId64"/>
    <p:sldId id="346" r:id="rId65"/>
    <p:sldId id="371" r:id="rId66"/>
    <p:sldId id="347" r:id="rId67"/>
    <p:sldId id="372" r:id="rId68"/>
    <p:sldId id="373" r:id="rId69"/>
    <p:sldId id="348" r:id="rId70"/>
    <p:sldId id="349" r:id="rId71"/>
    <p:sldId id="350" r:id="rId72"/>
    <p:sldId id="351" r:id="rId73"/>
    <p:sldId id="374" r:id="rId74"/>
    <p:sldId id="352" r:id="rId75"/>
    <p:sldId id="299" r:id="rId76"/>
    <p:sldId id="300" r:id="rId77"/>
    <p:sldId id="325"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5/25/2019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7.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7.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7.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7.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7.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7.xml"/></Relationships>
</file>

<file path=ppt/slides/_rels/slide5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7.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7.xml"/></Relationships>
</file>

<file path=ppt/slides/_rels/slide6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7.xml"/></Relationships>
</file>

<file path=ppt/slides/_rels/slide6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63</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Heating and Air-Conditioning Components and Operation</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63.3 </a:t>
            </a:r>
            <a:r>
              <a:rPr lang="en-IN" sz="2400" dirty="0">
                <a:latin typeface="Arial (Headings)"/>
              </a:rPr>
              <a:t>The latent heat of vaporization that water </a:t>
            </a:r>
            <a:r>
              <a:rPr lang="en-IN" sz="2400" dirty="0" err="1">
                <a:latin typeface="Arial (Headings)"/>
              </a:rPr>
              <a:t>vapor</a:t>
            </a:r>
            <a:r>
              <a:rPr lang="en-IN" sz="2400" dirty="0">
                <a:latin typeface="Arial (Headings)"/>
              </a:rPr>
              <a:t> stores is given off when the </a:t>
            </a:r>
            <a:r>
              <a:rPr lang="en-IN" sz="2400" dirty="0" err="1">
                <a:latin typeface="Arial (Headings)"/>
              </a:rPr>
              <a:t>vapor</a:t>
            </a:r>
            <a:r>
              <a:rPr lang="en-IN" sz="2400" dirty="0">
                <a:latin typeface="Arial (Headings)"/>
              </a:rPr>
              <a:t> condenses to a liquid. The temperature stays the same</a:t>
            </a:r>
            <a:endParaRPr lang="en-US" sz="2400" dirty="0">
              <a:latin typeface="+mj-lt"/>
            </a:endParaRPr>
          </a:p>
        </p:txBody>
      </p:sp>
      <p:pic>
        <p:nvPicPr>
          <p:cNvPr id="4" name="Picture 2" descr="The drawing shows water vapor in a vessel, with a thermometer inside the vessel indicating its temperature as 212 degree Fahrenheit. The water vapor in the vessel condenses and converts into water. The thermometer inside the vessel again shows the temperature as 212 degree Fahrenheit. The drawing has an equation mentioned which can be read as follows. &#10;1 gram vapor plus 540 calories equals 1 gram water&#10;1 pound vapor plus 970 British Thermal Units equals 1 pound water&#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34078" y="2038779"/>
            <a:ext cx="5657322" cy="425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US" dirty="0">
                <a:latin typeface="Arial (Headings)"/>
              </a:rPr>
              <a:t>Figure 63.4 </a:t>
            </a:r>
            <a:r>
              <a:rPr lang="en-IN" dirty="0">
                <a:latin typeface="Arial (Headings)"/>
              </a:rPr>
              <a:t>A sling </a:t>
            </a:r>
            <a:r>
              <a:rPr lang="en-IN" dirty="0" err="1">
                <a:latin typeface="Arial (Headings)"/>
              </a:rPr>
              <a:t>psychrometer</a:t>
            </a:r>
            <a:r>
              <a:rPr lang="en-IN" dirty="0">
                <a:latin typeface="Arial (Headings)"/>
              </a:rPr>
              <a:t> is used to measure relative humidity. A digital meter that reads both temperature and humidly is a low cost tool that are usually used when servicing air conditioning systems</a:t>
            </a:r>
            <a:endParaRPr lang="en-US" dirty="0">
              <a:latin typeface="+mj-lt"/>
            </a:endParaRPr>
          </a:p>
        </p:txBody>
      </p:sp>
      <p:pic>
        <p:nvPicPr>
          <p:cNvPr id="4" name="Picture 2" descr="A diagram shows a sling psychrometer. It has a dry thermometer and a wet thermometer in a casing which is attached to a handle on one end. The casing has a water fill plug on the other end.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35200" y="1902900"/>
            <a:ext cx="4673600" cy="436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HEATING SYSTEM</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The heater system is designed to provide passenger </a:t>
            </a:r>
            <a:r>
              <a:rPr lang="en-US" dirty="0" smtClean="0"/>
              <a:t>comfort and </a:t>
            </a:r>
            <a:r>
              <a:rPr lang="en-US" dirty="0"/>
              <a:t>the heat needed to defrost windshield and front side </a:t>
            </a:r>
            <a:r>
              <a:rPr lang="en-US" dirty="0" smtClean="0"/>
              <a:t>windows in </a:t>
            </a:r>
            <a:r>
              <a:rPr lang="en-US" dirty="0"/>
              <a:t>many vehicles</a:t>
            </a:r>
            <a:r>
              <a:rPr lang="en-US" dirty="0" smtClean="0"/>
              <a:t>.</a:t>
            </a:r>
          </a:p>
          <a:p>
            <a:r>
              <a:rPr lang="en-US" dirty="0" smtClean="0"/>
              <a:t>Parts and Operation</a:t>
            </a:r>
          </a:p>
          <a:p>
            <a:pPr lvl="1"/>
            <a:r>
              <a:rPr lang="en-US" dirty="0" smtClean="0"/>
              <a:t>Heater hose</a:t>
            </a:r>
          </a:p>
          <a:p>
            <a:pPr lvl="1"/>
            <a:r>
              <a:rPr lang="en-US" dirty="0" smtClean="0"/>
              <a:t>Heater Core</a:t>
            </a:r>
          </a:p>
          <a:p>
            <a:pPr lvl="1"/>
            <a:r>
              <a:rPr lang="en-US" dirty="0" smtClean="0"/>
              <a:t>Heater valve </a:t>
            </a:r>
          </a:p>
          <a:p>
            <a:pPr lvl="1"/>
            <a:r>
              <a:rPr lang="en-US" dirty="0" smtClean="0"/>
              <a:t>Blower motor</a:t>
            </a:r>
            <a:endParaRPr lang="en-US" dirty="0"/>
          </a:p>
        </p:txBody>
      </p:sp>
    </p:spTree>
    <p:extLst>
      <p:ext uri="{BB962C8B-B14F-4D97-AF65-F5344CB8AC3E}">
        <p14:creationId xmlns:p14="http://schemas.microsoft.com/office/powerpoint/2010/main" val="2379954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Arial (Headings)"/>
              </a:rPr>
              <a:t>Figure 63.5 </a:t>
            </a:r>
            <a:r>
              <a:rPr lang="en-IN" sz="2400" dirty="0">
                <a:latin typeface="Arial (Headings)"/>
              </a:rPr>
              <a:t>Typical flow of air through an automotive heat, ventilation, and air conditioning system when placed in the heat position</a:t>
            </a:r>
            <a:endParaRPr lang="en-US" dirty="0">
              <a:latin typeface="+mj-lt"/>
            </a:endParaRPr>
          </a:p>
        </p:txBody>
      </p:sp>
      <p:pic>
        <p:nvPicPr>
          <p:cNvPr id="6" name="Picture 2" descr="The drawing shows 5 different colors codes which can be described as below. &#10;1. Cool mist air is blue in color with stripes.&#10;2. Moisture being removed from air is light green in color.&#10;3. Cool dry air is dark green in color.&#10;4. Heat being added to air is orange in color. &#10;5. Warm dry air is pink in color with bubbles. &#10;The air flow in HVAC can be explained as follows. &#10;• The outside recirculation air door for is closed in the HVAC system, thus air from inside cannot enter the system.&#10;• Air from outside is sucked inside the system through a blower attached to a motor. This flow of air is shown in blue.&#10;• The blue colored air flow enters the evaporator which is green in color.&#10;• The air flow turns dark green and it enters the heater through an open temperature blend door and a closed bypass air door.&#10;• The heater is orange in color and the air flow turns pink after passing through it. This pink air flow then passes through the high-low air door to enter the air conditioner register and through the panel-defrost door to enter the defrosters. The air also slows to the floor.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72267" y="1634636"/>
            <a:ext cx="4199467" cy="466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Arial (Headings)"/>
              </a:rPr>
              <a:t>Figure 63.6 </a:t>
            </a:r>
            <a:r>
              <a:rPr lang="en-IN" sz="2400" dirty="0">
                <a:latin typeface="Arial (Headings)"/>
              </a:rPr>
              <a:t>A typical heater core as installed in an HVAC housing</a:t>
            </a:r>
            <a:endParaRPr lang="en-US" sz="2400" dirty="0">
              <a:latin typeface="+mj-lt"/>
            </a:endParaRPr>
          </a:p>
        </p:txBody>
      </p:sp>
      <p:pic>
        <p:nvPicPr>
          <p:cNvPr id="6" name="Picture 2" descr="A photo shows a heater core connected to heater hose connections through pipes. The heater core is installed on an HVAC housing.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895738" y="1687941"/>
            <a:ext cx="5352524" cy="4548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AIR CONDITIONING REFRIGERATION CYCLE</a:t>
            </a:r>
            <a:endParaRPr lang="en-US" dirty="0">
              <a:latin typeface="+mj-lt"/>
            </a:endParaRPr>
          </a:p>
        </p:txBody>
      </p:sp>
      <p:sp>
        <p:nvSpPr>
          <p:cNvPr id="3" name="Content Placeholder 2"/>
          <p:cNvSpPr>
            <a:spLocks noGrp="1"/>
          </p:cNvSpPr>
          <p:nvPr>
            <p:ph idx="1"/>
          </p:nvPr>
        </p:nvSpPr>
        <p:spPr/>
        <p:txBody>
          <a:bodyPr/>
          <a:lstStyle/>
          <a:p>
            <a:pPr lvl="1"/>
            <a:r>
              <a:rPr lang="en-US" sz="2000" dirty="0" smtClean="0"/>
              <a:t>1. </a:t>
            </a:r>
            <a:r>
              <a:rPr lang="en-US" sz="2000" dirty="0"/>
              <a:t>The liquid refrigerant evaporates in a small radiator-type </a:t>
            </a:r>
            <a:r>
              <a:rPr lang="en-US" sz="2000" dirty="0" smtClean="0"/>
              <a:t>unit called </a:t>
            </a:r>
            <a:r>
              <a:rPr lang="en-US" sz="2000" dirty="0"/>
              <a:t>the evaporator</a:t>
            </a:r>
            <a:r>
              <a:rPr lang="en-US" sz="2000" dirty="0" smtClean="0"/>
              <a:t>. </a:t>
            </a:r>
          </a:p>
          <a:p>
            <a:pPr lvl="1"/>
            <a:r>
              <a:rPr lang="en-US" sz="2000" dirty="0" smtClean="0"/>
              <a:t>2. </a:t>
            </a:r>
            <a:r>
              <a:rPr lang="en-US" sz="2000" dirty="0"/>
              <a:t>The compressor compresses the </a:t>
            </a:r>
            <a:r>
              <a:rPr lang="en-US" sz="2000" dirty="0" smtClean="0"/>
              <a:t>low-pressure refrigerant </a:t>
            </a:r>
            <a:r>
              <a:rPr lang="en-US" sz="2000" dirty="0"/>
              <a:t>gas into a high-pressure gas and forces the </a:t>
            </a:r>
            <a:r>
              <a:rPr lang="en-US" sz="2000" dirty="0" smtClean="0"/>
              <a:t>refrigerant through </a:t>
            </a:r>
            <a:r>
              <a:rPr lang="en-US" sz="2000" dirty="0"/>
              <a:t>the system</a:t>
            </a:r>
            <a:r>
              <a:rPr lang="en-US" sz="2000" dirty="0" smtClean="0"/>
              <a:t>.</a:t>
            </a:r>
          </a:p>
          <a:p>
            <a:pPr lvl="1"/>
            <a:r>
              <a:rPr lang="en-US" sz="2000" dirty="0" smtClean="0"/>
              <a:t>3. </a:t>
            </a:r>
            <a:r>
              <a:rPr lang="en-US" sz="2000" dirty="0"/>
              <a:t>This high-pressure gas flows into the </a:t>
            </a:r>
            <a:r>
              <a:rPr lang="en-US" sz="2000" dirty="0" smtClean="0"/>
              <a:t>condenser. The </a:t>
            </a:r>
            <a:r>
              <a:rPr lang="en-US" sz="2000" dirty="0"/>
              <a:t>high-pressure gas </a:t>
            </a:r>
            <a:r>
              <a:rPr lang="en-US" sz="2000" dirty="0" smtClean="0"/>
              <a:t>changes </a:t>
            </a:r>
            <a:r>
              <a:rPr lang="en-US" sz="2000" dirty="0"/>
              <a:t>to form a high-pressure liquid as the </a:t>
            </a:r>
            <a:r>
              <a:rPr lang="en-US" sz="2000" dirty="0" smtClean="0"/>
              <a:t>heat is removed.</a:t>
            </a:r>
          </a:p>
          <a:p>
            <a:pPr lvl="1"/>
            <a:r>
              <a:rPr lang="en-US" sz="2000" dirty="0" smtClean="0"/>
              <a:t>4. </a:t>
            </a:r>
            <a:r>
              <a:rPr lang="en-US" sz="2000" dirty="0"/>
              <a:t>The high-pressure liquid then flows through a device that </a:t>
            </a:r>
            <a:r>
              <a:rPr lang="en-US" sz="2000" dirty="0" smtClean="0"/>
              <a:t>meters the </a:t>
            </a:r>
            <a:r>
              <a:rPr lang="en-US" sz="2000" dirty="0"/>
              <a:t>flow into the evaporator. When the high pressure of </a:t>
            </a:r>
            <a:r>
              <a:rPr lang="en-US" sz="2000" dirty="0" smtClean="0"/>
              <a:t>the liquid </a:t>
            </a:r>
            <a:r>
              <a:rPr lang="en-US" sz="2000" dirty="0"/>
              <a:t>drops, it causes the refrigerant to vaporize</a:t>
            </a:r>
            <a:r>
              <a:rPr lang="en-US" sz="2000" dirty="0" smtClean="0"/>
              <a:t>.</a:t>
            </a:r>
          </a:p>
          <a:p>
            <a:pPr lvl="1"/>
            <a:r>
              <a:rPr lang="en-US" sz="2000" dirty="0" smtClean="0"/>
              <a:t>5. </a:t>
            </a:r>
            <a:r>
              <a:rPr lang="en-US" sz="2000" dirty="0"/>
              <a:t>Air is blown through the evaporator by the blower motor. </a:t>
            </a:r>
            <a:r>
              <a:rPr lang="en-US" sz="2000" dirty="0" smtClean="0"/>
              <a:t>The air </a:t>
            </a:r>
            <a:r>
              <a:rPr lang="en-US" sz="2000" dirty="0"/>
              <a:t>is cooled as heat is removed from the air and </a:t>
            </a:r>
            <a:r>
              <a:rPr lang="en-US" sz="2000" dirty="0" smtClean="0"/>
              <a:t>transferred to </a:t>
            </a:r>
            <a:r>
              <a:rPr lang="en-US" sz="2000" dirty="0"/>
              <a:t>the refrigerant in the evaporator.</a:t>
            </a:r>
            <a:endParaRPr lang="en-US" sz="2000" dirty="0"/>
          </a:p>
        </p:txBody>
      </p:sp>
    </p:spTree>
    <p:extLst>
      <p:ext uri="{BB962C8B-B14F-4D97-AF65-F5344CB8AC3E}">
        <p14:creationId xmlns:p14="http://schemas.microsoft.com/office/powerpoint/2010/main" val="465543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latin typeface="Arial (Headings)"/>
              </a:rPr>
              <a:t>Figure 63.7 </a:t>
            </a:r>
            <a:r>
              <a:rPr lang="en-IN" sz="2400" dirty="0">
                <a:latin typeface="Arial (Headings)"/>
              </a:rPr>
              <a:t>The compressor provides the mechanical force needed to pressurize the refrigerant</a:t>
            </a:r>
            <a:endParaRPr lang="en-US" dirty="0">
              <a:latin typeface="+mj-lt"/>
            </a:endParaRPr>
          </a:p>
        </p:txBody>
      </p:sp>
      <p:pic>
        <p:nvPicPr>
          <p:cNvPr id="4" name="Picture 2" descr="A figure shows a radiator-like evaporator unit which has an evaporator core. The core is a stacked unit with plates through which the refrigerant flows. The figure depicts warm air entering the evaporator and cool air leaving the evaporato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6806" y="1877364"/>
            <a:ext cx="4370388" cy="4407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a:latin typeface="Arial (Headings)"/>
              </a:rPr>
              <a:t>Figure 63.8 </a:t>
            </a:r>
            <a:r>
              <a:rPr lang="en-IN" sz="2400" dirty="0">
                <a:latin typeface="Arial (Headings)"/>
              </a:rPr>
              <a:t>The evaporator removes heat from the air that enters a vehicle by transferring it to the vaporizing refrigerant</a:t>
            </a:r>
            <a:endParaRPr lang="en-US" sz="2400" dirty="0">
              <a:latin typeface="+mj-lt"/>
            </a:endParaRPr>
          </a:p>
        </p:txBody>
      </p:sp>
      <p:pic>
        <p:nvPicPr>
          <p:cNvPr id="4" name="Picture 2" descr="The drawing shows different parts of the compressor unit and a cut-section of the drive end which connects to the engine.&#10;• The compressor’s cut section end shows a shaft which has a shaft seal on it.&#10;• A clutch coil surrounds the shaft which has a clutch plate and a hub on top of it.&#10;• A cam rotor is connected to the shaft inside a cylindrical shaped unit.&#10;• A piston and cylinder arrangement inside this unit run through a cam rotor running along the squash plate. There’s an inlet port on this cylindrical unit for evaporator to enter into the piston-cylinder arrangement.&#10;• The cylinder head has a discharge reed valve and discharge port for the evaporator. There is also a service port on the cylinder head for servicing of the compressor.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12671" y="1791173"/>
            <a:ext cx="5318658" cy="4376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rial (Headings)"/>
              </a:rPr>
              <a:t>Figure 63.9 </a:t>
            </a:r>
            <a:r>
              <a:rPr lang="en-IN" dirty="0">
                <a:latin typeface="Arial (Headings)"/>
              </a:rPr>
              <a:t>The condenser changes the refrigerant </a:t>
            </a:r>
            <a:r>
              <a:rPr lang="en-IN" dirty="0" err="1">
                <a:latin typeface="Arial (Headings)"/>
              </a:rPr>
              <a:t>vapor</a:t>
            </a:r>
            <a:r>
              <a:rPr lang="en-IN" dirty="0">
                <a:latin typeface="Arial (Headings)"/>
              </a:rPr>
              <a:t> into a liquid by transferring heat from the refrigerant to the air stream that flows between the condenser fins</a:t>
            </a:r>
            <a:endParaRPr lang="en-US" dirty="0">
              <a:latin typeface="+mj-lt"/>
            </a:endParaRPr>
          </a:p>
        </p:txBody>
      </p:sp>
      <p:pic>
        <p:nvPicPr>
          <p:cNvPr id="6" name="Picture 2" descr="The drawing shows a radiator-like condenser unit with plates and fins and tubing passing through it. There is an inlet at the top of the unit on one side and an outlet at the bottom of the unit on the other sid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43564" y="2167469"/>
            <a:ext cx="4056872" cy="409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0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EXPANSION VALVE SYSTEMS</a:t>
            </a:r>
            <a:endParaRPr lang="en-US" dirty="0">
              <a:latin typeface="+mj-lt"/>
            </a:endParaRPr>
          </a:p>
        </p:txBody>
      </p:sp>
      <p:sp>
        <p:nvSpPr>
          <p:cNvPr id="3" name="Content Placeholder 2"/>
          <p:cNvSpPr>
            <a:spLocks noGrp="1"/>
          </p:cNvSpPr>
          <p:nvPr>
            <p:ph idx="1"/>
          </p:nvPr>
        </p:nvSpPr>
        <p:spPr/>
        <p:txBody>
          <a:bodyPr/>
          <a:lstStyle/>
          <a:p>
            <a:r>
              <a:rPr lang="en-US" dirty="0"/>
              <a:t>An expansion valve is attached to the inlet to the evaporator and </a:t>
            </a:r>
            <a:r>
              <a:rPr lang="en-US" dirty="0" smtClean="0"/>
              <a:t>controls the </a:t>
            </a:r>
            <a:r>
              <a:rPr lang="en-US" dirty="0"/>
              <a:t>amount of refrigerant flow into the evaporator</a:t>
            </a:r>
            <a:r>
              <a:rPr lang="en-US" dirty="0" smtClean="0"/>
              <a:t>.</a:t>
            </a:r>
          </a:p>
          <a:p>
            <a:r>
              <a:rPr lang="en-US" dirty="0"/>
              <a:t>The </a:t>
            </a:r>
            <a:r>
              <a:rPr lang="en-US" dirty="0" smtClean="0"/>
              <a:t>expansion valve varies </a:t>
            </a:r>
            <a:r>
              <a:rPr lang="en-US" dirty="0"/>
              <a:t>the flow of the refrigerant based on the temperature </a:t>
            </a:r>
            <a:r>
              <a:rPr lang="en-US" dirty="0" smtClean="0"/>
              <a:t>at the </a:t>
            </a:r>
            <a:r>
              <a:rPr lang="en-US" dirty="0"/>
              <a:t>outlet of the </a:t>
            </a:r>
            <a:r>
              <a:rPr lang="en-US" dirty="0" smtClean="0"/>
              <a:t>evaporator.</a:t>
            </a:r>
          </a:p>
          <a:p>
            <a:r>
              <a:rPr lang="en-US" dirty="0"/>
              <a:t>This type of system is called the thermostatic expansion </a:t>
            </a:r>
            <a:r>
              <a:rPr lang="en-US" dirty="0" smtClean="0"/>
              <a:t>valve system— usually </a:t>
            </a:r>
            <a:r>
              <a:rPr lang="en-US" dirty="0"/>
              <a:t>abbreviated TEV or TXV</a:t>
            </a:r>
            <a:endParaRPr lang="en-US" dirty="0"/>
          </a:p>
        </p:txBody>
      </p:sp>
    </p:spTree>
    <p:extLst>
      <p:ext uri="{BB962C8B-B14F-4D97-AF65-F5344CB8AC3E}">
        <p14:creationId xmlns:p14="http://schemas.microsoft.com/office/powerpoint/2010/main" val="1257861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63.1</a:t>
            </a:r>
            <a:r>
              <a:rPr lang="en-US" dirty="0" smtClean="0"/>
              <a:t> </a:t>
            </a:r>
            <a:r>
              <a:rPr lang="en-US" dirty="0"/>
              <a:t>Describe how an automotive heating, ventilation, </a:t>
            </a:r>
            <a:r>
              <a:rPr lang="en-US" dirty="0" smtClean="0"/>
              <a:t>and air-conditioning system </a:t>
            </a:r>
            <a:r>
              <a:rPr lang="en-US" dirty="0"/>
              <a:t>works</a:t>
            </a:r>
            <a:r>
              <a:rPr lang="en-US" dirty="0" smtClean="0"/>
              <a:t>.</a:t>
            </a:r>
          </a:p>
          <a:p>
            <a:pPr marL="0" indent="0">
              <a:buNone/>
            </a:pPr>
            <a:r>
              <a:rPr lang="en-US" b="1" dirty="0" smtClean="0">
                <a:solidFill>
                  <a:srgbClr val="005A70"/>
                </a:solidFill>
              </a:rPr>
              <a:t>63.2  </a:t>
            </a:r>
            <a:r>
              <a:rPr lang="en-US" dirty="0"/>
              <a:t>Describe the parts and operation of the heating system</a:t>
            </a:r>
            <a:r>
              <a:rPr lang="en-US" dirty="0" smtClean="0"/>
              <a:t>.</a:t>
            </a:r>
          </a:p>
          <a:p>
            <a:pPr marL="0" indent="0">
              <a:buNone/>
            </a:pPr>
            <a:r>
              <a:rPr lang="en-US" b="1" dirty="0" smtClean="0">
                <a:solidFill>
                  <a:srgbClr val="005A70"/>
                </a:solidFill>
              </a:rPr>
              <a:t>63.3  </a:t>
            </a:r>
            <a:r>
              <a:rPr lang="en-US" dirty="0"/>
              <a:t>Explain the air-conditioning refrigeration cycle</a:t>
            </a:r>
            <a:r>
              <a:rPr lang="en-US" dirty="0" smtClean="0"/>
              <a:t>.</a:t>
            </a:r>
          </a:p>
          <a:p>
            <a:pPr marL="0" indent="0">
              <a:buNone/>
            </a:pPr>
            <a:r>
              <a:rPr lang="en-US" b="1" dirty="0" smtClean="0">
                <a:solidFill>
                  <a:schemeClr val="accent2"/>
                </a:solidFill>
              </a:rPr>
              <a:t>63.4</a:t>
            </a:r>
            <a:r>
              <a:rPr lang="en-US" dirty="0" smtClean="0"/>
              <a:t> </a:t>
            </a:r>
            <a:r>
              <a:rPr lang="en-US" dirty="0"/>
              <a:t>Describe the operation of expansion valve systems, orifice </a:t>
            </a:r>
            <a:r>
              <a:rPr lang="en-US" dirty="0" smtClean="0"/>
              <a:t>tube systems</a:t>
            </a:r>
            <a:r>
              <a:rPr lang="en-US" dirty="0"/>
              <a:t>, and thermostatic control systems.</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rial (Headings)"/>
              </a:rPr>
              <a:t>Figure 63.10 </a:t>
            </a:r>
            <a:r>
              <a:rPr lang="en-IN" dirty="0">
                <a:latin typeface="Arial (Headings)"/>
              </a:rPr>
              <a:t>A typical air-conditioning system that uses an expansion valve. A temperature sensor bulb is attached to the outlet of the evaporator to control the amount of refrigerant allowed to flow into the evaporator</a:t>
            </a:r>
            <a:endParaRPr lang="en-US" dirty="0">
              <a:latin typeface="+mj-lt"/>
            </a:endParaRPr>
          </a:p>
        </p:txBody>
      </p:sp>
      <p:pic>
        <p:nvPicPr>
          <p:cNvPr id="6" name="Picture 2" descr="The diagram can be distributed into four sections as below. &#10;1) High-pressure gas discharge line,&#10;2) High-pressure liquid line,&#10;3) Low-pressure liquid line, and &#10;4) Low-pressure gas suction line.&#10;&#10;• As per the diagram, section 1 and 2 are orange in color depicting a section with high temperature and high pressure.&#10;• Section 3 and 4 are blue in color depicting a section with low temperature and low pressure.&#10;• The system contains an evaporator and a condenser connected to each other through tubes and various components like a compressor, a receiver-drier, a thermostatic expansion valve, and a temperature sensor.&#10;• Section 1 comprises of a discharge line leaving the compressor and entering the condenser.&#10;• The condenser liquid line then leaves the end of the compressor and enters the thermostatic expansion valve (TXV) with a receiver-drier connected in the middle.&#10;•  Section 2 comprises of an expansion valve attached at the input of the evaporator.&#10;•  Section 3 comprises of a temperature sensor at the end of the evaporator.&#10;• Section 4 comprises of a suction line that then enters the compressor from the end of the evaporator.&#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80405" y="1704080"/>
            <a:ext cx="5183190" cy="4533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ORFICE TUBE SYSTEMS</a:t>
            </a:r>
            <a:endParaRPr lang="en-US" dirty="0">
              <a:latin typeface="+mj-lt"/>
            </a:endParaRPr>
          </a:p>
        </p:txBody>
      </p:sp>
      <p:sp>
        <p:nvSpPr>
          <p:cNvPr id="3" name="Content Placeholder 2"/>
          <p:cNvSpPr>
            <a:spLocks noGrp="1"/>
          </p:cNvSpPr>
          <p:nvPr>
            <p:ph idx="1"/>
          </p:nvPr>
        </p:nvSpPr>
        <p:spPr/>
        <p:txBody>
          <a:bodyPr/>
          <a:lstStyle/>
          <a:p>
            <a:r>
              <a:rPr lang="en-US" dirty="0"/>
              <a:t>Many air-conditioning systems today use a fixed-orifice tube </a:t>
            </a:r>
            <a:r>
              <a:rPr lang="en-US" dirty="0" smtClean="0"/>
              <a:t>at the </a:t>
            </a:r>
            <a:r>
              <a:rPr lang="en-US" dirty="0"/>
              <a:t>inlet to the evaporator</a:t>
            </a:r>
            <a:r>
              <a:rPr lang="en-US" dirty="0" smtClean="0"/>
              <a:t>.</a:t>
            </a:r>
          </a:p>
          <a:p>
            <a:r>
              <a:rPr lang="en-US" dirty="0" smtClean="0"/>
              <a:t>Refrigerant flow is controlled by the cycling the compressor on and off based on the input from a low pressure switch.</a:t>
            </a:r>
          </a:p>
          <a:p>
            <a:r>
              <a:rPr lang="en-US" dirty="0"/>
              <a:t>This type of system </a:t>
            </a:r>
            <a:r>
              <a:rPr lang="en-US" dirty="0" smtClean="0"/>
              <a:t>is commonly </a:t>
            </a:r>
            <a:r>
              <a:rPr lang="en-US" dirty="0"/>
              <a:t>called a cycling clutch orifice tube (or CCOT) system.</a:t>
            </a:r>
            <a:endParaRPr lang="en-US" dirty="0"/>
          </a:p>
        </p:txBody>
      </p:sp>
    </p:spTree>
    <p:extLst>
      <p:ext uri="{BB962C8B-B14F-4D97-AF65-F5344CB8AC3E}">
        <p14:creationId xmlns:p14="http://schemas.microsoft.com/office/powerpoint/2010/main" val="251584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Arial (Headings)"/>
              </a:rPr>
              <a:t>Figure 63.11 </a:t>
            </a:r>
            <a:r>
              <a:rPr lang="en-IN" sz="2400" dirty="0">
                <a:latin typeface="Arial (Headings)"/>
              </a:rPr>
              <a:t>A typical automotive air-conditioning system that uses a cycling clutch and an orifice tube</a:t>
            </a:r>
            <a:endParaRPr lang="en-US" dirty="0">
              <a:latin typeface="+mj-lt"/>
            </a:endParaRPr>
          </a:p>
        </p:txBody>
      </p:sp>
      <p:pic>
        <p:nvPicPr>
          <p:cNvPr id="6" name="Picture 2" descr="The diagram can be distributed into four sections as below. &#10;1) High-pressure gas discharge line,&#10;2) High-pressure liquid line,&#10;3) Low-pressure liquid line, and &#10;4) Low-pressure gas suction line.&#10;&#10;• As per the diagram, section 1 and 2 are orange in color depicting a section with high temperature and high pressure.&#10;• Section 3 and 4 are blue in color depicting a section with low temperature and low pressure.&#10;• The system contains an evaporator and a condenser connected to each other through tubes and various components like a compressor, an accumulator, and an orifice tube.&#10;• Section 1 comprises of a discharge line that leaves the compressor and enters the condenser.&#10;• Section 2 comprises of a condenser liquid line that leaves the end of the compressor and enters the orifice tube.&#10;• Section 3 comprises of an orifice tube attached at the input of the evaporator. At the end of the evaporator, there is an accumulator.&#10;• Section 4 comprises of a suction line that enters the compressor from the end of the evaporator.&#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895739" y="1670539"/>
            <a:ext cx="5352522" cy="4583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030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63.12 </a:t>
            </a:r>
            <a:r>
              <a:rPr lang="en-IN" sz="2400" dirty="0">
                <a:latin typeface="Arial (Headings)"/>
              </a:rPr>
              <a:t>Typical orifice tube</a:t>
            </a:r>
            <a:endParaRPr lang="en-US" dirty="0"/>
          </a:p>
        </p:txBody>
      </p:sp>
      <p:pic>
        <p:nvPicPr>
          <p:cNvPr id="3" name="Picture 2" descr="A drawing shows an orifice tube which connects to the condenser on the left and to the evaporator on the right. The orifice tube is placed in an encased tube with inlet filter screens on the left side. There are O-rings on the orifice tube casi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36425" y="2328333"/>
            <a:ext cx="7871150" cy="3268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965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r>
              <a:rPr lang="en-US" sz="4000" dirty="0" smtClean="0">
                <a:solidFill>
                  <a:srgbClr val="000000"/>
                </a:solidFill>
              </a:rPr>
              <a:t>To separate the high and low pressure sides of the refrigeration system.</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938992"/>
          </a:xfrm>
          <a:prstGeom prst="rect">
            <a:avLst/>
          </a:prstGeom>
        </p:spPr>
        <p:txBody>
          <a:bodyPr wrap="square">
            <a:spAutoFit/>
          </a:bodyPr>
          <a:lstStyle/>
          <a:p>
            <a:r>
              <a:rPr lang="en-US" sz="4000" dirty="0" smtClean="0">
                <a:solidFill>
                  <a:srgbClr val="000000"/>
                </a:solidFill>
              </a:rPr>
              <a:t>What is the purpose of the fixed-orifice tube, and the thermal expansion valve.</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THERMOSTATIC CONTROL</a:t>
            </a:r>
            <a:endParaRPr lang="en-US" dirty="0">
              <a:latin typeface="+mj-lt"/>
            </a:endParaRPr>
          </a:p>
        </p:txBody>
      </p:sp>
      <p:sp>
        <p:nvSpPr>
          <p:cNvPr id="3" name="Content Placeholder 2"/>
          <p:cNvSpPr>
            <a:spLocks noGrp="1"/>
          </p:cNvSpPr>
          <p:nvPr>
            <p:ph idx="1"/>
          </p:nvPr>
        </p:nvSpPr>
        <p:spPr/>
        <p:txBody>
          <a:bodyPr/>
          <a:lstStyle/>
          <a:p>
            <a:r>
              <a:rPr lang="en-US" dirty="0"/>
              <a:t>A commonly used method to control evaporator </a:t>
            </a:r>
            <a:r>
              <a:rPr lang="en-US" dirty="0" smtClean="0"/>
              <a:t>temperature is </a:t>
            </a:r>
            <a:r>
              <a:rPr lang="en-US" dirty="0"/>
              <a:t>to use a thermostat to control the compressor. </a:t>
            </a:r>
            <a:endParaRPr lang="en-US" dirty="0" smtClean="0"/>
          </a:p>
          <a:p>
            <a:r>
              <a:rPr lang="en-US" dirty="0" smtClean="0"/>
              <a:t>Air-conditioning compressors </a:t>
            </a:r>
            <a:r>
              <a:rPr lang="en-US" dirty="0"/>
              <a:t>use an electromagnetic clutch</a:t>
            </a:r>
            <a:r>
              <a:rPr lang="en-US" dirty="0" smtClean="0"/>
              <a:t>.</a:t>
            </a:r>
          </a:p>
          <a:p>
            <a:r>
              <a:rPr lang="en-US" dirty="0"/>
              <a:t>When the thermostat senses that the temperature is </a:t>
            </a:r>
            <a:r>
              <a:rPr lang="en-US" dirty="0" smtClean="0"/>
              <a:t>near freezing</a:t>
            </a:r>
            <a:r>
              <a:rPr lang="en-US" dirty="0"/>
              <a:t>, 32°F (0°C), the switch opens the electrical circuit to </a:t>
            </a:r>
            <a:r>
              <a:rPr lang="en-US" dirty="0" smtClean="0"/>
              <a:t>the compressor.</a:t>
            </a:r>
            <a:endParaRPr lang="en-US" dirty="0"/>
          </a:p>
        </p:txBody>
      </p:sp>
    </p:spTree>
    <p:extLst>
      <p:ext uri="{BB962C8B-B14F-4D97-AF65-F5344CB8AC3E}">
        <p14:creationId xmlns:p14="http://schemas.microsoft.com/office/powerpoint/2010/main" val="4149644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63.13 </a:t>
            </a:r>
            <a:r>
              <a:rPr lang="en-IN" sz="2400" dirty="0">
                <a:latin typeface="Arial (Headings)"/>
              </a:rPr>
              <a:t>A cutaway of an air-conditioning compressor electromagnetic clutch</a:t>
            </a:r>
            <a:endParaRPr lang="en-US" dirty="0"/>
          </a:p>
        </p:txBody>
      </p:sp>
      <p:pic>
        <p:nvPicPr>
          <p:cNvPr id="3" name="Picture 2" descr="A photo shows a cutaway of an air conditioning compressor electromagnetic clutch. The photo shows a thermostat inside the electromagnetic clutch housing. The housing has grooves for compressor drive pulley and has compression clutch coils.&#10;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17939" y="1619790"/>
            <a:ext cx="5708122" cy="468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058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REFRIGERANTS</a:t>
            </a:r>
            <a:endParaRPr lang="en-US" dirty="0">
              <a:latin typeface="+mj-lt"/>
            </a:endParaRPr>
          </a:p>
        </p:txBody>
      </p:sp>
      <p:sp>
        <p:nvSpPr>
          <p:cNvPr id="3" name="Content Placeholder 2"/>
          <p:cNvSpPr>
            <a:spLocks noGrp="1"/>
          </p:cNvSpPr>
          <p:nvPr>
            <p:ph idx="1"/>
          </p:nvPr>
        </p:nvSpPr>
        <p:spPr/>
        <p:txBody>
          <a:bodyPr/>
          <a:lstStyle/>
          <a:p>
            <a:r>
              <a:rPr lang="en-US" dirty="0" smtClean="0"/>
              <a:t>One of </a:t>
            </a:r>
            <a:r>
              <a:rPr lang="en-US" dirty="0"/>
              <a:t>the first refrigerants was CFC-12, commonly referred to as </a:t>
            </a:r>
            <a:r>
              <a:rPr lang="en-US" dirty="0" smtClean="0"/>
              <a:t>R-12 or </a:t>
            </a:r>
            <a:r>
              <a:rPr lang="en-US" dirty="0"/>
              <a:t>by its brand name </a:t>
            </a:r>
            <a:r>
              <a:rPr lang="en-US" dirty="0" smtClean="0"/>
              <a:t>Freon.</a:t>
            </a:r>
          </a:p>
          <a:p>
            <a:r>
              <a:rPr lang="en-US" dirty="0"/>
              <a:t>HFC-134a, also called R-134a, has been </a:t>
            </a:r>
            <a:r>
              <a:rPr lang="en-US" dirty="0" smtClean="0"/>
              <a:t>selected by </a:t>
            </a:r>
            <a:r>
              <a:rPr lang="en-US" dirty="0"/>
              <a:t>vehicle manufacturers to replace the ozone-harming CFC</a:t>
            </a:r>
            <a:r>
              <a:rPr lang="en-US" dirty="0" smtClean="0"/>
              <a:t>.</a:t>
            </a:r>
          </a:p>
          <a:p>
            <a:r>
              <a:rPr lang="en-US" dirty="0"/>
              <a:t>HFC-134a is a smaller molecule than CFC-12. </a:t>
            </a:r>
            <a:r>
              <a:rPr lang="en-US" dirty="0" smtClean="0"/>
              <a:t>Therefore, HFC-134a </a:t>
            </a:r>
            <a:r>
              <a:rPr lang="en-US" dirty="0"/>
              <a:t>can more easily leak out through small holes or openings </a:t>
            </a:r>
            <a:r>
              <a:rPr lang="en-US" dirty="0" smtClean="0"/>
              <a:t>in the </a:t>
            </a:r>
            <a:r>
              <a:rPr lang="en-US" dirty="0"/>
              <a:t>system.</a:t>
            </a:r>
            <a:endParaRPr lang="en-US" dirty="0"/>
          </a:p>
        </p:txBody>
      </p:sp>
    </p:spTree>
    <p:extLst>
      <p:ext uri="{BB962C8B-B14F-4D97-AF65-F5344CB8AC3E}">
        <p14:creationId xmlns:p14="http://schemas.microsoft.com/office/powerpoint/2010/main" val="4234451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63.14 </a:t>
            </a:r>
            <a:r>
              <a:rPr lang="en-IN" sz="2400" dirty="0">
                <a:latin typeface="Arial (Headings)"/>
              </a:rPr>
              <a:t>R-134a is available in 12-oz cans, as well as larger 30-lb containers</a:t>
            </a:r>
            <a:endParaRPr lang="en-US" dirty="0"/>
          </a:p>
        </p:txBody>
      </p:sp>
      <p:pic>
        <p:nvPicPr>
          <p:cNvPr id="3" name="Picture 2" descr="A photo shows a container with DuPont Suva 134a.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62539" y="1629833"/>
            <a:ext cx="3218922" cy="4665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921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63.5</a:t>
            </a:r>
            <a:r>
              <a:rPr lang="en-US" dirty="0" smtClean="0"/>
              <a:t> </a:t>
            </a:r>
            <a:r>
              <a:rPr lang="en-US" dirty="0"/>
              <a:t>Discuss the refrigerants used and their impact on the environment</a:t>
            </a:r>
            <a:r>
              <a:rPr lang="en-US" dirty="0" smtClean="0"/>
              <a:t>.</a:t>
            </a:r>
          </a:p>
          <a:p>
            <a:pPr marL="0" indent="0">
              <a:buNone/>
            </a:pPr>
            <a:r>
              <a:rPr lang="en-US" b="1" dirty="0" smtClean="0">
                <a:solidFill>
                  <a:srgbClr val="005A70"/>
                </a:solidFill>
              </a:rPr>
              <a:t>63.6</a:t>
            </a:r>
            <a:r>
              <a:rPr lang="en-US" dirty="0" smtClean="0"/>
              <a:t> </a:t>
            </a:r>
            <a:r>
              <a:rPr lang="en-US" dirty="0"/>
              <a:t>Explain the function of refrigerant oils, condensers, </a:t>
            </a:r>
            <a:r>
              <a:rPr lang="en-US" dirty="0" smtClean="0"/>
              <a:t>and evaporators.</a:t>
            </a:r>
          </a:p>
          <a:p>
            <a:pPr marL="0" indent="0">
              <a:buNone/>
            </a:pPr>
            <a:r>
              <a:rPr lang="en-US" b="1" dirty="0" smtClean="0">
                <a:solidFill>
                  <a:schemeClr val="accent2"/>
                </a:solidFill>
              </a:rPr>
              <a:t>63.7</a:t>
            </a:r>
            <a:r>
              <a:rPr lang="en-US" dirty="0" smtClean="0"/>
              <a:t> Explain </a:t>
            </a:r>
            <a:r>
              <a:rPr lang="en-US" dirty="0"/>
              <a:t>the function of receiver-dryers, accumulators, </a:t>
            </a:r>
            <a:r>
              <a:rPr lang="en-US" dirty="0" smtClean="0"/>
              <a:t>refrigerant lines </a:t>
            </a:r>
            <a:r>
              <a:rPr lang="en-US" dirty="0"/>
              <a:t>and hoses, thermostatic expansion valves, and </a:t>
            </a:r>
            <a:r>
              <a:rPr lang="en-US" dirty="0" smtClean="0"/>
              <a:t>fixed-orifice tubes.</a:t>
            </a:r>
          </a:p>
          <a:p>
            <a:pPr marL="0" indent="0">
              <a:buNone/>
            </a:pPr>
            <a:r>
              <a:rPr lang="en-US" b="1" dirty="0" smtClean="0">
                <a:solidFill>
                  <a:schemeClr val="accent2"/>
                </a:solidFill>
              </a:rPr>
              <a:t>63.8</a:t>
            </a:r>
            <a:r>
              <a:rPr lang="en-US" dirty="0" smtClean="0"/>
              <a:t> </a:t>
            </a:r>
            <a:r>
              <a:rPr lang="en-US" dirty="0"/>
              <a:t>Explain the operation of a compressor and its controls.</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REFRIGERANTS AND THE ENVIRONMENT</a:t>
            </a:r>
            <a:endParaRPr lang="en-US" dirty="0">
              <a:latin typeface="+mj-lt"/>
            </a:endParaRPr>
          </a:p>
        </p:txBody>
      </p:sp>
      <p:sp>
        <p:nvSpPr>
          <p:cNvPr id="3" name="Content Placeholder 2"/>
          <p:cNvSpPr>
            <a:spLocks noGrp="1"/>
          </p:cNvSpPr>
          <p:nvPr>
            <p:ph idx="1"/>
          </p:nvPr>
        </p:nvSpPr>
        <p:spPr/>
        <p:txBody>
          <a:bodyPr/>
          <a:lstStyle/>
          <a:p>
            <a:r>
              <a:rPr lang="en-US" dirty="0" smtClean="0"/>
              <a:t>Montreal Protocol</a:t>
            </a:r>
          </a:p>
          <a:p>
            <a:pPr lvl="1"/>
            <a:r>
              <a:rPr lang="en-US" dirty="0" smtClean="0"/>
              <a:t>A conference </a:t>
            </a:r>
            <a:r>
              <a:rPr lang="en-US" dirty="0"/>
              <a:t>was held in </a:t>
            </a:r>
            <a:r>
              <a:rPr lang="en-US" dirty="0" smtClean="0"/>
              <a:t>Montreal, Canada</a:t>
            </a:r>
            <a:r>
              <a:rPr lang="en-US" dirty="0"/>
              <a:t>, in 1987, where the United States and 22 other </a:t>
            </a:r>
            <a:r>
              <a:rPr lang="en-US" dirty="0" smtClean="0"/>
              <a:t>countries agreed </a:t>
            </a:r>
            <a:r>
              <a:rPr lang="en-US" dirty="0"/>
              <a:t>to limit the production of ozone-depleting refrigerants</a:t>
            </a:r>
            <a:r>
              <a:rPr lang="en-US" dirty="0" smtClean="0"/>
              <a:t>.</a:t>
            </a:r>
          </a:p>
          <a:p>
            <a:r>
              <a:rPr lang="en-US" dirty="0"/>
              <a:t>Section 609 of the Clean Air </a:t>
            </a:r>
            <a:r>
              <a:rPr lang="en-US" dirty="0" smtClean="0"/>
              <a:t>Act required </a:t>
            </a:r>
            <a:r>
              <a:rPr lang="en-US" dirty="0"/>
              <a:t>the following</a:t>
            </a:r>
            <a:r>
              <a:rPr lang="en-US" dirty="0" smtClean="0"/>
              <a:t>:</a:t>
            </a:r>
          </a:p>
          <a:p>
            <a:pPr lvl="1"/>
            <a:r>
              <a:rPr lang="en-US" dirty="0" smtClean="0"/>
              <a:t>Technicians who work on air conditioning to be trained and certified.</a:t>
            </a:r>
          </a:p>
          <a:p>
            <a:pPr lvl="1"/>
            <a:r>
              <a:rPr lang="en-US" dirty="0" smtClean="0"/>
              <a:t>Recovery and recycling equipment must be used.</a:t>
            </a:r>
          </a:p>
          <a:p>
            <a:pPr lvl="1"/>
            <a:r>
              <a:rPr lang="en-US" dirty="0" smtClean="0"/>
              <a:t>Each shop must comply with EPA </a:t>
            </a:r>
            <a:r>
              <a:rPr lang="en-US" dirty="0" err="1" smtClean="0"/>
              <a:t>relues</a:t>
            </a:r>
            <a:r>
              <a:rPr lang="en-US" dirty="0" smtClean="0"/>
              <a:t>.</a:t>
            </a:r>
            <a:endParaRPr lang="en-US" dirty="0"/>
          </a:p>
        </p:txBody>
      </p:sp>
    </p:spTree>
    <p:extLst>
      <p:ext uri="{BB962C8B-B14F-4D97-AF65-F5344CB8AC3E}">
        <p14:creationId xmlns:p14="http://schemas.microsoft.com/office/powerpoint/2010/main" val="33270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63.15 </a:t>
            </a:r>
            <a:r>
              <a:rPr lang="en-IN" sz="2400" dirty="0">
                <a:latin typeface="Arial (Headings)"/>
              </a:rPr>
              <a:t>A depletion of the ozone layer allows more ultraviolet radiation from the sun to reach Earth’s surface</a:t>
            </a:r>
            <a:endParaRPr lang="en-US" dirty="0"/>
          </a:p>
        </p:txBody>
      </p:sp>
      <p:pic>
        <p:nvPicPr>
          <p:cNvPr id="3" name="Picture 2" descr="The drawing shows the earth’s surface with its atmosphere.&#10;• The ozone layer is shown in the stratosphere, between the height of 7 miles/11 km and 30 miles/48 km from the earth’s surface.&#10;• CFC’s or chlorofluorocarbons leave the earth’s surface and destroy the ozone layer.&#10;• A part of the ozone layer is shown depleted through which sun’s ultraviolet rays enter the earth’s atmosphere.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557072" y="1723700"/>
            <a:ext cx="6029856" cy="4494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733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63.16 </a:t>
            </a:r>
            <a:r>
              <a:rPr lang="en-IN" sz="2400" dirty="0">
                <a:latin typeface="Arial (Headings)"/>
              </a:rPr>
              <a:t>Chlorofluorocarbon molecules break apart in the atmosphere</a:t>
            </a:r>
            <a:endParaRPr lang="en-US" dirty="0"/>
          </a:p>
        </p:txBody>
      </p:sp>
      <p:pic>
        <p:nvPicPr>
          <p:cNvPr id="3" name="Picture 2" descr="A CFC molecule has three chlorine atoms, a fluorine atom, and a carbon atom. An ozone molecule has three oxygen atoms. In presence of UV light, a chlorine atom separates from a CFC molecule. A chlorine atom attacks an ozone molecule and breaks it apart. An ordinary oxygen molecule and a molecule of chlorine are formed. A free oxygen atom then breaks up the chlorine monoxide and the chlorine is free to repeat the process of destroying ozone.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0339" y="2443605"/>
            <a:ext cx="7943322" cy="3088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220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HFO-1234YF</a:t>
            </a:r>
            <a:endParaRPr lang="en-US" dirty="0">
              <a:latin typeface="+mj-lt"/>
            </a:endParaRPr>
          </a:p>
        </p:txBody>
      </p:sp>
      <p:sp>
        <p:nvSpPr>
          <p:cNvPr id="3" name="Content Placeholder 2"/>
          <p:cNvSpPr>
            <a:spLocks noGrp="1"/>
          </p:cNvSpPr>
          <p:nvPr>
            <p:ph idx="1"/>
          </p:nvPr>
        </p:nvSpPr>
        <p:spPr/>
        <p:txBody>
          <a:bodyPr/>
          <a:lstStyle/>
          <a:p>
            <a:r>
              <a:rPr lang="en-US" dirty="0" smtClean="0"/>
              <a:t>Description</a:t>
            </a:r>
          </a:p>
          <a:p>
            <a:pPr lvl="1"/>
            <a:r>
              <a:rPr lang="en-US" dirty="0" smtClean="0"/>
              <a:t>Also called R1234yf is the refrigerant required in all vehicles starting in MY 2021.</a:t>
            </a:r>
          </a:p>
          <a:p>
            <a:r>
              <a:rPr lang="en-US" dirty="0" smtClean="0"/>
              <a:t>Ozone Depletion and Global Warming Potential</a:t>
            </a:r>
          </a:p>
          <a:p>
            <a:pPr lvl="1"/>
            <a:r>
              <a:rPr lang="en-US" dirty="0" smtClean="0"/>
              <a:t>R1234yf does not deplete the ozone layer, but is believed to have the potential to cause climate change. </a:t>
            </a:r>
          </a:p>
          <a:p>
            <a:r>
              <a:rPr lang="en-US" dirty="0" smtClean="0"/>
              <a:t>Flammability</a:t>
            </a:r>
          </a:p>
          <a:p>
            <a:pPr lvl="1"/>
            <a:r>
              <a:rPr lang="en-US" dirty="0" smtClean="0"/>
              <a:t>R-1234yf </a:t>
            </a:r>
            <a:r>
              <a:rPr lang="en-US" dirty="0"/>
              <a:t>is mildly flammable</a:t>
            </a:r>
            <a:r>
              <a:rPr lang="en-US" dirty="0" smtClean="0"/>
              <a:t>.</a:t>
            </a:r>
          </a:p>
          <a:p>
            <a:pPr lvl="1"/>
            <a:r>
              <a:rPr lang="en-US" dirty="0"/>
              <a:t>Do not smoke or have an open flame while working on or </a:t>
            </a:r>
            <a:r>
              <a:rPr lang="en-US" dirty="0" smtClean="0"/>
              <a:t>servicing a </a:t>
            </a:r>
            <a:r>
              <a:rPr lang="en-US" dirty="0"/>
              <a:t>vehicle equipped with R-1234yf.</a:t>
            </a:r>
            <a:endParaRPr lang="en-US" dirty="0" smtClean="0"/>
          </a:p>
          <a:p>
            <a:pPr lvl="1"/>
            <a:endParaRPr lang="en-US" dirty="0"/>
          </a:p>
        </p:txBody>
      </p:sp>
    </p:spTree>
    <p:extLst>
      <p:ext uri="{BB962C8B-B14F-4D97-AF65-F5344CB8AC3E}">
        <p14:creationId xmlns:p14="http://schemas.microsoft.com/office/powerpoint/2010/main" val="1927652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63.17 </a:t>
            </a:r>
            <a:r>
              <a:rPr lang="en-IN" sz="2000" dirty="0">
                <a:latin typeface="Arial (Headings)"/>
              </a:rPr>
              <a:t>Due to the cost of R-1234yf, most shops will purchase 10 or 20 pound containers compared to the normal 30 pound container that most shops purchased for R-134a</a:t>
            </a:r>
            <a:endParaRPr lang="en-US" dirty="0"/>
          </a:p>
        </p:txBody>
      </p:sp>
      <p:pic>
        <p:nvPicPr>
          <p:cNvPr id="3" name="Picture 2" descr="A photo shows a container with DuPont Opteon YF refrigerant (HFO – 1234yf).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71850" y="1866014"/>
            <a:ext cx="24003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116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REFRIGERANT OILS</a:t>
            </a:r>
            <a:endParaRPr lang="en-US" dirty="0">
              <a:latin typeface="+mj-lt"/>
            </a:endParaRPr>
          </a:p>
        </p:txBody>
      </p:sp>
      <p:sp>
        <p:nvSpPr>
          <p:cNvPr id="3" name="Content Placeholder 2"/>
          <p:cNvSpPr>
            <a:spLocks noGrp="1"/>
          </p:cNvSpPr>
          <p:nvPr>
            <p:ph idx="1"/>
          </p:nvPr>
        </p:nvSpPr>
        <p:spPr/>
        <p:txBody>
          <a:bodyPr/>
          <a:lstStyle/>
          <a:p>
            <a:r>
              <a:rPr lang="en-US" dirty="0"/>
              <a:t>The oil carried by the refrigerant through the various </a:t>
            </a:r>
            <a:r>
              <a:rPr lang="en-US" dirty="0" smtClean="0"/>
              <a:t>components is </a:t>
            </a:r>
            <a:r>
              <a:rPr lang="en-US" dirty="0"/>
              <a:t>often the only source of lubrication for the compressor</a:t>
            </a:r>
            <a:r>
              <a:rPr lang="en-US" dirty="0" smtClean="0"/>
              <a:t>.</a:t>
            </a:r>
          </a:p>
          <a:p>
            <a:r>
              <a:rPr lang="en-US" dirty="0" smtClean="0"/>
              <a:t>HFC-134a and HFO-1234yf systems </a:t>
            </a:r>
            <a:r>
              <a:rPr lang="en-US" dirty="0"/>
              <a:t>must use synthetic </a:t>
            </a:r>
            <a:r>
              <a:rPr lang="en-US" dirty="0" smtClean="0"/>
              <a:t>polyalkyline glycol</a:t>
            </a:r>
            <a:r>
              <a:rPr lang="en-US" dirty="0"/>
              <a:t>, usually referred to as PAG oil</a:t>
            </a:r>
            <a:r>
              <a:rPr lang="en-US" dirty="0" smtClean="0"/>
              <a:t>.</a:t>
            </a:r>
          </a:p>
          <a:p>
            <a:r>
              <a:rPr lang="en-US" dirty="0" smtClean="0"/>
              <a:t>Viscosity of PAG oil varies.</a:t>
            </a:r>
          </a:p>
          <a:p>
            <a:r>
              <a:rPr lang="en-US" dirty="0"/>
              <a:t>Always use the </a:t>
            </a:r>
            <a:r>
              <a:rPr lang="en-US" dirty="0" smtClean="0"/>
              <a:t>type and </a:t>
            </a:r>
            <a:r>
              <a:rPr lang="en-US" dirty="0"/>
              <a:t>viscosity of oil specified by the manufacturer.</a:t>
            </a:r>
            <a:endParaRPr lang="en-US" dirty="0"/>
          </a:p>
        </p:txBody>
      </p:sp>
    </p:spTree>
    <p:extLst>
      <p:ext uri="{BB962C8B-B14F-4D97-AF65-F5344CB8AC3E}">
        <p14:creationId xmlns:p14="http://schemas.microsoft.com/office/powerpoint/2010/main" val="157182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97280"/>
          </a:xfrm>
        </p:spPr>
        <p:txBody>
          <a:bodyPr/>
          <a:lstStyle/>
          <a:p>
            <a:r>
              <a:rPr lang="en-US" dirty="0">
                <a:latin typeface="Arial (Headings)"/>
              </a:rPr>
              <a:t>Figure 63.18 </a:t>
            </a:r>
            <a:r>
              <a:rPr lang="en-IN" dirty="0">
                <a:latin typeface="Arial (Headings)"/>
              </a:rPr>
              <a:t>PAG oil used in Chrysler vehicles equipped with HFC-134a refrigerant. Notice that different oils are used for different systems, depending primarily on the manufacturer of the compressor. </a:t>
            </a:r>
            <a:endParaRPr lang="en-US" dirty="0"/>
          </a:p>
        </p:txBody>
      </p:sp>
      <p:pic>
        <p:nvPicPr>
          <p:cNvPr id="3" name="Picture 2" descr="A photo shows two metal cans of PAG oil by Mopar. One can contains SUN PAG 56 lubricant whereas the other contains a SP-20 lubrican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26406" y="2089618"/>
            <a:ext cx="5691188" cy="4236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360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63.19 </a:t>
            </a:r>
            <a:r>
              <a:rPr lang="en-IN" sz="2400" dirty="0">
                <a:latin typeface="Arial (Headings)"/>
              </a:rPr>
              <a:t>Ester refrigerant oils are often specified for use when retrofitting an R-12 system to R-134a by companies who supply refit kits. </a:t>
            </a:r>
            <a:endParaRPr lang="en-US" dirty="0"/>
          </a:p>
        </p:txBody>
      </p:sp>
      <p:pic>
        <p:nvPicPr>
          <p:cNvPr id="3" name="Picture 2" descr="A photo shows a plastic can that contains Ester 100 refrigerant oil.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21059" y="1869636"/>
            <a:ext cx="4318817" cy="4429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717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CONDENSER</a:t>
            </a:r>
            <a:endParaRPr lang="en-US" dirty="0">
              <a:latin typeface="+mj-lt"/>
            </a:endParaRPr>
          </a:p>
        </p:txBody>
      </p:sp>
      <p:sp>
        <p:nvSpPr>
          <p:cNvPr id="3" name="Content Placeholder 2"/>
          <p:cNvSpPr>
            <a:spLocks noGrp="1"/>
          </p:cNvSpPr>
          <p:nvPr>
            <p:ph idx="1"/>
          </p:nvPr>
        </p:nvSpPr>
        <p:spPr/>
        <p:txBody>
          <a:bodyPr/>
          <a:lstStyle/>
          <a:p>
            <a:r>
              <a:rPr lang="en-US" dirty="0" smtClean="0"/>
              <a:t>A condenser is like a </a:t>
            </a:r>
            <a:r>
              <a:rPr lang="en-US" dirty="0"/>
              <a:t>radiator because it is designed to radiate heat from </a:t>
            </a:r>
            <a:r>
              <a:rPr lang="en-US" dirty="0" smtClean="0"/>
              <a:t>the refrigerant </a:t>
            </a:r>
            <a:r>
              <a:rPr lang="en-US" dirty="0"/>
              <a:t>to the outside air</a:t>
            </a:r>
            <a:r>
              <a:rPr lang="en-US" dirty="0" smtClean="0"/>
              <a:t>.</a:t>
            </a:r>
          </a:p>
          <a:p>
            <a:r>
              <a:rPr lang="en-US" dirty="0"/>
              <a:t>As the heat travels into the air, the high-pressure gas </a:t>
            </a:r>
            <a:r>
              <a:rPr lang="en-US" dirty="0" smtClean="0"/>
              <a:t>refrigerant changes </a:t>
            </a:r>
            <a:r>
              <a:rPr lang="en-US" dirty="0"/>
              <a:t>state and becomes a high-pressure liquid</a:t>
            </a:r>
            <a:r>
              <a:rPr lang="en-US" dirty="0" smtClean="0"/>
              <a:t>.</a:t>
            </a:r>
          </a:p>
          <a:p>
            <a:r>
              <a:rPr lang="en-US" dirty="0"/>
              <a:t>To help in the heat transfer, most vehicles are equipped </a:t>
            </a:r>
            <a:r>
              <a:rPr lang="en-US" dirty="0" smtClean="0"/>
              <a:t>with cooling fans.</a:t>
            </a:r>
            <a:endParaRPr lang="en-US" dirty="0"/>
          </a:p>
        </p:txBody>
      </p:sp>
    </p:spTree>
    <p:extLst>
      <p:ext uri="{BB962C8B-B14F-4D97-AF65-F5344CB8AC3E}">
        <p14:creationId xmlns:p14="http://schemas.microsoft.com/office/powerpoint/2010/main" val="4023770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63.20 </a:t>
            </a:r>
            <a:r>
              <a:rPr lang="en-IN" sz="2400" dirty="0">
                <a:latin typeface="Arial (Headings)"/>
              </a:rPr>
              <a:t>The condenser serves the same function for both the orifice-tube and the expansion valve–type air-conditioning </a:t>
            </a:r>
            <a:r>
              <a:rPr lang="en-IN" sz="2400" dirty="0" smtClean="0">
                <a:latin typeface="Arial (Headings)"/>
              </a:rPr>
              <a:t>system</a:t>
            </a:r>
            <a:endParaRPr lang="en-US" dirty="0"/>
          </a:p>
        </p:txBody>
      </p:sp>
      <p:pic>
        <p:nvPicPr>
          <p:cNvPr id="3" name="Picture 2" descr="The diagram shows two types of air conditioning systems with all its parts and describing the type of fluid flow through its pipes. Each system is divided into two sections, the high side and the low side. These systems can be explained as below. &#10;1) Expansion valve-type air conditioning system – The part of the system from the compressor’s high side service fitting of the compressor (discharge) to the pipes through the condenser to the receiver-drier unit and the entry point of expansion valve is the high side. The pipes from discharge fitting and condenser exit has high pressure vapor and the pipe from the condenser exit to the receiver-drier entry unit has a high-pressure liquid flowing through it. The part of the system from the expansion valve’s exit point to the pipes through the evaporator to the low-side service fitting of the compressor (suction) is section low side. The pipe from the exit of receiver-drier passing through the expansion valve till the evaporator entry point carries a low-pressure liquid. The pipe from the evaporator till the suction fitting of the compressor carries low pressure vapor through it.&#10;&#10;&#10;2) Orifice –tube type air conditioning system – The part of the system from the compressor’s high-side service fitting of the compressor (discharge) to the pipes through the condenser to the orifice tube exit point is the high side. The pipes from the discharge fitting and condenser exit has high pressure vapor and the pipe from the condenser exit to the entrance of the orifice-tube has a high pressure liquid flowing through it. The part of the system from the orifice tube’s exit point to the pipes through the evaporator as well as through the accumulator to the low-side service fitting of the compressor (suction) is of the section low side. The pipe from the orifice tube exit till the entry point of the evaporator carries a low pressure liquid. The pipe from the evaporator, through the accumulator and till the suction fitting of the compressor carries low pressure vapor through it.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91973" y="1634498"/>
            <a:ext cx="6360055" cy="4647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646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HVAC PURPOSE AND </a:t>
            </a:r>
            <a:r>
              <a:rPr lang="en-US" dirty="0" smtClean="0">
                <a:latin typeface="+mj-lt"/>
              </a:rPr>
              <a:t>FUNCTION (1 Of 4)</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Principles Involved</a:t>
            </a:r>
          </a:p>
          <a:p>
            <a:pPr lvl="1"/>
            <a:r>
              <a:rPr lang="en-US" dirty="0" smtClean="0"/>
              <a:t>All </a:t>
            </a:r>
            <a:r>
              <a:rPr lang="en-US" dirty="0"/>
              <a:t>matter is found in one </a:t>
            </a:r>
            <a:r>
              <a:rPr lang="en-US" dirty="0" smtClean="0"/>
              <a:t>of three </a:t>
            </a:r>
            <a:r>
              <a:rPr lang="en-US" dirty="0"/>
              <a:t>different phases or states: solid, liquid, or vapor (gas</a:t>
            </a:r>
            <a:r>
              <a:rPr lang="en-US" dirty="0" smtClean="0"/>
              <a:t>).</a:t>
            </a:r>
          </a:p>
          <a:p>
            <a:r>
              <a:rPr lang="en-US" dirty="0" smtClean="0"/>
              <a:t>Changes of State</a:t>
            </a:r>
          </a:p>
          <a:p>
            <a:pPr lvl="1"/>
            <a:r>
              <a:rPr lang="en-US" dirty="0" smtClean="0"/>
              <a:t>A solid </a:t>
            </a:r>
            <a:r>
              <a:rPr lang="en-US" dirty="0"/>
              <a:t>is a substance that cannot </a:t>
            </a:r>
            <a:r>
              <a:rPr lang="en-US" dirty="0" smtClean="0"/>
              <a:t>be compressed </a:t>
            </a:r>
            <a:r>
              <a:rPr lang="en-US" dirty="0"/>
              <a:t>and has strong resistance to flow</a:t>
            </a:r>
            <a:r>
              <a:rPr lang="en-US" dirty="0" smtClean="0"/>
              <a:t>.</a:t>
            </a:r>
          </a:p>
          <a:p>
            <a:pPr lvl="1"/>
            <a:r>
              <a:rPr lang="en-US" dirty="0"/>
              <a:t>A liquid is a substance that cannot be </a:t>
            </a:r>
            <a:r>
              <a:rPr lang="en-US" dirty="0" smtClean="0"/>
              <a:t>compressed.</a:t>
            </a:r>
          </a:p>
          <a:p>
            <a:pPr lvl="1"/>
            <a:r>
              <a:rPr lang="en-US" dirty="0"/>
              <a:t>A vapor is a substance that can be easily compressed, has </a:t>
            </a:r>
            <a:r>
              <a:rPr lang="en-US" dirty="0" smtClean="0"/>
              <a:t>no resistance </a:t>
            </a:r>
            <a:r>
              <a:rPr lang="en-US" dirty="0"/>
              <a:t>to flow, and no fixed volume.</a:t>
            </a:r>
            <a:endParaRPr lang="en-US" dirty="0" smtClean="0"/>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24000"/>
            <a:ext cx="5424488" cy="4794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63.21 </a:t>
            </a:r>
            <a:r>
              <a:rPr lang="en-IN" sz="2400" dirty="0">
                <a:latin typeface="Arial (Headings)"/>
              </a:rPr>
              <a:t>A repaired condenser refrigerant line</a:t>
            </a:r>
            <a:endParaRPr lang="en-US" dirty="0"/>
          </a:p>
        </p:txBody>
      </p:sp>
      <p:pic>
        <p:nvPicPr>
          <p:cNvPr id="3" name="Picture 2" descr="A photo shows a repaired condenser liquid line made of aluminum and flexible rubber and a line from the compressor to the condense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9939" y="1656971"/>
            <a:ext cx="6724122" cy="4610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73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EVAPORATOR</a:t>
            </a:r>
            <a:endParaRPr lang="en-US" dirty="0">
              <a:latin typeface="+mj-lt"/>
            </a:endParaRPr>
          </a:p>
        </p:txBody>
      </p:sp>
      <p:sp>
        <p:nvSpPr>
          <p:cNvPr id="3" name="Content Placeholder 2"/>
          <p:cNvSpPr>
            <a:spLocks noGrp="1"/>
          </p:cNvSpPr>
          <p:nvPr>
            <p:ph idx="1"/>
          </p:nvPr>
        </p:nvSpPr>
        <p:spPr/>
        <p:txBody>
          <a:bodyPr/>
          <a:lstStyle/>
          <a:p>
            <a:r>
              <a:rPr lang="en-US" dirty="0" smtClean="0"/>
              <a:t>The purpose </a:t>
            </a:r>
            <a:r>
              <a:rPr lang="en-US" dirty="0"/>
              <a:t>of the evaporator is to transfer heat from the air to the </a:t>
            </a:r>
            <a:r>
              <a:rPr lang="en-US" dirty="0" smtClean="0"/>
              <a:t>refrigerant flowing </a:t>
            </a:r>
            <a:r>
              <a:rPr lang="en-US" dirty="0"/>
              <a:t>through it</a:t>
            </a:r>
            <a:r>
              <a:rPr lang="en-US" dirty="0" smtClean="0"/>
              <a:t>.</a:t>
            </a:r>
          </a:p>
          <a:p>
            <a:r>
              <a:rPr lang="en-US" dirty="0"/>
              <a:t>A blower motor equipped with a squirrel cage–type fan circulates </a:t>
            </a:r>
            <a:r>
              <a:rPr lang="en-US" dirty="0" smtClean="0"/>
              <a:t>air through </a:t>
            </a:r>
            <a:r>
              <a:rPr lang="en-US" dirty="0"/>
              <a:t>the evaporator and forces the cooler air into the </a:t>
            </a:r>
            <a:r>
              <a:rPr lang="en-US" dirty="0" smtClean="0"/>
              <a:t>passenger compartment.</a:t>
            </a:r>
          </a:p>
          <a:p>
            <a:r>
              <a:rPr lang="en-US" dirty="0"/>
              <a:t>Because the evaporator is cold (</a:t>
            </a:r>
            <a:r>
              <a:rPr lang="en-US" dirty="0" smtClean="0"/>
              <a:t>usually just </a:t>
            </a:r>
            <a:r>
              <a:rPr lang="en-US" dirty="0"/>
              <a:t>above the freezing point of 32°F [0°C]), any moisture in the </a:t>
            </a:r>
            <a:r>
              <a:rPr lang="en-US" dirty="0" smtClean="0"/>
              <a:t>air is removed, lowering the relative humidity.</a:t>
            </a:r>
          </a:p>
          <a:p>
            <a:endParaRPr lang="en-US" dirty="0" smtClean="0"/>
          </a:p>
          <a:p>
            <a:endParaRPr lang="en-US" dirty="0"/>
          </a:p>
        </p:txBody>
      </p:sp>
    </p:spTree>
    <p:extLst>
      <p:ext uri="{BB962C8B-B14F-4D97-AF65-F5344CB8AC3E}">
        <p14:creationId xmlns:p14="http://schemas.microsoft.com/office/powerpoint/2010/main" val="1180397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63.22 </a:t>
            </a:r>
            <a:r>
              <a:rPr lang="en-IN" sz="2400" dirty="0">
                <a:latin typeface="Arial (Headings)"/>
              </a:rPr>
              <a:t>The evaporator </a:t>
            </a:r>
            <a:r>
              <a:rPr lang="en-IN" sz="2400" dirty="0" smtClean="0">
                <a:latin typeface="Arial (Headings)"/>
              </a:rPr>
              <a:t>allows </a:t>
            </a:r>
            <a:r>
              <a:rPr lang="en-IN" sz="2400" dirty="0">
                <a:latin typeface="Arial (Headings)"/>
              </a:rPr>
              <a:t>the liquid refrigerant to evaporate and absorb heat from the passenger compartment</a:t>
            </a:r>
            <a:endParaRPr lang="en-US" dirty="0"/>
          </a:p>
        </p:txBody>
      </p:sp>
      <p:pic>
        <p:nvPicPr>
          <p:cNvPr id="3" name="Picture 2" descr="The figure shows the following operation:&#10;Evaporator with an expansion valve:&#10;• High pressure liquid is converted into high-pressure vapor in a condenser that is passed through a receiver drier and then to an expansion valve.&#10;• From the expansion valve, low-pressure vapor is passed to the evaporator where it is converted to low-pressure liquid.&#10;• Low-pressure vapor from the evaporator passes to the condenser through a compressor.&#10;Evaporator with a fixed-orifice tube:&#10;• Low pressure liquid is converted into high-pressure vapor in a condenser that is passed to an evaporator through a fixed-orifice tube.&#10;• From the evaporator, low-pressure vapor is converted to low-pressure liquid and passed to the evaporator where it is converted to low-pressure liquid.&#10;• Low-pressure vapor from the evaporator passes through the accumulator and compressor and is converted to low-pressure liquid.&#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992315" y="1631311"/>
            <a:ext cx="3159370" cy="4658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683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RECEIVER-DRIER</a:t>
            </a:r>
            <a:endParaRPr lang="en-US" dirty="0">
              <a:latin typeface="+mj-lt"/>
            </a:endParaRPr>
          </a:p>
        </p:txBody>
      </p:sp>
      <p:sp>
        <p:nvSpPr>
          <p:cNvPr id="3" name="Content Placeholder 2"/>
          <p:cNvSpPr>
            <a:spLocks noGrp="1"/>
          </p:cNvSpPr>
          <p:nvPr>
            <p:ph idx="1"/>
          </p:nvPr>
        </p:nvSpPr>
        <p:spPr/>
        <p:txBody>
          <a:bodyPr/>
          <a:lstStyle/>
          <a:p>
            <a:r>
              <a:rPr lang="en-US" dirty="0"/>
              <a:t>A receiver–drier is used on an air-conditioning system that uses </a:t>
            </a:r>
            <a:r>
              <a:rPr lang="en-US" dirty="0" smtClean="0"/>
              <a:t>an expansion </a:t>
            </a:r>
            <a:r>
              <a:rPr lang="en-US" dirty="0"/>
              <a:t>valve</a:t>
            </a:r>
            <a:r>
              <a:rPr lang="en-US" dirty="0" smtClean="0"/>
              <a:t>.</a:t>
            </a:r>
          </a:p>
          <a:p>
            <a:r>
              <a:rPr lang="en-US" dirty="0"/>
              <a:t>The receiver–drier is located between the </a:t>
            </a:r>
            <a:r>
              <a:rPr lang="en-US" dirty="0" smtClean="0"/>
              <a:t>condenser and </a:t>
            </a:r>
            <a:r>
              <a:rPr lang="en-US" dirty="0"/>
              <a:t>the evaporator</a:t>
            </a:r>
            <a:r>
              <a:rPr lang="en-US" dirty="0" smtClean="0"/>
              <a:t>.</a:t>
            </a:r>
          </a:p>
          <a:p>
            <a:r>
              <a:rPr lang="en-US" dirty="0"/>
              <a:t>The purpose of </a:t>
            </a:r>
            <a:r>
              <a:rPr lang="en-US" dirty="0" smtClean="0"/>
              <a:t>the receiver </a:t>
            </a:r>
            <a:r>
              <a:rPr lang="en-US" dirty="0"/>
              <a:t>is to provide temporary storage for the liquid </a:t>
            </a:r>
            <a:r>
              <a:rPr lang="en-US" dirty="0" smtClean="0"/>
              <a:t>refrigerant and </a:t>
            </a:r>
            <a:r>
              <a:rPr lang="en-US" dirty="0"/>
              <a:t>it also usually includes a filter to trap debris and a desiccant </a:t>
            </a:r>
            <a:r>
              <a:rPr lang="en-US" dirty="0" smtClean="0"/>
              <a:t>to remove </a:t>
            </a:r>
            <a:r>
              <a:rPr lang="en-US" dirty="0"/>
              <a:t>moisture.</a:t>
            </a:r>
            <a:endParaRPr lang="en-US" dirty="0" smtClean="0"/>
          </a:p>
          <a:p>
            <a:endParaRPr lang="en-US" dirty="0"/>
          </a:p>
        </p:txBody>
      </p:sp>
    </p:spTree>
    <p:extLst>
      <p:ext uri="{BB962C8B-B14F-4D97-AF65-F5344CB8AC3E}">
        <p14:creationId xmlns:p14="http://schemas.microsoft.com/office/powerpoint/2010/main" val="540019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63.23 </a:t>
            </a:r>
            <a:r>
              <a:rPr lang="en-IN" dirty="0">
                <a:latin typeface="Arial (Headings)"/>
              </a:rPr>
              <a:t>Expansion-valve systems store excess refrigerant in a receiver–drier, which is located in the high-side liquid section of the </a:t>
            </a:r>
            <a:r>
              <a:rPr lang="en-IN" dirty="0" smtClean="0">
                <a:latin typeface="Arial (Headings)"/>
              </a:rPr>
              <a:t>system.</a:t>
            </a:r>
            <a:endParaRPr lang="en-US" dirty="0"/>
          </a:p>
        </p:txBody>
      </p:sp>
      <p:pic>
        <p:nvPicPr>
          <p:cNvPr id="3" name="Picture 2" descr="The diagram shows a cross section of a receiver-drier system which looks like a sealed metal can with an inlet and outlet. The inlet and outlet has pipe fittings. A sight glass is installed at the top. The entrance of the inlet is directed towards the body of the metal can which has filter pads and a desiccant layer. A pick up tube which starts from the bottom of the can reaches till the top and exits through the outlet.  &#10;The cutaway unit shows vapor return tubes in a metal casing with inlet from the evaporator and an outlet to the compressor at the top. The vapor return tube passes through the can in a U-shape and has an oil return orifice filter in the middle. A desiccant bag across the pipes is seen tied around the tubes inside the metal casing. The outlet return tube has a small hole towards the exit point of the tub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6351" y="1659455"/>
            <a:ext cx="6031298" cy="4605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657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ACCUMULATOR</a:t>
            </a:r>
            <a:endParaRPr lang="en-US" dirty="0">
              <a:latin typeface="+mj-lt"/>
            </a:endParaRPr>
          </a:p>
        </p:txBody>
      </p:sp>
      <p:sp>
        <p:nvSpPr>
          <p:cNvPr id="3" name="Content Placeholder 2"/>
          <p:cNvSpPr>
            <a:spLocks noGrp="1"/>
          </p:cNvSpPr>
          <p:nvPr>
            <p:ph idx="1"/>
          </p:nvPr>
        </p:nvSpPr>
        <p:spPr/>
        <p:txBody>
          <a:bodyPr/>
          <a:lstStyle/>
          <a:p>
            <a:r>
              <a:rPr lang="en-US" dirty="0"/>
              <a:t>An accumulator is used on systems that use an orifice tube</a:t>
            </a:r>
            <a:r>
              <a:rPr lang="en-US" dirty="0" smtClean="0"/>
              <a:t>.</a:t>
            </a:r>
          </a:p>
          <a:p>
            <a:r>
              <a:rPr lang="en-US" dirty="0"/>
              <a:t>It </a:t>
            </a:r>
            <a:r>
              <a:rPr lang="en-US" dirty="0" smtClean="0"/>
              <a:t>is located </a:t>
            </a:r>
            <a:r>
              <a:rPr lang="en-US" dirty="0"/>
              <a:t>between the evaporator and the compressor</a:t>
            </a:r>
            <a:r>
              <a:rPr lang="en-US" dirty="0" smtClean="0"/>
              <a:t>.</a:t>
            </a:r>
          </a:p>
          <a:p>
            <a:r>
              <a:rPr lang="en-US" dirty="0" smtClean="0"/>
              <a:t>It prevents liquid refrigerant from entering the compressor, removes moisture and traps </a:t>
            </a:r>
            <a:r>
              <a:rPr lang="en-US" dirty="0" err="1" smtClean="0"/>
              <a:t>debis</a:t>
            </a:r>
            <a:r>
              <a:rPr lang="en-US" dirty="0" smtClean="0"/>
              <a:t>.</a:t>
            </a:r>
            <a:endParaRPr lang="en-US" dirty="0"/>
          </a:p>
        </p:txBody>
      </p:sp>
    </p:spTree>
    <p:extLst>
      <p:ext uri="{BB962C8B-B14F-4D97-AF65-F5344CB8AC3E}">
        <p14:creationId xmlns:p14="http://schemas.microsoft.com/office/powerpoint/2010/main" val="643629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63.24 </a:t>
            </a:r>
            <a:r>
              <a:rPr lang="en-IN" sz="2400" dirty="0">
                <a:latin typeface="Arial (Headings)"/>
              </a:rPr>
              <a:t>A typical accumulator used on a cycling clutch orifice-tube (CCOT) system</a:t>
            </a:r>
            <a:endParaRPr lang="en-US" dirty="0"/>
          </a:p>
        </p:txBody>
      </p:sp>
      <p:pic>
        <p:nvPicPr>
          <p:cNvPr id="3" name="Picture 2" descr="A photo shows an accumulator with various pipe fittings which include a connection from the evaporator housing and a low pressure cycling switch.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6639" y="1933241"/>
            <a:ext cx="6190722" cy="4249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536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t>Why is </a:t>
            </a:r>
            <a:r>
              <a:rPr lang="en-US" sz="4000" dirty="0"/>
              <a:t>desiccant </a:t>
            </a:r>
            <a:r>
              <a:rPr lang="en-US" sz="4000" dirty="0" smtClean="0"/>
              <a:t>needed </a:t>
            </a:r>
            <a:r>
              <a:rPr lang="en-US" sz="4000" dirty="0"/>
              <a:t>in automotive </a:t>
            </a:r>
            <a:r>
              <a:rPr lang="en-US" sz="4000" dirty="0" smtClean="0"/>
              <a:t>air-conditioning systems</a:t>
            </a:r>
            <a:r>
              <a:rPr lang="en-US" sz="4000" dirty="0"/>
              <a:t>.</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To absorb unwanted moisture in the system.</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HVAC PURPOSE AND </a:t>
            </a:r>
            <a:r>
              <a:rPr lang="en-US" dirty="0" smtClean="0">
                <a:latin typeface="+mj-lt"/>
              </a:rPr>
              <a:t>FUNCTION (2 OF 4)</a:t>
            </a:r>
            <a:endParaRPr lang="en-US" dirty="0">
              <a:latin typeface="+mj-lt"/>
            </a:endParaRPr>
          </a:p>
        </p:txBody>
      </p:sp>
      <p:sp>
        <p:nvSpPr>
          <p:cNvPr id="3" name="Content Placeholder 2"/>
          <p:cNvSpPr>
            <a:spLocks noGrp="1"/>
          </p:cNvSpPr>
          <p:nvPr>
            <p:ph idx="1"/>
          </p:nvPr>
        </p:nvSpPr>
        <p:spPr/>
        <p:txBody>
          <a:bodyPr/>
          <a:lstStyle/>
          <a:p>
            <a:r>
              <a:rPr lang="en-US" dirty="0" smtClean="0"/>
              <a:t>Heat and Temperature</a:t>
            </a:r>
          </a:p>
          <a:p>
            <a:pPr lvl="1"/>
            <a:r>
              <a:rPr lang="en-US" dirty="0" smtClean="0"/>
              <a:t>Molecules </a:t>
            </a:r>
            <a:r>
              <a:rPr lang="en-US" dirty="0"/>
              <a:t>in a substance </a:t>
            </a:r>
            <a:r>
              <a:rPr lang="en-US" dirty="0" smtClean="0"/>
              <a:t>tend to </a:t>
            </a:r>
            <a:r>
              <a:rPr lang="en-US" dirty="0"/>
              <a:t>vibrate rapidly in all directions, and this disorganized energy </a:t>
            </a:r>
            <a:r>
              <a:rPr lang="en-US" dirty="0" smtClean="0"/>
              <a:t>is called </a:t>
            </a:r>
            <a:r>
              <a:rPr lang="en-US" dirty="0"/>
              <a:t>heat</a:t>
            </a:r>
            <a:r>
              <a:rPr lang="en-US" dirty="0" smtClean="0"/>
              <a:t>.</a:t>
            </a:r>
          </a:p>
          <a:p>
            <a:pPr lvl="1"/>
            <a:r>
              <a:rPr lang="en-US" dirty="0"/>
              <a:t>Temperature is </a:t>
            </a:r>
            <a:r>
              <a:rPr lang="en-US" dirty="0" smtClean="0"/>
              <a:t>measured in </a:t>
            </a:r>
            <a:r>
              <a:rPr lang="en-US" dirty="0"/>
              <a:t>degrees. Heat is measured in calories (c</a:t>
            </a:r>
            <a:r>
              <a:rPr lang="en-US" dirty="0" smtClean="0"/>
              <a:t>).</a:t>
            </a:r>
          </a:p>
          <a:p>
            <a:pPr lvl="1"/>
            <a:r>
              <a:rPr lang="en-US" dirty="0"/>
              <a:t>Heat is also measured in British Thermal Units (BTU).</a:t>
            </a:r>
            <a:endParaRPr lang="en-US" dirty="0" smtClean="0"/>
          </a:p>
          <a:p>
            <a:r>
              <a:rPr lang="en-US" dirty="0" smtClean="0"/>
              <a:t>Latent Heat</a:t>
            </a:r>
          </a:p>
          <a:p>
            <a:pPr lvl="1"/>
            <a:r>
              <a:rPr lang="en-US" dirty="0"/>
              <a:t>Latent heat is the “extra” heat that is needed </a:t>
            </a:r>
            <a:r>
              <a:rPr lang="en-US" dirty="0" smtClean="0"/>
              <a:t>to transform </a:t>
            </a:r>
            <a:r>
              <a:rPr lang="en-US" dirty="0"/>
              <a:t>a substance from one state to another.</a:t>
            </a:r>
            <a:endParaRPr lang="en-US" dirty="0" smtClean="0"/>
          </a:p>
          <a:p>
            <a:pPr lvl="1"/>
            <a:endParaRPr lang="en-US" dirty="0"/>
          </a:p>
        </p:txBody>
      </p:sp>
    </p:spTree>
    <p:extLst>
      <p:ext uri="{BB962C8B-B14F-4D97-AF65-F5344CB8AC3E}">
        <p14:creationId xmlns:p14="http://schemas.microsoft.com/office/powerpoint/2010/main" val="2282570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REFRIGERANT LINES AND HOSES</a:t>
            </a:r>
            <a:endParaRPr lang="en-US" dirty="0">
              <a:latin typeface="+mj-lt"/>
            </a:endParaRPr>
          </a:p>
        </p:txBody>
      </p:sp>
      <p:sp>
        <p:nvSpPr>
          <p:cNvPr id="3" name="Content Placeholder 2"/>
          <p:cNvSpPr>
            <a:spLocks noGrp="1"/>
          </p:cNvSpPr>
          <p:nvPr>
            <p:ph idx="1"/>
          </p:nvPr>
        </p:nvSpPr>
        <p:spPr/>
        <p:txBody>
          <a:bodyPr/>
          <a:lstStyle/>
          <a:p>
            <a:r>
              <a:rPr lang="en-US" dirty="0"/>
              <a:t>Aluminum tubing is used to connect many stationary items </a:t>
            </a:r>
            <a:r>
              <a:rPr lang="en-US" dirty="0" smtClean="0"/>
              <a:t>together, like </a:t>
            </a:r>
            <a:r>
              <a:rPr lang="en-US" dirty="0"/>
              <a:t>the condenser to the receiver–drier and the receiver–drier </a:t>
            </a:r>
            <a:r>
              <a:rPr lang="en-US" dirty="0" smtClean="0"/>
              <a:t>to the </a:t>
            </a:r>
            <a:r>
              <a:rPr lang="en-US" dirty="0"/>
              <a:t>evaporator</a:t>
            </a:r>
            <a:r>
              <a:rPr lang="en-US" dirty="0" smtClean="0"/>
              <a:t>.</a:t>
            </a:r>
          </a:p>
          <a:p>
            <a:r>
              <a:rPr lang="en-US" dirty="0"/>
              <a:t>Rubber lines are usually used to and from the compressor</a:t>
            </a:r>
            <a:r>
              <a:rPr lang="en-US" dirty="0" smtClean="0"/>
              <a:t>.</a:t>
            </a:r>
          </a:p>
          <a:p>
            <a:r>
              <a:rPr lang="en-US" dirty="0" smtClean="0"/>
              <a:t>Most hoses use </a:t>
            </a:r>
            <a:r>
              <a:rPr lang="en-US" dirty="0"/>
              <a:t>a </a:t>
            </a:r>
            <a:r>
              <a:rPr lang="en-US" dirty="0" smtClean="0"/>
              <a:t>non-permeable </a:t>
            </a:r>
            <a:r>
              <a:rPr lang="en-US" dirty="0"/>
              <a:t>inside layer of material that prevents the </a:t>
            </a:r>
            <a:r>
              <a:rPr lang="en-US" dirty="0" smtClean="0"/>
              <a:t>loss of </a:t>
            </a:r>
            <a:r>
              <a:rPr lang="en-US" dirty="0"/>
              <a:t>refrigerant through the hose itself.</a:t>
            </a:r>
            <a:endParaRPr lang="en-US" dirty="0"/>
          </a:p>
        </p:txBody>
      </p:sp>
    </p:spTree>
    <p:extLst>
      <p:ext uri="{BB962C8B-B14F-4D97-AF65-F5344CB8AC3E}">
        <p14:creationId xmlns:p14="http://schemas.microsoft.com/office/powerpoint/2010/main" val="916396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63.25 </a:t>
            </a:r>
            <a:r>
              <a:rPr lang="en-IN" dirty="0">
                <a:latin typeface="Arial (Headings)"/>
              </a:rPr>
              <a:t>Rigid lines and flexible hoses are used throughout the air-conditioning system. The line to and from the compressor must be flexible because it is attached to the </a:t>
            </a:r>
            <a:r>
              <a:rPr lang="en-IN" dirty="0" smtClean="0">
                <a:latin typeface="Arial (Headings)"/>
              </a:rPr>
              <a:t>engine.</a:t>
            </a:r>
            <a:endParaRPr lang="en-US" dirty="0"/>
          </a:p>
        </p:txBody>
      </p:sp>
      <p:pic>
        <p:nvPicPr>
          <p:cNvPr id="3" name="Picture 2" descr="The figure shows a flexible hose connection between the condenser unit and the compressor unit, compressor unit and the vibration damper, vibration damper to the connector, and connector to the expansion valve. A rigid line connects the expansion valve and the receiver-drier unit, which in turn is connected to the radiator. The connection from the radiator line to the compressor unit also uses a rigid lin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13432" y="1608446"/>
            <a:ext cx="4517136" cy="4714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173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THERMOSTATIC EXPANSION VALVES</a:t>
            </a:r>
            <a:endParaRPr lang="en-US" dirty="0">
              <a:latin typeface="+mj-lt"/>
            </a:endParaRPr>
          </a:p>
        </p:txBody>
      </p:sp>
      <p:sp>
        <p:nvSpPr>
          <p:cNvPr id="3" name="Content Placeholder 2"/>
          <p:cNvSpPr>
            <a:spLocks noGrp="1"/>
          </p:cNvSpPr>
          <p:nvPr>
            <p:ph idx="1"/>
          </p:nvPr>
        </p:nvSpPr>
        <p:spPr/>
        <p:txBody>
          <a:bodyPr/>
          <a:lstStyle/>
          <a:p>
            <a:r>
              <a:rPr lang="en-US" dirty="0"/>
              <a:t>Thermostatic expansion valve (TXV) </a:t>
            </a:r>
            <a:r>
              <a:rPr lang="en-US" dirty="0" smtClean="0"/>
              <a:t>systems use </a:t>
            </a:r>
            <a:r>
              <a:rPr lang="en-US" dirty="0"/>
              <a:t>a temperature-sensitive bulb located on </a:t>
            </a:r>
            <a:r>
              <a:rPr lang="en-US" dirty="0" smtClean="0"/>
              <a:t>the evaporator </a:t>
            </a:r>
            <a:r>
              <a:rPr lang="en-US" dirty="0"/>
              <a:t>outlet tube</a:t>
            </a:r>
            <a:r>
              <a:rPr lang="en-US" dirty="0" smtClean="0"/>
              <a:t>.</a:t>
            </a:r>
          </a:p>
          <a:p>
            <a:r>
              <a:rPr lang="en-US" dirty="0" smtClean="0"/>
              <a:t>A pressure sensitive diaphragm </a:t>
            </a:r>
            <a:r>
              <a:rPr lang="en-US" dirty="0"/>
              <a:t>inside the TXV body to control the size of </a:t>
            </a:r>
            <a:r>
              <a:rPr lang="en-US" dirty="0" smtClean="0"/>
              <a:t>the variable </a:t>
            </a:r>
            <a:r>
              <a:rPr lang="en-US" dirty="0"/>
              <a:t>orifice</a:t>
            </a:r>
            <a:r>
              <a:rPr lang="en-US" dirty="0" smtClean="0"/>
              <a:t>.</a:t>
            </a:r>
          </a:p>
          <a:p>
            <a:r>
              <a:rPr lang="en-US" dirty="0"/>
              <a:t>This regulates the rate at which liquid </a:t>
            </a:r>
            <a:r>
              <a:rPr lang="en-US" dirty="0" smtClean="0"/>
              <a:t>refrigerant flows </a:t>
            </a:r>
            <a:r>
              <a:rPr lang="en-US" dirty="0"/>
              <a:t>into the evaporator.</a:t>
            </a:r>
            <a:endParaRPr lang="en-US" dirty="0"/>
          </a:p>
        </p:txBody>
      </p:sp>
    </p:spTree>
    <p:extLst>
      <p:ext uri="{BB962C8B-B14F-4D97-AF65-F5344CB8AC3E}">
        <p14:creationId xmlns:p14="http://schemas.microsoft.com/office/powerpoint/2010/main" val="3923611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63.26 </a:t>
            </a:r>
            <a:r>
              <a:rPr lang="en-IN" dirty="0">
                <a:latin typeface="Arial (Headings)"/>
              </a:rPr>
              <a:t>A typical expansion valve, which uses an inlet and outlet attachment for the evaporator, and a temperature-sensing bulb that is attached to the evaporator outlet tube</a:t>
            </a:r>
            <a:endParaRPr lang="en-US" dirty="0"/>
          </a:p>
        </p:txBody>
      </p:sp>
      <p:pic>
        <p:nvPicPr>
          <p:cNvPr id="3" name="Picture 2" descr="A figure shows a typical expansion valve with a sensing bulb attached to it through a capillary tube.  One side of the expansion valve is connected to the evaporator, while the other is connected to the condens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30410" y="1894934"/>
            <a:ext cx="5064658" cy="4304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027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Arial (Headings)"/>
              </a:rPr>
              <a:t>Figure 63.27 </a:t>
            </a:r>
            <a:r>
              <a:rPr lang="en-IN" sz="1800" dirty="0">
                <a:latin typeface="Arial (Headings)"/>
              </a:rPr>
              <a:t>A slot cut in the ball seat inside the expansion valve permits a small amount of refrigerant and oil to pass through at all times, even when the valve is closed. This flow of oil through the system is necessary to make sure the compressor receives the oil it needs for lubrication</a:t>
            </a:r>
            <a:endParaRPr lang="en-US" sz="1800" dirty="0"/>
          </a:p>
        </p:txBody>
      </p:sp>
      <p:pic>
        <p:nvPicPr>
          <p:cNvPr id="3" name="Picture 2" descr="The figure shows an expansion valve cut-section with its various components such as the diaphragm, push pins over the ball and plate assembly, an expansion valve spring, and the exit to the evaporator. A zoomed view shows a pintle valve in the shape of a ball seat slo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7344" y="2121101"/>
            <a:ext cx="7570790" cy="3885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412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63.28 </a:t>
            </a:r>
            <a:r>
              <a:rPr lang="en-IN" dirty="0">
                <a:latin typeface="Arial (Headings)"/>
              </a:rPr>
              <a:t>The sensing bulb is attached to the evaporator outlet tube. Refrigerant inside the bulb expands or contracts in response to the evaporator temperature</a:t>
            </a:r>
            <a:endParaRPr lang="en-US" dirty="0"/>
          </a:p>
        </p:txBody>
      </p:sp>
      <p:pic>
        <p:nvPicPr>
          <p:cNvPr id="3" name="Picture 2" descr="A figure shows a temperature sensing bulb attached near the outlet of an evaporator. A capillary tube connects the sensing bulb to an expansion val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81210" y="1914605"/>
            <a:ext cx="4963058" cy="431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185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63.29 </a:t>
            </a:r>
            <a:r>
              <a:rPr lang="en-IN" sz="2000" dirty="0">
                <a:latin typeface="Arial (Headings)"/>
              </a:rPr>
              <a:t>Pressure from the capillary tube pushes on the spring-loaded diaphragm to open the expansion valve. As the pressure in the capillary tube contracts, the reduced pressure on the diaphragm allows the valve to close</a:t>
            </a:r>
            <a:endParaRPr lang="en-US" dirty="0"/>
          </a:p>
        </p:txBody>
      </p:sp>
      <p:pic>
        <p:nvPicPr>
          <p:cNvPr id="3" name="Picture 2" descr="The diagram shows cut-sections of two valve positions which can be explained as below. &#10;1) Open – In this case, the passage of the expansion valve is open to let the fluid flow. The expansion valve spring is in the compressed state and the internal equalizing passage is open as well. &#10;2) Closed – In this case, the passage of the expansion valve is closed. The expansion valve spring is back to its normal extended state.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8477" y="2256050"/>
            <a:ext cx="6368524" cy="4005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055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63.30 </a:t>
            </a:r>
            <a:r>
              <a:rPr lang="en-IN" sz="2400" dirty="0">
                <a:latin typeface="Arial (Headings)"/>
              </a:rPr>
              <a:t>An H-valve (H-block) combines the temperature-sensing and pressure-regulating functions into a single assembly</a:t>
            </a:r>
            <a:endParaRPr lang="en-US" sz="2400" dirty="0"/>
          </a:p>
        </p:txBody>
      </p:sp>
      <p:pic>
        <p:nvPicPr>
          <p:cNvPr id="3" name="Picture 2" descr="The figure shows the H-valve with an upper passage, from the evaporator to the compressor and a lower passage, from the evaporator to the condenser. The H-valve has a temperature sensitive element and a pressure sensitive diaphragm for the upper passage and a ball and spring valve along with a pushrod for the lower passa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26405" y="1795875"/>
            <a:ext cx="5691190" cy="4349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042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63.31 </a:t>
            </a:r>
            <a:r>
              <a:rPr lang="en-IN" sz="2400" dirty="0">
                <a:latin typeface="Arial (Headings)"/>
              </a:rPr>
              <a:t>An H-valve as used on a Chrysler minivan</a:t>
            </a:r>
            <a:endParaRPr lang="en-US" dirty="0"/>
          </a:p>
        </p:txBody>
      </p:sp>
      <p:pic>
        <p:nvPicPr>
          <p:cNvPr id="3" name="Picture 2" descr="A photo shows an H-valve with two refrigerant passages through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31671" y="1682139"/>
            <a:ext cx="6080658" cy="4560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298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63.32 I</a:t>
            </a:r>
            <a:r>
              <a:rPr lang="en-IN" sz="2400" dirty="0">
                <a:latin typeface="Arial (Headings)"/>
              </a:rPr>
              <a:t>n this Chrysler system, a low-pressure </a:t>
            </a:r>
            <a:r>
              <a:rPr lang="en-IN" sz="2400" dirty="0" err="1">
                <a:latin typeface="Arial (Headings)"/>
              </a:rPr>
              <a:t>cutoff</a:t>
            </a:r>
            <a:r>
              <a:rPr lang="en-IN" sz="2400" dirty="0">
                <a:latin typeface="Arial (Headings)"/>
              </a:rPr>
              <a:t> switch and a cycling-clutch switch are mounted on the H-valve</a:t>
            </a:r>
            <a:endParaRPr lang="en-US" dirty="0"/>
          </a:p>
        </p:txBody>
      </p:sp>
      <p:pic>
        <p:nvPicPr>
          <p:cNvPr id="3" name="Picture 2" descr="A figure shows an H-block valve with a cycling-clutch switch sensing the suction line through a capillary tube and tube well. A low-pressure cut-off switch is also mounted on the H-block val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91755" y="1766809"/>
            <a:ext cx="4560490" cy="4560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197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HVAC PURPOSE AND </a:t>
            </a:r>
            <a:r>
              <a:rPr lang="en-US" dirty="0" smtClean="0">
                <a:latin typeface="+mj-lt"/>
              </a:rPr>
              <a:t>FUNCTION (3 OF 4)</a:t>
            </a:r>
            <a:endParaRPr lang="en-US" dirty="0">
              <a:latin typeface="+mj-lt"/>
            </a:endParaRPr>
          </a:p>
        </p:txBody>
      </p:sp>
      <p:sp>
        <p:nvSpPr>
          <p:cNvPr id="3" name="Content Placeholder 2"/>
          <p:cNvSpPr>
            <a:spLocks noGrp="1"/>
          </p:cNvSpPr>
          <p:nvPr>
            <p:ph idx="1"/>
          </p:nvPr>
        </p:nvSpPr>
        <p:spPr/>
        <p:txBody>
          <a:bodyPr/>
          <a:lstStyle/>
          <a:p>
            <a:r>
              <a:rPr lang="en-US" dirty="0" smtClean="0"/>
              <a:t>Temperature, Volume, and Pressure of Vapor</a:t>
            </a:r>
          </a:p>
          <a:p>
            <a:pPr lvl="1"/>
            <a:r>
              <a:rPr lang="en-US" dirty="0" smtClean="0"/>
              <a:t>A </a:t>
            </a:r>
            <a:r>
              <a:rPr lang="en-US" dirty="0"/>
              <a:t>vapor has no fixed volume</a:t>
            </a:r>
            <a:r>
              <a:rPr lang="en-US" dirty="0" smtClean="0"/>
              <a:t>.</a:t>
            </a:r>
          </a:p>
          <a:p>
            <a:pPr lvl="1"/>
            <a:r>
              <a:rPr lang="en-US" dirty="0"/>
              <a:t>Increasing the </a:t>
            </a:r>
            <a:r>
              <a:rPr lang="en-US" dirty="0" smtClean="0"/>
              <a:t>temperature of </a:t>
            </a:r>
            <a:r>
              <a:rPr lang="en-US" dirty="0"/>
              <a:t>a vapor, while keeping the volume confined in </a:t>
            </a:r>
            <a:r>
              <a:rPr lang="en-US" dirty="0" smtClean="0"/>
              <a:t>the same </a:t>
            </a:r>
            <a:r>
              <a:rPr lang="en-US" dirty="0"/>
              <a:t>space, increases the pressure</a:t>
            </a:r>
            <a:r>
              <a:rPr lang="en-US" dirty="0" smtClean="0"/>
              <a:t>.</a:t>
            </a:r>
          </a:p>
          <a:p>
            <a:pPr lvl="1"/>
            <a:r>
              <a:rPr lang="en-US" dirty="0"/>
              <a:t>Increasing the pressure by compressing a vapor increases </a:t>
            </a:r>
            <a:r>
              <a:rPr lang="en-US" dirty="0" smtClean="0"/>
              <a:t>the temperature</a:t>
            </a:r>
            <a:r>
              <a:rPr lang="en-US" dirty="0"/>
              <a:t>.</a:t>
            </a:r>
          </a:p>
        </p:txBody>
      </p:sp>
    </p:spTree>
    <p:extLst>
      <p:ext uri="{BB962C8B-B14F-4D97-AF65-F5344CB8AC3E}">
        <p14:creationId xmlns:p14="http://schemas.microsoft.com/office/powerpoint/2010/main" val="1737199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FIXED-ORFICE TUBES</a:t>
            </a:r>
            <a:endParaRPr lang="en-US" dirty="0">
              <a:latin typeface="+mj-lt"/>
            </a:endParaRPr>
          </a:p>
        </p:txBody>
      </p:sp>
      <p:sp>
        <p:nvSpPr>
          <p:cNvPr id="3" name="Content Placeholder 2"/>
          <p:cNvSpPr>
            <a:spLocks noGrp="1"/>
          </p:cNvSpPr>
          <p:nvPr>
            <p:ph idx="1"/>
          </p:nvPr>
        </p:nvSpPr>
        <p:spPr/>
        <p:txBody>
          <a:bodyPr/>
          <a:lstStyle/>
          <a:p>
            <a:r>
              <a:rPr lang="en-US" dirty="0" smtClean="0"/>
              <a:t>The fixed-orifice </a:t>
            </a:r>
            <a:r>
              <a:rPr lang="en-US" dirty="0"/>
              <a:t>tubes provide a restriction </a:t>
            </a:r>
            <a:r>
              <a:rPr lang="en-US" dirty="0" smtClean="0"/>
              <a:t>that separates </a:t>
            </a:r>
            <a:r>
              <a:rPr lang="en-US" dirty="0"/>
              <a:t>the high-pressure from the low-pressure side of the system</a:t>
            </a:r>
            <a:r>
              <a:rPr lang="en-US" dirty="0" smtClean="0"/>
              <a:t>.</a:t>
            </a:r>
          </a:p>
          <a:p>
            <a:r>
              <a:rPr lang="en-US" dirty="0" smtClean="0"/>
              <a:t>AT the fixed-orifice tube the </a:t>
            </a:r>
            <a:r>
              <a:rPr lang="en-US" dirty="0"/>
              <a:t>refrigerant undergoes rapid expansion and changes from </a:t>
            </a:r>
            <a:r>
              <a:rPr lang="en-US" dirty="0" smtClean="0"/>
              <a:t>a warm</a:t>
            </a:r>
            <a:r>
              <a:rPr lang="en-US" dirty="0"/>
              <a:t>, high-pressure liquid to a cold, low-pressure </a:t>
            </a:r>
            <a:r>
              <a:rPr lang="en-US" dirty="0" smtClean="0"/>
              <a:t>liquid.</a:t>
            </a:r>
          </a:p>
          <a:p>
            <a:r>
              <a:rPr lang="en-US" dirty="0"/>
              <a:t>The orifice tube, located between the condenser and the </a:t>
            </a:r>
            <a:r>
              <a:rPr lang="en-US" dirty="0" smtClean="0"/>
              <a:t>evaporator inlet.</a:t>
            </a:r>
            <a:endParaRPr lang="en-US" dirty="0"/>
          </a:p>
        </p:txBody>
      </p:sp>
    </p:spTree>
    <p:extLst>
      <p:ext uri="{BB962C8B-B14F-4D97-AF65-F5344CB8AC3E}">
        <p14:creationId xmlns:p14="http://schemas.microsoft.com/office/powerpoint/2010/main" val="3575011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63.33 </a:t>
            </a:r>
            <a:r>
              <a:rPr lang="en-IN" sz="2400" dirty="0">
                <a:latin typeface="Arial (Headings)"/>
              </a:rPr>
              <a:t>The orifice tube is usually located at the inlet tube to the evaporator</a:t>
            </a:r>
            <a:endParaRPr lang="en-US" dirty="0"/>
          </a:p>
        </p:txBody>
      </p:sp>
      <p:pic>
        <p:nvPicPr>
          <p:cNvPr id="3" name="Picture 2" descr="A figure shows a liquid line inlet connection to the evaporator unit with an orifice tube and a fitting.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7194" y="1622870"/>
            <a:ext cx="4369613" cy="4681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607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COMPRESSORS (1 OF 2)</a:t>
            </a:r>
            <a:endParaRPr lang="en-US" dirty="0">
              <a:latin typeface="+mj-lt"/>
            </a:endParaRPr>
          </a:p>
        </p:txBody>
      </p:sp>
      <p:sp>
        <p:nvSpPr>
          <p:cNvPr id="3" name="Content Placeholder 2"/>
          <p:cNvSpPr>
            <a:spLocks noGrp="1"/>
          </p:cNvSpPr>
          <p:nvPr>
            <p:ph idx="1"/>
          </p:nvPr>
        </p:nvSpPr>
        <p:spPr/>
        <p:txBody>
          <a:bodyPr/>
          <a:lstStyle/>
          <a:p>
            <a:r>
              <a:rPr lang="en-US" dirty="0"/>
              <a:t>The compressor performs the </a:t>
            </a:r>
            <a:r>
              <a:rPr lang="en-US" dirty="0" smtClean="0"/>
              <a:t>following functions:</a:t>
            </a:r>
          </a:p>
          <a:p>
            <a:pPr lvl="1"/>
            <a:r>
              <a:rPr lang="en-US" dirty="0"/>
              <a:t>Compresses the low-pressure gas refrigerant from the </a:t>
            </a:r>
            <a:r>
              <a:rPr lang="en-US" dirty="0" smtClean="0"/>
              <a:t>evaporator into </a:t>
            </a:r>
            <a:r>
              <a:rPr lang="en-US" dirty="0"/>
              <a:t>a high-pressure </a:t>
            </a:r>
            <a:r>
              <a:rPr lang="en-US" dirty="0" smtClean="0"/>
              <a:t>gas.</a:t>
            </a:r>
          </a:p>
          <a:p>
            <a:pPr lvl="1"/>
            <a:r>
              <a:rPr lang="en-US" dirty="0"/>
              <a:t>Raises the temperature of the </a:t>
            </a:r>
            <a:r>
              <a:rPr lang="en-US" dirty="0" smtClean="0"/>
              <a:t>gas.</a:t>
            </a:r>
          </a:p>
          <a:p>
            <a:pPr lvl="1"/>
            <a:r>
              <a:rPr lang="en-US" dirty="0"/>
              <a:t>Acts as the pump used to circulate the </a:t>
            </a:r>
            <a:r>
              <a:rPr lang="en-US" dirty="0" smtClean="0"/>
              <a:t>refrigerant.</a:t>
            </a:r>
          </a:p>
          <a:p>
            <a:pPr lvl="1"/>
            <a:r>
              <a:rPr lang="en-US" dirty="0"/>
              <a:t>Is the major reason why there is refrigerant oil in the system.</a:t>
            </a:r>
            <a:endParaRPr lang="en-US" dirty="0" smtClean="0"/>
          </a:p>
          <a:p>
            <a:pPr lvl="1"/>
            <a:endParaRPr lang="en-US" dirty="0"/>
          </a:p>
        </p:txBody>
      </p:sp>
    </p:spTree>
    <p:extLst>
      <p:ext uri="{BB962C8B-B14F-4D97-AF65-F5344CB8AC3E}">
        <p14:creationId xmlns:p14="http://schemas.microsoft.com/office/powerpoint/2010/main" val="1006151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COMPRESSORS (2 OF 2)</a:t>
            </a:r>
            <a:endParaRPr lang="en-US" dirty="0">
              <a:latin typeface="+mj-lt"/>
            </a:endParaRPr>
          </a:p>
        </p:txBody>
      </p:sp>
      <p:sp>
        <p:nvSpPr>
          <p:cNvPr id="3" name="Content Placeholder 2"/>
          <p:cNvSpPr>
            <a:spLocks noGrp="1"/>
          </p:cNvSpPr>
          <p:nvPr>
            <p:ph idx="1"/>
          </p:nvPr>
        </p:nvSpPr>
        <p:spPr/>
        <p:txBody>
          <a:bodyPr/>
          <a:lstStyle/>
          <a:p>
            <a:r>
              <a:rPr lang="en-US" dirty="0" smtClean="0"/>
              <a:t>Positive-Displacement Compressors</a:t>
            </a:r>
          </a:p>
          <a:p>
            <a:pPr lvl="1"/>
            <a:r>
              <a:rPr lang="en-US" dirty="0" smtClean="0"/>
              <a:t>Displaces </a:t>
            </a:r>
            <a:r>
              <a:rPr lang="en-US" dirty="0"/>
              <a:t>a constant, </a:t>
            </a:r>
            <a:r>
              <a:rPr lang="en-US" dirty="0" smtClean="0"/>
              <a:t>uniform volume </a:t>
            </a:r>
            <a:r>
              <a:rPr lang="en-US" dirty="0"/>
              <a:t>of refrigerant for each revolution or operating cycle</a:t>
            </a:r>
            <a:r>
              <a:rPr lang="en-US" dirty="0" smtClean="0"/>
              <a:t>.</a:t>
            </a:r>
          </a:p>
          <a:p>
            <a:r>
              <a:rPr lang="en-US" dirty="0" smtClean="0"/>
              <a:t>Variable Displacement Compressors</a:t>
            </a:r>
          </a:p>
          <a:p>
            <a:pPr lvl="1"/>
            <a:r>
              <a:rPr lang="en-US" dirty="0"/>
              <a:t>As the swash plate </a:t>
            </a:r>
            <a:r>
              <a:rPr lang="en-US" dirty="0" smtClean="0"/>
              <a:t>changes its </a:t>
            </a:r>
            <a:r>
              <a:rPr lang="en-US" dirty="0"/>
              <a:t>angle, the stroke of the piston is increased for more cooling </a:t>
            </a:r>
            <a:r>
              <a:rPr lang="en-US" dirty="0" smtClean="0"/>
              <a:t>or decreased </a:t>
            </a:r>
            <a:r>
              <a:rPr lang="en-US" dirty="0"/>
              <a:t>to reduce the amount of </a:t>
            </a:r>
            <a:r>
              <a:rPr lang="en-US" dirty="0" smtClean="0"/>
              <a:t>cooling by varying the volume of refrigerant.</a:t>
            </a:r>
            <a:endParaRPr lang="en-US" dirty="0"/>
          </a:p>
        </p:txBody>
      </p:sp>
    </p:spTree>
    <p:extLst>
      <p:ext uri="{BB962C8B-B14F-4D97-AF65-F5344CB8AC3E}">
        <p14:creationId xmlns:p14="http://schemas.microsoft.com/office/powerpoint/2010/main" val="1684832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63.34 I</a:t>
            </a:r>
            <a:r>
              <a:rPr lang="en-IN" dirty="0">
                <a:latin typeface="Arial (Headings)"/>
              </a:rPr>
              <a:t>n a positive-displacement compressor, the descending piston creates a drop in pressure inside the cylinder. The resulting pressure differential allows low-side pressure to force the suction valve open. </a:t>
            </a:r>
            <a:endParaRPr lang="en-US" dirty="0"/>
          </a:p>
        </p:txBody>
      </p:sp>
      <p:pic>
        <p:nvPicPr>
          <p:cNvPr id="3" name="Picture 2" descr="The figure shows a piston-cylinder arrangement with suction and discharge valves inside a compressor body. The suction stroke depicts the piston moving downwards and an open suction valve, letting in the refrigerant. The discharge valve is closed in the suction stroke. The discharge stroke depicts the piston moving upwards and an open discharge valve, allowing the refrigerant to flow out. The suction valve is closed in the discharge strok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34184" y="2122426"/>
            <a:ext cx="4675632"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539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63.35 </a:t>
            </a:r>
            <a:r>
              <a:rPr lang="en-IN" sz="2400" dirty="0">
                <a:latin typeface="Arial (Headings)"/>
              </a:rPr>
              <a:t>A reed valve is a one-way check valve that flaps away from the valve plate to open, and toward the valve plate to close</a:t>
            </a:r>
            <a:endParaRPr lang="en-US" dirty="0"/>
          </a:p>
        </p:txBody>
      </p:sp>
      <p:pic>
        <p:nvPicPr>
          <p:cNvPr id="3" name="Picture 2" descr="The figure shows the following parts in the exploded view of the compressor. &#10;• The drive shaft assembly, a compressor body, gaskets and the valve plate assembly, a reed valve, a cylinder head, and the service port assembly. &#10;• The detailed view of the reed valve shows it in the shape of a 5-petal flower.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5442" y="1682139"/>
            <a:ext cx="5633117" cy="4560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797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63.36 </a:t>
            </a:r>
            <a:r>
              <a:rPr lang="en-IN" dirty="0">
                <a:latin typeface="Arial (Headings)"/>
              </a:rPr>
              <a:t>The swash plate, attached to the crankshaft at an angle, converts the pulley’s rotary motion to axial motion, which drives the pistons in a reciprocating motion</a:t>
            </a:r>
            <a:endParaRPr lang="en-US" dirty="0"/>
          </a:p>
        </p:txBody>
      </p:sp>
      <p:pic>
        <p:nvPicPr>
          <p:cNvPr id="3" name="Picture 2" descr="The figure shows a 4-piston variable displacement compressor with a swash plate connected to the drive hub inside the compressor housing. The drive pulley rotates the driveshaft which in turn rotates the drive hub connected to it. There are two pistons connected at the middle of swash plate and each at the bottom and top of the swash plate. The following are the three states of the compressor. &#10;1) The lowermost piston connected to the swash plate is at the top of its stroke and discharges whereas the topmost piston connected to the swash plate is at the bottom of its stroke and performs suction. &#10;2) The swash plate rotation brings both the pistons connected to the swash plate at the middle of their stroke. As the lowermost piston has moved from the top of its stroke to the middle of the stroke, the piston performs suction. For the topmost piston, moving from the bottom of its stroke to middle of the stroke renders the piston to compression.&#10;3) The swash plate rotation brings the topmost piston to the top of its stroke and now discharges whereas the lowermost piston is brought to the bottom of its stroke and now performs suction.&#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08152" y="1605936"/>
            <a:ext cx="2327697" cy="4718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705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63.37 </a:t>
            </a:r>
            <a:r>
              <a:rPr lang="en-IN" dirty="0">
                <a:latin typeface="Arial (Headings)"/>
              </a:rPr>
              <a:t>A V-5 variable displacement compressor. Internal pressures act on the swash plate, which changes the stroke of the piston and then displacement based on the pressures in the system</a:t>
            </a:r>
            <a:endParaRPr lang="en-US" dirty="0"/>
          </a:p>
        </p:txBody>
      </p:sp>
      <p:pic>
        <p:nvPicPr>
          <p:cNvPr id="3" name="Picture 2" descr="A photo shows a cutaway of a V-5 variable displacement compressor. It has a piston-cylinder arrangement inside a cylindrical housing where the pistons are connected to the swash plate of the compresso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30868" y="1854379"/>
            <a:ext cx="6263742" cy="438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95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COMPRESSOR CONTROLS</a:t>
            </a:r>
            <a:endParaRPr lang="en-US" dirty="0">
              <a:latin typeface="+mj-lt"/>
            </a:endParaRPr>
          </a:p>
        </p:txBody>
      </p:sp>
      <p:sp>
        <p:nvSpPr>
          <p:cNvPr id="3" name="Content Placeholder 2"/>
          <p:cNvSpPr>
            <a:spLocks noGrp="1"/>
          </p:cNvSpPr>
          <p:nvPr>
            <p:ph idx="1"/>
          </p:nvPr>
        </p:nvSpPr>
        <p:spPr/>
        <p:txBody>
          <a:bodyPr/>
          <a:lstStyle/>
          <a:p>
            <a:r>
              <a:rPr lang="en-US" dirty="0" smtClean="0"/>
              <a:t>Low Pressure Switch</a:t>
            </a:r>
          </a:p>
          <a:p>
            <a:pPr lvl="1"/>
            <a:r>
              <a:rPr lang="en-US" dirty="0"/>
              <a:t>This </a:t>
            </a:r>
            <a:r>
              <a:rPr lang="en-US" dirty="0" smtClean="0"/>
              <a:t>switch also </a:t>
            </a:r>
            <a:r>
              <a:rPr lang="en-US" dirty="0"/>
              <a:t>prevents the air-conditioning compressor from being </a:t>
            </a:r>
            <a:r>
              <a:rPr lang="en-US" dirty="0" smtClean="0"/>
              <a:t>engaged when </a:t>
            </a:r>
            <a:r>
              <a:rPr lang="en-US" dirty="0"/>
              <a:t>the </a:t>
            </a:r>
            <a:r>
              <a:rPr lang="en-US" dirty="0" smtClean="0"/>
              <a:t>temperature/Pressures are too low.</a:t>
            </a:r>
          </a:p>
          <a:p>
            <a:r>
              <a:rPr lang="en-US" dirty="0" smtClean="0"/>
              <a:t>High Pressure Switch</a:t>
            </a:r>
          </a:p>
          <a:p>
            <a:pPr lvl="1"/>
            <a:r>
              <a:rPr lang="en-US" dirty="0"/>
              <a:t>If the </a:t>
            </a:r>
            <a:r>
              <a:rPr lang="en-US" dirty="0" smtClean="0"/>
              <a:t>pressure exceeds </a:t>
            </a:r>
            <a:r>
              <a:rPr lang="en-US" dirty="0"/>
              <a:t>a certain level (typically 375 PSI [2,600 </a:t>
            </a:r>
            <a:r>
              <a:rPr lang="en-US" dirty="0" err="1"/>
              <a:t>kPa</a:t>
            </a:r>
            <a:r>
              <a:rPr lang="en-US" dirty="0"/>
              <a:t>]), </a:t>
            </a:r>
            <a:r>
              <a:rPr lang="en-US" dirty="0" smtClean="0"/>
              <a:t>the pressure </a:t>
            </a:r>
            <a:r>
              <a:rPr lang="en-US" dirty="0"/>
              <a:t>switch opens, thereby preventing possible damage </a:t>
            </a:r>
            <a:r>
              <a:rPr lang="en-US" dirty="0" smtClean="0"/>
              <a:t>to the system.</a:t>
            </a:r>
          </a:p>
          <a:p>
            <a:r>
              <a:rPr lang="en-US" dirty="0" smtClean="0"/>
              <a:t>Power Steering Switch</a:t>
            </a:r>
          </a:p>
          <a:p>
            <a:pPr lvl="1"/>
            <a:r>
              <a:rPr lang="en-US" dirty="0" smtClean="0"/>
              <a:t>Opens the compressor circuit when the steering wheel is turned  to reduce engine load.</a:t>
            </a:r>
            <a:endParaRPr lang="en-US" dirty="0"/>
          </a:p>
        </p:txBody>
      </p:sp>
    </p:spTree>
    <p:extLst>
      <p:ext uri="{BB962C8B-B14F-4D97-AF65-F5344CB8AC3E}">
        <p14:creationId xmlns:p14="http://schemas.microsoft.com/office/powerpoint/2010/main" val="1843113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63.38 </a:t>
            </a:r>
            <a:r>
              <a:rPr lang="en-IN" dirty="0">
                <a:latin typeface="Arial (Headings)"/>
              </a:rPr>
              <a:t>Typical air-conditioning pressure switches. A service manual is needed to determine the function of each switch. One switch could be the low-pressure switch and the other a high-pressure switch</a:t>
            </a:r>
            <a:endParaRPr lang="en-US" dirty="0"/>
          </a:p>
        </p:txBody>
      </p:sp>
      <p:pic>
        <p:nvPicPr>
          <p:cNvPr id="3" name="Picture 2" descr="A photo shows two pressure switches connected to a pipelin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2472140"/>
            <a:ext cx="691286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550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HVAC PURPOSE AND </a:t>
            </a:r>
            <a:r>
              <a:rPr lang="en-US" dirty="0" smtClean="0">
                <a:latin typeface="+mj-lt"/>
              </a:rPr>
              <a:t>FUNCTION (4 OF 4)</a:t>
            </a:r>
            <a:endParaRPr lang="en-US" dirty="0">
              <a:latin typeface="+mj-lt"/>
            </a:endParaRPr>
          </a:p>
        </p:txBody>
      </p:sp>
      <p:sp>
        <p:nvSpPr>
          <p:cNvPr id="3" name="Content Placeholder 2"/>
          <p:cNvSpPr>
            <a:spLocks noGrp="1"/>
          </p:cNvSpPr>
          <p:nvPr>
            <p:ph idx="1"/>
          </p:nvPr>
        </p:nvSpPr>
        <p:spPr/>
        <p:txBody>
          <a:bodyPr/>
          <a:lstStyle/>
          <a:p>
            <a:r>
              <a:rPr lang="en-US" dirty="0" smtClean="0"/>
              <a:t>Pressure-Temperature Relationships</a:t>
            </a:r>
          </a:p>
          <a:p>
            <a:pPr lvl="1"/>
            <a:r>
              <a:rPr lang="en-US" dirty="0" smtClean="0"/>
              <a:t>The </a:t>
            </a:r>
            <a:r>
              <a:rPr lang="en-US" dirty="0"/>
              <a:t>temperature at which a liquid boils (and vapor </a:t>
            </a:r>
            <a:r>
              <a:rPr lang="en-US" dirty="0" smtClean="0"/>
              <a:t>condenses) rises </a:t>
            </a:r>
            <a:r>
              <a:rPr lang="en-US" dirty="0"/>
              <a:t>and falls with the pressure</a:t>
            </a:r>
            <a:r>
              <a:rPr lang="en-US" dirty="0" smtClean="0"/>
              <a:t>.</a:t>
            </a:r>
          </a:p>
          <a:p>
            <a:pPr lvl="1"/>
            <a:r>
              <a:rPr lang="en-US" dirty="0"/>
              <a:t>Pressure in a sealed system that contains both liquid and </a:t>
            </a:r>
            <a:r>
              <a:rPr lang="en-US" dirty="0" smtClean="0"/>
              <a:t>vapor rises </a:t>
            </a:r>
            <a:r>
              <a:rPr lang="en-US" dirty="0"/>
              <a:t>and falls with the temperature</a:t>
            </a:r>
            <a:r>
              <a:rPr lang="en-US" dirty="0" smtClean="0"/>
              <a:t>.</a:t>
            </a:r>
          </a:p>
          <a:p>
            <a:r>
              <a:rPr lang="en-US" dirty="0" smtClean="0"/>
              <a:t>Humidity</a:t>
            </a:r>
          </a:p>
          <a:p>
            <a:pPr lvl="1"/>
            <a:r>
              <a:rPr lang="en-US" dirty="0" smtClean="0"/>
              <a:t>Refers </a:t>
            </a:r>
            <a:r>
              <a:rPr lang="en-US" dirty="0"/>
              <a:t>to water vapor present in the </a:t>
            </a:r>
            <a:r>
              <a:rPr lang="en-US" dirty="0" smtClean="0"/>
              <a:t>air.</a:t>
            </a:r>
          </a:p>
          <a:p>
            <a:pPr lvl="1"/>
            <a:r>
              <a:rPr lang="en-US" dirty="0"/>
              <a:t>Absolute humidity is the measurement of the weight </a:t>
            </a:r>
            <a:r>
              <a:rPr lang="en-US" dirty="0" smtClean="0"/>
              <a:t>of the </a:t>
            </a:r>
            <a:r>
              <a:rPr lang="en-US" dirty="0"/>
              <a:t>water vapor in a given volume of air</a:t>
            </a:r>
            <a:r>
              <a:rPr lang="en-US" dirty="0" smtClean="0"/>
              <a:t>.</a:t>
            </a:r>
          </a:p>
          <a:p>
            <a:pPr lvl="1"/>
            <a:r>
              <a:rPr lang="en-US" dirty="0"/>
              <a:t>Relative humidity </a:t>
            </a:r>
            <a:r>
              <a:rPr lang="en-US" dirty="0" smtClean="0"/>
              <a:t>is the </a:t>
            </a:r>
            <a:r>
              <a:rPr lang="en-US" dirty="0"/>
              <a:t>percentage of </a:t>
            </a:r>
            <a:r>
              <a:rPr lang="en-US" dirty="0" smtClean="0"/>
              <a:t>moisture in </a:t>
            </a:r>
            <a:r>
              <a:rPr lang="en-US" dirty="0"/>
              <a:t>the air </a:t>
            </a:r>
            <a:r>
              <a:rPr lang="en-US" dirty="0" smtClean="0"/>
              <a:t>compared to </a:t>
            </a:r>
            <a:r>
              <a:rPr lang="en-US" dirty="0"/>
              <a:t>how much moisture </a:t>
            </a:r>
            <a:r>
              <a:rPr lang="en-US" dirty="0" smtClean="0"/>
              <a:t>air is </a:t>
            </a:r>
            <a:r>
              <a:rPr lang="en-US" dirty="0"/>
              <a:t>capable </a:t>
            </a:r>
            <a:r>
              <a:rPr lang="en-US" dirty="0" smtClean="0"/>
              <a:t>of.</a:t>
            </a:r>
            <a:endParaRPr lang="en-US" dirty="0"/>
          </a:p>
        </p:txBody>
      </p:sp>
    </p:spTree>
    <p:extLst>
      <p:ext uri="{BB962C8B-B14F-4D97-AF65-F5344CB8AC3E}">
        <p14:creationId xmlns:p14="http://schemas.microsoft.com/office/powerpoint/2010/main" val="121789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r>
              <a:rPr lang="en-US" sz="4000" dirty="0"/>
              <a:t>What is the purpose and function of the low pressure and high</a:t>
            </a:r>
          </a:p>
          <a:p>
            <a:r>
              <a:rPr lang="en-US" sz="4000" dirty="0"/>
              <a:t>pressure switches?</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To prevent the system from operating when damage may occur.</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63.1 </a:t>
            </a:r>
            <a:r>
              <a:rPr lang="en-IN" sz="2800" dirty="0">
                <a:latin typeface="Arial (Headings)"/>
              </a:rPr>
              <a:t>Water is a substance that can be found naturally in solid, liquid, and </a:t>
            </a:r>
            <a:r>
              <a:rPr lang="en-IN" sz="2800" dirty="0" err="1">
                <a:latin typeface="Arial (Headings)"/>
              </a:rPr>
              <a:t>vapor</a:t>
            </a:r>
            <a:r>
              <a:rPr lang="en-IN" sz="2800" dirty="0">
                <a:latin typeface="Arial (Headings)"/>
              </a:rPr>
              <a:t> states</a:t>
            </a:r>
            <a:endParaRPr lang="en-US" sz="2800" dirty="0"/>
          </a:p>
        </p:txBody>
      </p:sp>
      <p:pic>
        <p:nvPicPr>
          <p:cNvPr id="5" name="Picture 2" descr="A drawing shows water in all three states of matter. Solid state as an ice block, liquid state as water inside a vessel, and vapor state as steam from boiling wa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1996" y="1786468"/>
            <a:ext cx="7610351" cy="4357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Arial (Headings)"/>
              </a:rPr>
              <a:t>Figure 63.2 </a:t>
            </a:r>
            <a:r>
              <a:rPr lang="en-IN" sz="2400" dirty="0">
                <a:latin typeface="Arial (Headings)"/>
              </a:rPr>
              <a:t>The extra heat required to change a standard amount of water at its boiling point to a </a:t>
            </a:r>
            <a:r>
              <a:rPr lang="en-IN" sz="2400" dirty="0" err="1">
                <a:latin typeface="Arial (Headings)"/>
              </a:rPr>
              <a:t>vapor</a:t>
            </a:r>
            <a:r>
              <a:rPr lang="en-IN" sz="2400" dirty="0">
                <a:latin typeface="Arial (Headings)"/>
              </a:rPr>
              <a:t> is called latent </a:t>
            </a:r>
            <a:r>
              <a:rPr lang="en-IN" sz="2400" dirty="0" smtClean="0">
                <a:latin typeface="Arial (Headings)"/>
              </a:rPr>
              <a:t>heat of </a:t>
            </a:r>
            <a:r>
              <a:rPr lang="en-IN" sz="2400" dirty="0">
                <a:latin typeface="Arial (Headings)"/>
              </a:rPr>
              <a:t>vaporization</a:t>
            </a:r>
            <a:endParaRPr lang="en-US" sz="2400" dirty="0">
              <a:latin typeface="+mj-lt"/>
            </a:endParaRPr>
          </a:p>
        </p:txBody>
      </p:sp>
      <p:pic>
        <p:nvPicPr>
          <p:cNvPr id="6" name="Picture 2" descr="The drawing shows water boiling in a vessel, with a thermometer inside the vessel indicating its temperature as 212 degree Fahrenheit. The water in the vessel evaporates and converts into steam. The thermometer inside the vessel again shows the temperature of vapor as 212 degree Fahrenheit. The drawing has an equation mentioned which can be read as follows. &#10;1 gram water plus 540 calories equals 1 gram vapor&#10;1 pound water plus 970 British Thermal Units equals 1 pound vap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90145" y="2146123"/>
            <a:ext cx="5945188" cy="415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1089</TotalTime>
  <Words>2637</Words>
  <Application>Microsoft Office PowerPoint</Application>
  <PresentationFormat>On-screen Show (4:3)</PresentationFormat>
  <Paragraphs>191</Paragraphs>
  <Slides>72</Slides>
  <Notes>0</Notes>
  <HiddenSlides>0</HiddenSlides>
  <MMClips>0</MMClips>
  <ScaleCrop>false</ScaleCrop>
  <HeadingPairs>
    <vt:vector size="4" baseType="variant">
      <vt:variant>
        <vt:lpstr>Theme</vt:lpstr>
      </vt:variant>
      <vt:variant>
        <vt:i4>6</vt:i4>
      </vt:variant>
      <vt:variant>
        <vt:lpstr>Slide Titles</vt:lpstr>
      </vt:variant>
      <vt:variant>
        <vt:i4>72</vt:i4>
      </vt:variant>
    </vt:vector>
  </HeadingPairs>
  <TitlesOfParts>
    <vt:vector size="78"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HVAC PURPOSE AND FUNCTION (1 Of 4)</vt:lpstr>
      <vt:lpstr>HVAC PURPOSE AND FUNCTION (2 OF 4)</vt:lpstr>
      <vt:lpstr>HVAC PURPOSE AND FUNCTION (3 OF 4)</vt:lpstr>
      <vt:lpstr>HVAC PURPOSE AND FUNCTION (4 OF 4)</vt:lpstr>
      <vt:lpstr>Figure 63.1 Water is a substance that can be found naturally in solid, liquid, and vapor states</vt:lpstr>
      <vt:lpstr>Figure 63.2 The extra heat required to change a standard amount of water at its boiling point to a vapor is called latent heat of vaporization</vt:lpstr>
      <vt:lpstr>Figure 63.3 The latent heat of vaporization that water vapor stores is given off when the vapor condenses to a liquid. The temperature stays the same</vt:lpstr>
      <vt:lpstr>Figure 63.4 A sling psychrometer is used to measure relative humidity. A digital meter that reads both temperature and humidly is a low cost tool that are usually used when servicing air conditioning systems</vt:lpstr>
      <vt:lpstr>HEATING SYSTEM</vt:lpstr>
      <vt:lpstr>Figure 63.5 Typical flow of air through an automotive heat, ventilation, and air conditioning system when placed in the heat position</vt:lpstr>
      <vt:lpstr>Figure 63.6 A typical heater core as installed in an HVAC housing</vt:lpstr>
      <vt:lpstr>AIR CONDITIONING REFRIGERATION CYCLE</vt:lpstr>
      <vt:lpstr>Figure 63.7 The compressor provides the mechanical force needed to pressurize the refrigerant</vt:lpstr>
      <vt:lpstr>Figure 63.8 The evaporator removes heat from the air that enters a vehicle by transferring it to the vaporizing refrigerant</vt:lpstr>
      <vt:lpstr>Figure 63.9 The condenser changes the refrigerant vapor into a liquid by transferring heat from the refrigerant to the air stream that flows between the condenser fins</vt:lpstr>
      <vt:lpstr>EXPANSION VALVE SYSTEMS</vt:lpstr>
      <vt:lpstr>Figure 63.10 A typical air-conditioning system that uses an expansion valve. A temperature sensor bulb is attached to the outlet of the evaporator to control the amount of refrigerant allowed to flow into the evaporator</vt:lpstr>
      <vt:lpstr>ORFICE TUBE SYSTEMS</vt:lpstr>
      <vt:lpstr>Figure 63.11 A typical automotive air-conditioning system that uses a cycling clutch and an orifice tube</vt:lpstr>
      <vt:lpstr>Figure 63.12 Typical orifice tube</vt:lpstr>
      <vt:lpstr>ANSWER 1:</vt:lpstr>
      <vt:lpstr>QUESTION 1: ?</vt:lpstr>
      <vt:lpstr>THERMOSTATIC CONTROL</vt:lpstr>
      <vt:lpstr>Figure 63.13 A cutaway of an air-conditioning compressor electromagnetic clutch</vt:lpstr>
      <vt:lpstr>REFRIGERANTS</vt:lpstr>
      <vt:lpstr>Figure 63.14 R-134a is available in 12-oz cans, as well as larger 30-lb containers</vt:lpstr>
      <vt:lpstr>REFRIGERANTS AND THE ENVIRONMENT</vt:lpstr>
      <vt:lpstr>Figure 63.15 A depletion of the ozone layer allows more ultraviolet radiation from the sun to reach Earth’s surface</vt:lpstr>
      <vt:lpstr>Figure 63.16 Chlorofluorocarbon molecules break apart in the atmosphere</vt:lpstr>
      <vt:lpstr>HFO-1234YF</vt:lpstr>
      <vt:lpstr>Figure 63.17 Due to the cost of R-1234yf, most shops will purchase 10 or 20 pound containers compared to the normal 30 pound container that most shops purchased for R-134a</vt:lpstr>
      <vt:lpstr>REFRIGERANT OILS</vt:lpstr>
      <vt:lpstr>Figure 63.18 PAG oil used in Chrysler vehicles equipped with HFC-134a refrigerant. Notice that different oils are used for different systems, depending primarily on the manufacturer of the compressor. </vt:lpstr>
      <vt:lpstr>Figure 63.19 Ester refrigerant oils are often specified for use when retrofitting an R-12 system to R-134a by companies who supply refit kits. </vt:lpstr>
      <vt:lpstr>CONDENSER</vt:lpstr>
      <vt:lpstr>Figure 63.20 The condenser serves the same function for both the orifice-tube and the expansion valve–type air-conditioning system</vt:lpstr>
      <vt:lpstr>Tech Tip </vt:lpstr>
      <vt:lpstr>Figure 63.21 A repaired condenser refrigerant line</vt:lpstr>
      <vt:lpstr>EVAPORATOR</vt:lpstr>
      <vt:lpstr>Figure 63.22 The evaporator allows the liquid refrigerant to evaporate and absorb heat from the passenger compartment</vt:lpstr>
      <vt:lpstr>RECEIVER-DRIER</vt:lpstr>
      <vt:lpstr>Figure 63.23 Expansion-valve systems store excess refrigerant in a receiver–drier, which is located in the high-side liquid section of the system.</vt:lpstr>
      <vt:lpstr>ACCUMULATOR</vt:lpstr>
      <vt:lpstr>Figure 63.24 A typical accumulator used on a cycling clutch orifice-tube (CCOT) system</vt:lpstr>
      <vt:lpstr>QUESTION 2: ?</vt:lpstr>
      <vt:lpstr>ANSWER 2:</vt:lpstr>
      <vt:lpstr>REFRIGERANT LINES AND HOSES</vt:lpstr>
      <vt:lpstr>Figure 63.25 Rigid lines and flexible hoses are used throughout the air-conditioning system. The line to and from the compressor must be flexible because it is attached to the engine.</vt:lpstr>
      <vt:lpstr>THERMOSTATIC EXPANSION VALVES</vt:lpstr>
      <vt:lpstr>Figure 63.26 A typical expansion valve, which uses an inlet and outlet attachment for the evaporator, and a temperature-sensing bulb that is attached to the evaporator outlet tube</vt:lpstr>
      <vt:lpstr>Figure 63.27 A slot cut in the ball seat inside the expansion valve permits a small amount of refrigerant and oil to pass through at all times, even when the valve is closed. This flow of oil through the system is necessary to make sure the compressor receives the oil it needs for lubrication</vt:lpstr>
      <vt:lpstr>Figure 63.28 The sensing bulb is attached to the evaporator outlet tube. Refrigerant inside the bulb expands or contracts in response to the evaporator temperature</vt:lpstr>
      <vt:lpstr>Figure 63.29 Pressure from the capillary tube pushes on the spring-loaded diaphragm to open the expansion valve. As the pressure in the capillary tube contracts, the reduced pressure on the diaphragm allows the valve to close</vt:lpstr>
      <vt:lpstr>Figure 63.30 An H-valve (H-block) combines the temperature-sensing and pressure-regulating functions into a single assembly</vt:lpstr>
      <vt:lpstr>Figure 63.31 An H-valve as used on a Chrysler minivan</vt:lpstr>
      <vt:lpstr>Figure 63.32 In this Chrysler system, a low-pressure cutoff switch and a cycling-clutch switch are mounted on the H-valve</vt:lpstr>
      <vt:lpstr>FIXED-ORFICE TUBES</vt:lpstr>
      <vt:lpstr>Figure 63.33 The orifice tube is usually located at the inlet tube to the evaporator</vt:lpstr>
      <vt:lpstr>COMPRESSORS (1 OF 2)</vt:lpstr>
      <vt:lpstr>COMPRESSORS (2 OF 2)</vt:lpstr>
      <vt:lpstr>Figure 63.34 In a positive-displacement compressor, the descending piston creates a drop in pressure inside the cylinder. The resulting pressure differential allows low-side pressure to force the suction valve open. </vt:lpstr>
      <vt:lpstr>Figure 63.35 A reed valve is a one-way check valve that flaps away from the valve plate to open, and toward the valve plate to close</vt:lpstr>
      <vt:lpstr>Figure 63.36 The swash plate, attached to the crankshaft at an angle, converts the pulley’s rotary motion to axial motion, which drives the pistons in a reciprocating motion</vt:lpstr>
      <vt:lpstr>Figure 63.37 A V-5 variable displacement compressor. Internal pressures act on the swash plate, which changes the stroke of the piston and then displacement based on the pressures in the system</vt:lpstr>
      <vt:lpstr>COMPRESSOR CONTROLS</vt:lpstr>
      <vt:lpstr>Figure 63.38 Typical air-conditioning pressure switches. A service manual is needed to determine the function of each switch. One switch could be the low-pressure switch and the other a high-pressure switch</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63</dc:title>
  <dc:creator>Curt &amp; Tammy</dc:creator>
  <cp:lastModifiedBy>Curt &amp; Tammy</cp:lastModifiedBy>
  <cp:revision>64</cp:revision>
  <dcterms:created xsi:type="dcterms:W3CDTF">2018-09-25T19:30:15Z</dcterms:created>
  <dcterms:modified xsi:type="dcterms:W3CDTF">2019-05-25T21:32:33Z</dcterms:modified>
</cp:coreProperties>
</file>