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1" r:id="rId2"/>
    <p:sldMasterId id="2147483673" r:id="rId3"/>
    <p:sldMasterId id="2147483685" r:id="rId4"/>
    <p:sldMasterId id="2147483697" r:id="rId5"/>
    <p:sldMasterId id="2147483709" r:id="rId6"/>
  </p:sldMasterIdLst>
  <p:sldIdLst>
    <p:sldId id="257" r:id="rId7"/>
    <p:sldId id="259" r:id="rId8"/>
    <p:sldId id="260" r:id="rId9"/>
    <p:sldId id="262" r:id="rId10"/>
    <p:sldId id="344" r:id="rId11"/>
    <p:sldId id="345" r:id="rId12"/>
    <p:sldId id="347" r:id="rId13"/>
    <p:sldId id="356" r:id="rId14"/>
    <p:sldId id="315" r:id="rId15"/>
    <p:sldId id="316" r:id="rId16"/>
    <p:sldId id="317" r:id="rId17"/>
    <p:sldId id="270" r:id="rId18"/>
    <p:sldId id="318" r:id="rId19"/>
    <p:sldId id="267" r:id="rId20"/>
    <p:sldId id="268" r:id="rId21"/>
    <p:sldId id="357" r:id="rId22"/>
    <p:sldId id="348" r:id="rId23"/>
    <p:sldId id="319" r:id="rId24"/>
    <p:sldId id="274" r:id="rId25"/>
    <p:sldId id="320" r:id="rId26"/>
    <p:sldId id="349" r:id="rId27"/>
    <p:sldId id="351" r:id="rId28"/>
    <p:sldId id="321" r:id="rId29"/>
    <p:sldId id="272" r:id="rId30"/>
    <p:sldId id="326" r:id="rId31"/>
    <p:sldId id="327" r:id="rId32"/>
    <p:sldId id="350" r:id="rId33"/>
    <p:sldId id="328" r:id="rId34"/>
    <p:sldId id="329" r:id="rId35"/>
    <p:sldId id="330" r:id="rId36"/>
    <p:sldId id="352" r:id="rId37"/>
    <p:sldId id="353" r:id="rId38"/>
    <p:sldId id="354" r:id="rId39"/>
    <p:sldId id="331" r:id="rId40"/>
    <p:sldId id="355" r:id="rId41"/>
    <p:sldId id="358" r:id="rId42"/>
    <p:sldId id="332" r:id="rId43"/>
    <p:sldId id="333" r:id="rId44"/>
    <p:sldId id="359" r:id="rId45"/>
    <p:sldId id="334" r:id="rId46"/>
    <p:sldId id="335" r:id="rId47"/>
    <p:sldId id="360" r:id="rId48"/>
    <p:sldId id="336" r:id="rId49"/>
    <p:sldId id="361" r:id="rId50"/>
    <p:sldId id="363" r:id="rId51"/>
    <p:sldId id="337" r:id="rId52"/>
    <p:sldId id="338" r:id="rId53"/>
    <p:sldId id="339" r:id="rId54"/>
    <p:sldId id="286" r:id="rId55"/>
    <p:sldId id="287" r:id="rId56"/>
    <p:sldId id="362" r:id="rId57"/>
    <p:sldId id="340" r:id="rId58"/>
    <p:sldId id="341" r:id="rId59"/>
    <p:sldId id="342" r:id="rId60"/>
    <p:sldId id="346" r:id="rId61"/>
    <p:sldId id="343" r:id="rId62"/>
    <p:sldId id="299" r:id="rId63"/>
    <p:sldId id="300" r:id="rId64"/>
    <p:sldId id="325" r:id="rId6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7FA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8882" autoAdjust="0"/>
    <p:restoredTop sz="94718" autoAdjust="0"/>
  </p:normalViewPr>
  <p:slideViewPr>
    <p:cSldViewPr>
      <p:cViewPr varScale="1">
        <p:scale>
          <a:sx n="105" d="100"/>
          <a:sy n="105" d="100"/>
        </p:scale>
        <p:origin x="-2154" y="-90"/>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slide" Target="slides/slide44.xml"/><Relationship Id="rId55" Type="http://schemas.openxmlformats.org/officeDocument/2006/relationships/slide" Target="slides/slide49.xml"/><Relationship Id="rId63" Type="http://schemas.openxmlformats.org/officeDocument/2006/relationships/slide" Target="slides/slide57.xml"/><Relationship Id="rId68" Type="http://schemas.openxmlformats.org/officeDocument/2006/relationships/theme" Target="theme/theme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3" Type="http://schemas.openxmlformats.org/officeDocument/2006/relationships/slide" Target="slides/slide47.xml"/><Relationship Id="rId58" Type="http://schemas.openxmlformats.org/officeDocument/2006/relationships/slide" Target="slides/slide52.xml"/><Relationship Id="rId66" Type="http://schemas.openxmlformats.org/officeDocument/2006/relationships/presProps" Target="presProps.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slide" Target="slides/slide43.xml"/><Relationship Id="rId57" Type="http://schemas.openxmlformats.org/officeDocument/2006/relationships/slide" Target="slides/slide51.xml"/><Relationship Id="rId61" Type="http://schemas.openxmlformats.org/officeDocument/2006/relationships/slide" Target="slides/slide55.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slide" Target="slides/slide46.xml"/><Relationship Id="rId60" Type="http://schemas.openxmlformats.org/officeDocument/2006/relationships/slide" Target="slides/slide54.xml"/><Relationship Id="rId65" Type="http://schemas.openxmlformats.org/officeDocument/2006/relationships/slide" Target="slides/slide59.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slide" Target="slides/slide42.xml"/><Relationship Id="rId56" Type="http://schemas.openxmlformats.org/officeDocument/2006/relationships/slide" Target="slides/slide50.xml"/><Relationship Id="rId64" Type="http://schemas.openxmlformats.org/officeDocument/2006/relationships/slide" Target="slides/slide58.xml"/><Relationship Id="rId69" Type="http://schemas.openxmlformats.org/officeDocument/2006/relationships/tableStyles" Target="tableStyles.xml"/><Relationship Id="rId8" Type="http://schemas.openxmlformats.org/officeDocument/2006/relationships/slide" Target="slides/slide2.xml"/><Relationship Id="rId51" Type="http://schemas.openxmlformats.org/officeDocument/2006/relationships/slide" Target="slides/slide45.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59" Type="http://schemas.openxmlformats.org/officeDocument/2006/relationships/slide" Target="slides/slide53.xml"/><Relationship Id="rId67" Type="http://schemas.openxmlformats.org/officeDocument/2006/relationships/viewProps" Target="viewProps.xml"/><Relationship Id="rId20" Type="http://schemas.openxmlformats.org/officeDocument/2006/relationships/slide" Target="slides/slide14.xml"/><Relationship Id="rId41" Type="http://schemas.openxmlformats.org/officeDocument/2006/relationships/slide" Target="slides/slide35.xml"/><Relationship Id="rId54" Type="http://schemas.openxmlformats.org/officeDocument/2006/relationships/slide" Target="slides/slide48.xml"/><Relationship Id="rId62" Type="http://schemas.openxmlformats.org/officeDocument/2006/relationships/slide" Target="slides/slide56.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2.xml"/><Relationship Id="rId4" Type="http://schemas.openxmlformats.org/officeDocument/2006/relationships/image" Target="../media/image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3.xml"/><Relationship Id="rId4" Type="http://schemas.openxmlformats.org/officeDocument/2006/relationships/image" Target="../media/image1.png"/></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4.xml"/><Relationship Id="rId4" Type="http://schemas.openxmlformats.org/officeDocument/2006/relationships/image" Target="../media/image1.png"/></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5.xml"/><Relationship Id="rId4" Type="http://schemas.openxmlformats.org/officeDocument/2006/relationships/image" Target="../media/image1.png"/></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image" Target="../media/image2.emf"/><Relationship Id="rId1" Type="http://schemas.openxmlformats.org/officeDocument/2006/relationships/slideMaster" Target="../slideMasters/slideMaster6.xml"/><Relationship Id="rId4" Type="http://schemas.openxmlformats.org/officeDocument/2006/relationships/image" Target="../media/image1.png"/></Relationships>
</file>

<file path=ppt/slideLayouts/_rels/slideLayout5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909965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3051582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4266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pic>
        <p:nvPicPr>
          <p:cNvPr id="1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
        <p:nvSpPr>
          <p:cNvPr id="2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2269660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365499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630203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90086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813808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6808251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428349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6907353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716038568"/>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79899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775080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771264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529422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567447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74890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717419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339301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135839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12600829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6583064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30286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236216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752764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91225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5976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530554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464086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8742718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9890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9220929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78668572"/>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617746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8135867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8207718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43536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94935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94826767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808565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691990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8084570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572888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60141672"/>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221360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8096661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38535192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6839204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5840525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439554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4156996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0" name="Rectangle 9"/>
          <p:cNvSpPr/>
          <p:nvPr/>
        </p:nvSpPr>
        <p:spPr bwMode="white">
          <a:xfrm>
            <a:off x="0" y="0"/>
            <a:ext cx="9144000" cy="38862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1"/>
          <p:cNvSpPr>
            <a:spLocks noGrp="1"/>
          </p:cNvSpPr>
          <p:nvPr>
            <p:ph type="ctrTitle"/>
          </p:nvPr>
        </p:nvSpPr>
        <p:spPr>
          <a:xfrm>
            <a:off x="685800" y="762000"/>
            <a:ext cx="7772400" cy="2838451"/>
          </a:xfrm>
        </p:spPr>
        <p:txBody>
          <a:bodyPr anchor="b">
            <a:noAutofit/>
          </a:bodyPr>
          <a:lstStyle>
            <a:lvl1pPr algn="l">
              <a:defRPr sz="3600" b="1">
                <a:solidFill>
                  <a:schemeClr val="bg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674687" y="3962400"/>
            <a:ext cx="7794626" cy="1752600"/>
          </a:xfrm>
        </p:spPr>
        <p:txBody>
          <a:bodyPr>
            <a:noAutofit/>
          </a:bodyPr>
          <a:lstStyle>
            <a:lvl1pPr marL="0" indent="0" algn="l">
              <a:spcBef>
                <a:spcPts val="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1"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75471404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userDrawn="1">
  <p:cSld name="Chapter Opener">
    <p:spTree>
      <p:nvGrpSpPr>
        <p:cNvPr id="1" name=""/>
        <p:cNvGrpSpPr/>
        <p:nvPr/>
      </p:nvGrpSpPr>
      <p:grpSpPr>
        <a:xfrm>
          <a:off x="0" y="0"/>
          <a:ext cx="0" cy="0"/>
          <a:chOff x="0" y="0"/>
          <a:chExt cx="0" cy="0"/>
        </a:xfrm>
      </p:grpSpPr>
      <p:sp>
        <p:nvSpPr>
          <p:cNvPr id="16" name="Rectangle 15"/>
          <p:cNvSpPr/>
          <p:nvPr/>
        </p:nvSpPr>
        <p:spPr bwMode="white">
          <a:xfrm>
            <a:off x="0" y="0"/>
            <a:ext cx="9144000" cy="1371600"/>
          </a:xfrm>
          <a:prstGeom prst="rect">
            <a:avLst/>
          </a:prstGeom>
          <a:solidFill>
            <a:srgbClr val="007FA3"/>
          </a:solidFill>
          <a:ln>
            <a:solidFill>
              <a:srgbClr val="00305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11" name="Title 10"/>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Text Placeholder 6"/>
          <p:cNvSpPr>
            <a:spLocks noGrp="1"/>
          </p:cNvSpPr>
          <p:nvPr>
            <p:ph type="body" sz="quarter" idx="13" hasCustomPrompt="1"/>
          </p:nvPr>
        </p:nvSpPr>
        <p:spPr>
          <a:xfrm>
            <a:off x="457200" y="816430"/>
            <a:ext cx="8229600" cy="478970"/>
          </a:xfrm>
        </p:spPr>
        <p:txBody>
          <a:bodyPr>
            <a:noAutofit/>
          </a:bodyPr>
          <a:lstStyle>
            <a:lvl1pPr marL="0" indent="0">
              <a:spcBef>
                <a:spcPts val="0"/>
              </a:spcBef>
              <a:buNone/>
              <a:defRPr sz="24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Add edition here</a:t>
            </a:r>
            <a:endParaRPr lang="en-US" dirty="0"/>
          </a:p>
        </p:txBody>
      </p:sp>
      <p:sp>
        <p:nvSpPr>
          <p:cNvPr id="9" name="Text Placeholder 8"/>
          <p:cNvSpPr>
            <a:spLocks noGrp="1"/>
          </p:cNvSpPr>
          <p:nvPr>
            <p:ph type="body" sz="quarter" idx="14" hasCustomPrompt="1"/>
          </p:nvPr>
        </p:nvSpPr>
        <p:spPr>
          <a:xfrm>
            <a:off x="5029200" y="1600201"/>
            <a:ext cx="3657600" cy="1600199"/>
          </a:xfrm>
        </p:spPr>
        <p:txBody>
          <a:bodyPr anchor="b">
            <a:noAutofit/>
          </a:bodyPr>
          <a:lstStyle>
            <a:lvl1pPr marL="0" indent="0">
              <a:spcBef>
                <a:spcPts val="0"/>
              </a:spcBef>
              <a:buNone/>
              <a:defRPr sz="4400" baseline="0"/>
            </a:lvl1pPr>
            <a:lvl2pPr marL="0" indent="0">
              <a:spcBef>
                <a:spcPts val="0"/>
              </a:spcBef>
              <a:buNone/>
              <a:defRPr sz="4400"/>
            </a:lvl2pPr>
            <a:lvl3pPr marL="0" indent="0">
              <a:spcBef>
                <a:spcPts val="0"/>
              </a:spcBef>
              <a:buNone/>
              <a:defRPr sz="4400"/>
            </a:lvl3pPr>
            <a:lvl4pPr marL="0" indent="0">
              <a:spcBef>
                <a:spcPts val="0"/>
              </a:spcBef>
              <a:buNone/>
              <a:defRPr sz="4400"/>
            </a:lvl4pPr>
            <a:lvl5pPr marL="0" indent="0">
              <a:spcBef>
                <a:spcPts val="0"/>
              </a:spcBef>
              <a:buNone/>
              <a:defRPr sz="4400"/>
            </a:lvl5pPr>
            <a:lvl6pPr marL="0" indent="0">
              <a:spcBef>
                <a:spcPts val="0"/>
              </a:spcBef>
              <a:buNone/>
              <a:defRPr sz="4400"/>
            </a:lvl6pPr>
            <a:lvl7pPr marL="0" indent="0">
              <a:spcBef>
                <a:spcPts val="0"/>
              </a:spcBef>
              <a:buNone/>
              <a:defRPr sz="4400"/>
            </a:lvl7pPr>
            <a:lvl8pPr marL="0" indent="0">
              <a:spcBef>
                <a:spcPts val="0"/>
              </a:spcBef>
              <a:buNone/>
              <a:defRPr sz="4400"/>
            </a:lvl8pPr>
            <a:lvl9pPr marL="0" indent="0">
              <a:spcBef>
                <a:spcPts val="0"/>
              </a:spcBef>
              <a:buNone/>
              <a:defRPr sz="4400"/>
            </a:lvl9pPr>
          </a:lstStyle>
          <a:p>
            <a:pPr lvl="0"/>
            <a:r>
              <a:rPr lang="en-US" dirty="0" smtClean="0"/>
              <a:t>Chapter ##</a:t>
            </a:r>
            <a:endParaRPr lang="en-US" dirty="0"/>
          </a:p>
        </p:txBody>
      </p:sp>
      <p:sp>
        <p:nvSpPr>
          <p:cNvPr id="10" name="Text Placeholder 8"/>
          <p:cNvSpPr>
            <a:spLocks noGrp="1"/>
          </p:cNvSpPr>
          <p:nvPr>
            <p:ph type="body" sz="quarter" idx="15" hasCustomPrompt="1"/>
          </p:nvPr>
        </p:nvSpPr>
        <p:spPr>
          <a:xfrm>
            <a:off x="5029200" y="3200400"/>
            <a:ext cx="3657600" cy="2925763"/>
          </a:xfrm>
        </p:spPr>
        <p:txBody>
          <a:bodyPr>
            <a:noAutofit/>
          </a:bodyPr>
          <a:lstStyle>
            <a:lvl1pPr marL="0" indent="0">
              <a:spcBef>
                <a:spcPts val="0"/>
              </a:spcBef>
              <a:buNone/>
              <a:defRPr/>
            </a:lvl1pPr>
            <a:lvl2pPr marL="0" indent="0">
              <a:spcBef>
                <a:spcPts val="0"/>
              </a:spcBef>
              <a:buNone/>
              <a:defRPr/>
            </a:lvl2pPr>
            <a:lvl3pPr marL="0" indent="0">
              <a:spcBef>
                <a:spcPts val="0"/>
              </a:spcBef>
              <a:buNone/>
              <a:defRPr/>
            </a:lvl3pPr>
            <a:lvl4pPr marL="0" indent="0">
              <a:spcBef>
                <a:spcPts val="0"/>
              </a:spcBef>
              <a:buNone/>
              <a:defRPr/>
            </a:lvl4pPr>
            <a:lvl5pPr marL="0" indent="0">
              <a:spcBef>
                <a:spcPts val="0"/>
              </a:spcBef>
              <a:buNone/>
              <a:defRPr/>
            </a:lvl5pPr>
            <a:lvl6pPr marL="0" indent="0">
              <a:spcBef>
                <a:spcPts val="0"/>
              </a:spcBef>
              <a:buNone/>
              <a:defRPr/>
            </a:lvl6pPr>
            <a:lvl7pPr marL="0" indent="0">
              <a:spcBef>
                <a:spcPts val="0"/>
              </a:spcBef>
              <a:buNone/>
              <a:defRPr/>
            </a:lvl7pPr>
            <a:lvl8pPr marL="0" indent="0">
              <a:spcBef>
                <a:spcPts val="0"/>
              </a:spcBef>
              <a:buNone/>
              <a:defRPr/>
            </a:lvl8pPr>
            <a:lvl9pPr marL="0" indent="0">
              <a:spcBef>
                <a:spcPts val="0"/>
              </a:spcBef>
              <a:buNone/>
              <a:defRPr/>
            </a:lvl9pPr>
          </a:lstStyle>
          <a:p>
            <a:pPr lvl="0"/>
            <a:r>
              <a:rPr lang="en-US" dirty="0" smtClean="0"/>
              <a:t>Chapter title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grpSp>
        <p:nvGrpSpPr>
          <p:cNvPr id="2" name="Group 1"/>
          <p:cNvGrpSpPr/>
          <p:nvPr userDrawn="1"/>
        </p:nvGrpSpPr>
        <p:grpSpPr>
          <a:xfrm>
            <a:off x="33338" y="6434137"/>
            <a:ext cx="9156700" cy="431800"/>
            <a:chOff x="33338" y="6442075"/>
            <a:chExt cx="9156700" cy="431800"/>
          </a:xfrm>
        </p:grpSpPr>
        <p:pic>
          <p:nvPicPr>
            <p:cNvPr id="13" name="Always Learning Logo" descr="Pearson: Always Learning 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black">
            <a:xfrm>
              <a:off x="33338" y="6443663"/>
              <a:ext cx="1660525" cy="430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4" name="Pearson Logo"/>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black">
            <a:xfrm>
              <a:off x="7748588" y="6442075"/>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15"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7" name="Shape 15" descr="Pearson Logo"/>
          <p:cNvPicPr preferRelativeResize="0"/>
          <p:nvPr userDrawn="1"/>
        </p:nvPicPr>
        <p:blipFill rotWithShape="1">
          <a:blip r:embed="rId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049670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userDrawn="1">
  <p:cSld name="Title + Learning Objectives and Content">
    <p:spTree>
      <p:nvGrpSpPr>
        <p:cNvPr id="1" name=""/>
        <p:cNvGrpSpPr/>
        <p:nvPr/>
      </p:nvGrpSpPr>
      <p:grpSpPr>
        <a:xfrm>
          <a:off x="0" y="0"/>
          <a:ext cx="0" cy="0"/>
          <a:chOff x="0" y="0"/>
          <a:chExt cx="0" cy="0"/>
        </a:xfrm>
      </p:grpSpPr>
      <p:sp>
        <p:nvSpPr>
          <p:cNvPr id="8" name="Title 7"/>
          <p:cNvSpPr>
            <a:spLocks noGrp="1"/>
          </p:cNvSpPr>
          <p:nvPr>
            <p:ph type="title"/>
          </p:nvPr>
        </p:nvSpPr>
        <p:spPr>
          <a:xfrm>
            <a:off x="457200" y="215372"/>
            <a:ext cx="8229600" cy="622828"/>
          </a:xfrm>
        </p:spPr>
        <p:txBody>
          <a:bodyPr anchor="t"/>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7" name="Learning Objectives Placeholder 6"/>
          <p:cNvSpPr>
            <a:spLocks noGrp="1"/>
          </p:cNvSpPr>
          <p:nvPr>
            <p:ph type="body" sz="quarter" idx="13" hasCustomPrompt="1"/>
          </p:nvPr>
        </p:nvSpPr>
        <p:spPr>
          <a:xfrm>
            <a:off x="457200" y="816430"/>
            <a:ext cx="8229600" cy="402770"/>
          </a:xfrm>
        </p:spPr>
        <p:txBody>
          <a:bodyPr>
            <a:noAutofit/>
          </a:bodyPr>
          <a:lstStyle>
            <a:lvl1pPr marL="0" indent="0">
              <a:spcBef>
                <a:spcPts val="0"/>
              </a:spcBef>
              <a:buNone/>
              <a:defRPr sz="1600">
                <a:solidFill>
                  <a:schemeClr val="bg1"/>
                </a:solidFill>
              </a:defRPr>
            </a:lvl1pPr>
            <a:lvl2pPr marL="0" indent="0">
              <a:spcBef>
                <a:spcPts val="0"/>
              </a:spcBef>
              <a:buNone/>
              <a:defRPr sz="2400">
                <a:solidFill>
                  <a:schemeClr val="bg1"/>
                </a:solidFill>
              </a:defRPr>
            </a:lvl2pPr>
            <a:lvl3pPr marL="0" indent="0">
              <a:spcBef>
                <a:spcPts val="0"/>
              </a:spcBef>
              <a:buNone/>
              <a:defRPr sz="2400">
                <a:solidFill>
                  <a:schemeClr val="bg1"/>
                </a:solidFill>
              </a:defRPr>
            </a:lvl3pPr>
            <a:lvl4pPr marL="0" indent="0">
              <a:spcBef>
                <a:spcPts val="0"/>
              </a:spcBef>
              <a:buNone/>
              <a:defRPr sz="2400">
                <a:solidFill>
                  <a:schemeClr val="bg1"/>
                </a:solidFill>
              </a:defRPr>
            </a:lvl4pPr>
            <a:lvl5pPr marL="0" indent="0">
              <a:spcBef>
                <a:spcPts val="0"/>
              </a:spcBef>
              <a:buNone/>
              <a:defRPr sz="2400">
                <a:solidFill>
                  <a:schemeClr val="bg1"/>
                </a:solidFill>
              </a:defRPr>
            </a:lvl5pPr>
            <a:lvl6pPr marL="0" indent="0">
              <a:spcBef>
                <a:spcPts val="0"/>
              </a:spcBef>
              <a:buNone/>
              <a:defRPr sz="2400">
                <a:solidFill>
                  <a:schemeClr val="bg1"/>
                </a:solidFill>
              </a:defRPr>
            </a:lvl6pPr>
            <a:lvl7pPr marL="0" indent="0">
              <a:spcBef>
                <a:spcPts val="0"/>
              </a:spcBef>
              <a:buNone/>
              <a:defRPr sz="2400">
                <a:solidFill>
                  <a:schemeClr val="bg1"/>
                </a:solidFill>
              </a:defRPr>
            </a:lvl7pPr>
            <a:lvl8pPr marL="0" indent="0">
              <a:spcBef>
                <a:spcPts val="0"/>
              </a:spcBef>
              <a:buNone/>
              <a:defRPr sz="2400">
                <a:solidFill>
                  <a:schemeClr val="bg1"/>
                </a:solidFill>
              </a:defRPr>
            </a:lvl8pPr>
            <a:lvl9pPr marL="0" indent="0">
              <a:spcBef>
                <a:spcPts val="0"/>
              </a:spcBef>
              <a:buNone/>
              <a:defRPr sz="2400">
                <a:solidFill>
                  <a:schemeClr val="bg1"/>
                </a:solidFill>
              </a:defRPr>
            </a:lvl9pPr>
          </a:lstStyle>
          <a:p>
            <a:pPr lvl="0"/>
            <a:r>
              <a:rPr lang="en-US" dirty="0" smtClean="0"/>
              <a:t>Click to add Learning Objective(s)</a:t>
            </a:r>
            <a:endParaRPr lang="en-US" dirty="0"/>
          </a:p>
        </p:txBody>
      </p:sp>
      <p:sp>
        <p:nvSpPr>
          <p:cNvPr id="9" name="Content Placeholder 8"/>
          <p:cNvSpPr>
            <a:spLocks noGrp="1"/>
          </p:cNvSpPr>
          <p:nvPr>
            <p:ph sz="quarter" idx="14"/>
          </p:nvPr>
        </p:nvSpPr>
        <p:spPr>
          <a:xfrm>
            <a:off x="457200" y="1600200"/>
            <a:ext cx="8229600" cy="4525963"/>
          </a:xfrm>
        </p:spPr>
        <p:txBody>
          <a:bodyPr/>
          <a:lstStyle>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24538951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21119027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a:buSzPct val="100000"/>
              <a:defRPr/>
            </a:lvl1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58069343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preserve="1" userDrawn="1">
  <p:cSld name="Learning Objective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p:txBody>
          <a:bodyPr/>
          <a:lstStyle>
            <a:lvl1pPr marL="118872" indent="-118872">
              <a:buClr>
                <a:schemeClr val="bg1"/>
              </a:buClr>
              <a:buSzPct val="25000"/>
              <a:defRPr sz="2400"/>
            </a:lvl1pPr>
            <a:lvl2pPr marL="569913" indent="-285750">
              <a:defRPr sz="2000"/>
            </a:lvl2pPr>
            <a:lvl3pPr>
              <a:defRPr sz="2000"/>
            </a:lvl3pPr>
            <a:lvl5pPr>
              <a:defRPr/>
            </a:lvl5pPr>
            <a:lvl6pPr>
              <a:defRPr/>
            </a:lvl6pPr>
            <a:lvl7pPr>
              <a:defRPr/>
            </a:lvl7pPr>
            <a:lvl8pPr>
              <a:defRPr/>
            </a:lvl8pPr>
            <a:lvl9pPr>
              <a:defRPr/>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9729474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Figure + Caption">
    <p:spTree>
      <p:nvGrpSpPr>
        <p:cNvPr id="1" name=""/>
        <p:cNvGrpSpPr/>
        <p:nvPr/>
      </p:nvGrpSpPr>
      <p:grpSpPr>
        <a:xfrm>
          <a:off x="0" y="0"/>
          <a:ext cx="0" cy="0"/>
          <a:chOff x="0" y="0"/>
          <a:chExt cx="0" cy="0"/>
        </a:xfrm>
      </p:grpSpPr>
      <p:sp>
        <p:nvSpPr>
          <p:cNvPr id="8" name="Title 7"/>
          <p:cNvSpPr>
            <a:spLocks noGrp="1"/>
          </p:cNvSpPr>
          <p:nvPr>
            <p:ph type="title" hasCustomPrompt="1"/>
          </p:nvPr>
        </p:nvSpPr>
        <p:spPr>
          <a:xfrm>
            <a:off x="457200" y="228600"/>
            <a:ext cx="8229600" cy="1066800"/>
          </a:xfrm>
        </p:spPr>
        <p:txBody>
          <a:bodyPr anchor="t"/>
          <a:lstStyle>
            <a:lvl1pPr>
              <a:defRPr sz="2400">
                <a:solidFill>
                  <a:schemeClr val="tx1"/>
                </a:solidFill>
              </a:defRPr>
            </a:lvl1pPr>
          </a:lstStyle>
          <a:p>
            <a:r>
              <a:rPr lang="en-US" dirty="0" smtClean="0"/>
              <a:t>Click to add figure number and title</a:t>
            </a:r>
            <a:endParaRPr lang="en-US" dirty="0"/>
          </a:p>
        </p:txBody>
      </p:sp>
      <p:sp>
        <p:nvSpPr>
          <p:cNvPr id="10" name="Text Placeholder 9"/>
          <p:cNvSpPr>
            <a:spLocks noGrp="1"/>
          </p:cNvSpPr>
          <p:nvPr>
            <p:ph type="body" sz="quarter" idx="13" hasCustomPrompt="1"/>
          </p:nvPr>
        </p:nvSpPr>
        <p:spPr>
          <a:xfrm>
            <a:off x="457200" y="5368160"/>
            <a:ext cx="8229600" cy="916856"/>
          </a:xfrm>
        </p:spPr>
        <p:txBody>
          <a:bodyPr anchor="b"/>
          <a:lstStyle>
            <a:lvl1pPr marL="0" indent="0">
              <a:spcBef>
                <a:spcPts val="0"/>
              </a:spcBef>
              <a:buNone/>
              <a:defRPr sz="1600"/>
            </a:lvl1pPr>
            <a:lvl2pPr marL="0" indent="0">
              <a:spcBef>
                <a:spcPts val="0"/>
              </a:spcBef>
              <a:buNone/>
              <a:defRPr sz="1600"/>
            </a:lvl2pPr>
            <a:lvl3pPr marL="0" indent="0">
              <a:spcBef>
                <a:spcPts val="0"/>
              </a:spcBef>
              <a:buNone/>
              <a:defRPr sz="1600"/>
            </a:lvl3pPr>
            <a:lvl4pPr marL="0" indent="0">
              <a:spcBef>
                <a:spcPts val="0"/>
              </a:spcBef>
              <a:buNone/>
              <a:defRPr sz="1600"/>
            </a:lvl4pPr>
            <a:lvl5pPr marL="0" indent="0">
              <a:spcBef>
                <a:spcPts val="0"/>
              </a:spcBef>
              <a:buNone/>
              <a:defRPr sz="1600"/>
            </a:lvl5pPr>
            <a:lvl6pPr marL="0" indent="0">
              <a:spcBef>
                <a:spcPts val="0"/>
              </a:spcBef>
              <a:buNone/>
              <a:defRPr sz="1600"/>
            </a:lvl6pPr>
            <a:lvl7pPr marL="0" indent="0">
              <a:spcBef>
                <a:spcPts val="0"/>
              </a:spcBef>
              <a:buNone/>
              <a:defRPr sz="1600"/>
            </a:lvl7pPr>
            <a:lvl8pPr marL="0" indent="0">
              <a:spcBef>
                <a:spcPts val="0"/>
              </a:spcBef>
              <a:buNone/>
              <a:defRPr sz="1600"/>
            </a:lvl8pPr>
            <a:lvl9pPr marL="0" indent="0">
              <a:spcBef>
                <a:spcPts val="0"/>
              </a:spcBef>
              <a:buNone/>
              <a:defRPr sz="1600"/>
            </a:lvl9pPr>
          </a:lstStyle>
          <a:p>
            <a:pPr lvl="0"/>
            <a:r>
              <a:rPr lang="en-US" dirty="0" smtClean="0"/>
              <a:t>Click to add caption</a:t>
            </a:r>
            <a:endParaRPr lang="en-US" dirty="0"/>
          </a:p>
        </p:txBody>
      </p:sp>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11"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2"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5877426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and Two Content">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lvl1pPr>
              <a:defRPr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Content Placeholder 2"/>
          <p:cNvSpPr>
            <a:spLocks noGrp="1"/>
          </p:cNvSpPr>
          <p:nvPr>
            <p:ph idx="1"/>
          </p:nvPr>
        </p:nvSpPr>
        <p:spPr>
          <a:xfrm>
            <a:off x="457200" y="16002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7" name="Content Placeholder 2"/>
          <p:cNvSpPr>
            <a:spLocks noGrp="1"/>
          </p:cNvSpPr>
          <p:nvPr>
            <p:ph idx="13"/>
          </p:nvPr>
        </p:nvSpPr>
        <p:spPr>
          <a:xfrm>
            <a:off x="457200" y="3962400"/>
            <a:ext cx="8229600" cy="2163763"/>
          </a:xfrm>
        </p:spPr>
        <p:txBody>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9"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6553888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85800" y="1447800"/>
            <a:ext cx="7772400" cy="2152651"/>
          </a:xfrm>
        </p:spPr>
        <p:txBody>
          <a:bodyPr anchor="b">
            <a:noAutofit/>
          </a:bodyPr>
          <a:lstStyle>
            <a:lvl1pPr algn="l">
              <a:defRPr sz="4000" b="1" cap="none" baseline="0">
                <a:solidFill>
                  <a:schemeClr val="tx1"/>
                </a:solidFill>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Text Placeholder 2"/>
          <p:cNvSpPr>
            <a:spLocks noGrp="1"/>
          </p:cNvSpPr>
          <p:nvPr>
            <p:ph type="body" idx="1"/>
          </p:nvPr>
        </p:nvSpPr>
        <p:spPr>
          <a:xfrm>
            <a:off x="674687" y="3962400"/>
            <a:ext cx="7794627" cy="1752600"/>
          </a:xfrm>
        </p:spPr>
        <p:txBody>
          <a:bodyPr anchor="t">
            <a:noAutofit/>
          </a:bodyPr>
          <a:lstStyle>
            <a:lvl1pPr marL="0" indent="0">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edit Master text styles</a:t>
            </a:r>
          </a:p>
        </p:txBody>
      </p:sp>
      <p:sp>
        <p:nvSpPr>
          <p:cNvPr id="4" name="Date Placeholder 3"/>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7"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81202521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lvl1pPr>
              <a:defRPr sz="2200" b="1">
                <a:latin typeface="Times New Roman" panose="02020603050405020304" pitchFamily="18" charset="0"/>
                <a:cs typeface="Times New Roman" panose="02020603050405020304" pitchFamily="18" charset="0"/>
              </a:defRPr>
            </a:lvl1pPr>
          </a:lstStyle>
          <a:p>
            <a:r>
              <a:rPr lang="en-US" dirty="0" smtClean="0"/>
              <a:t>Click to edit Master title style</a:t>
            </a:r>
            <a:endParaRPr lang="en-US" dirty="0"/>
          </a:p>
        </p:txBody>
      </p:sp>
      <p:sp>
        <p:nvSpPr>
          <p:cNvPr id="3" name="Date Placeholder 2"/>
          <p:cNvSpPr>
            <a:spLocks noGrp="1"/>
          </p:cNvSpPr>
          <p:nvPr>
            <p:ph type="dt" sz="half" idx="10"/>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0923774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solidFill>
                  <a:schemeClr val="tx1"/>
                </a:solidFill>
              </a:defRPr>
            </a:lvl1pPr>
          </a:lstStyle>
          <a:p>
            <a:fld id="{A9DF6EFB-3F44-496C-A842-1E0B3D3B975A}" type="datetimeFigureOut">
              <a:rPr lang="en-US" smtClean="0">
                <a:solidFill>
                  <a:srgbClr val="003057"/>
                </a:solidFill>
              </a:rPr>
              <a:pPr/>
              <a:t>5/24/2019</a:t>
            </a:fld>
            <a:endParaRPr lang="en-US" dirty="0">
              <a:solidFill>
                <a:srgbClr val="003057"/>
              </a:solidFill>
            </a:endParaRPr>
          </a:p>
        </p:txBody>
      </p:sp>
      <p:sp>
        <p:nvSpPr>
          <p:cNvPr id="4" name="Slide Number Placeholder 3"/>
          <p:cNvSpPr>
            <a:spLocks noGrp="1"/>
          </p:cNvSpPr>
          <p:nvPr>
            <p:ph type="sldNum" sz="quarter" idx="12"/>
          </p:nvPr>
        </p:nvSpPr>
        <p:spPr/>
        <p:txBody>
          <a:bodyPr/>
          <a:lstStyle>
            <a:lvl1pPr>
              <a:defRPr>
                <a:solidFill>
                  <a:schemeClr val="tx1"/>
                </a:solidFill>
              </a:defRPr>
            </a:lvl1pPr>
          </a:lstStyle>
          <a:p>
            <a:fld id="{200B2350-5261-4F5C-9DF5-EF0D264FC8D2}" type="slidenum">
              <a:rPr lang="en-US" smtClean="0">
                <a:solidFill>
                  <a:srgbClr val="003057"/>
                </a:solidFill>
              </a:rPr>
              <a:pPr/>
              <a:t>‹#›</a:t>
            </a:fld>
            <a:endParaRPr lang="en-US" dirty="0">
              <a:solidFill>
                <a:srgbClr val="003057"/>
              </a:solidFill>
            </a:endParaRPr>
          </a:p>
        </p:txBody>
      </p:sp>
      <p:sp>
        <p:nvSpPr>
          <p:cNvPr id="9"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0"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40141760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itleOnly" preserve="1">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2200"/>
            </a:lvl1pPr>
          </a:lstStyle>
          <a:p>
            <a:r>
              <a:rPr lang="en-US" dirty="0" smtClean="0"/>
              <a:t>Click to edit Master title style</a:t>
            </a:r>
            <a:endParaRPr lang="en-US" dirty="0"/>
          </a:p>
        </p:txBody>
      </p:sp>
      <p:sp>
        <p:nvSpPr>
          <p:cNvPr id="4" name="Date Placeholder 3"/>
          <p:cNvSpPr>
            <a:spLocks noGrp="1"/>
          </p:cNvSpPr>
          <p:nvPr>
            <p:ph type="dt" sz="half" idx="11"/>
          </p:nvPr>
        </p:nvSpPr>
        <p:spPr/>
        <p:txBody>
          <a:body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5" name="Slide Number Placeholder 4"/>
          <p:cNvSpPr>
            <a:spLocks noGrp="1"/>
          </p:cNvSpPr>
          <p:nvPr>
            <p:ph type="sldNum" sz="quarter" idx="12"/>
          </p:nvPr>
        </p:nvSpPr>
        <p:spPr/>
        <p:txBody>
          <a:bodyPr/>
          <a:lstStyle/>
          <a:p>
            <a:fld id="{200B2350-5261-4F5C-9DF5-EF0D264FC8D2}" type="slidenum">
              <a:rPr lang="en-US" smtClean="0">
                <a:solidFill>
                  <a:prstClr val="white"/>
                </a:solidFill>
              </a:rPr>
              <a:pPr/>
              <a:t>‹#›</a:t>
            </a:fld>
            <a:endParaRPr lang="en-US" dirty="0">
              <a:solidFill>
                <a:prstClr val="white"/>
              </a:solidFill>
            </a:endParaRPr>
          </a:p>
        </p:txBody>
      </p:sp>
      <p:pic>
        <p:nvPicPr>
          <p:cNvPr id="6"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3130218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0733888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254391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pic>
        <p:nvPicPr>
          <p:cNvPr id="8" name="Shape 15" descr="Pearson Logo"/>
          <p:cNvPicPr preferRelativeResize="0"/>
          <p:nvPr userDrawn="1"/>
        </p:nvPicPr>
        <p:blipFill rotWithShape="1">
          <a:blip r:embed="rId2">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129285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0.xml"/><Relationship Id="rId13" Type="http://schemas.openxmlformats.org/officeDocument/2006/relationships/image" Target="../media/image1.png"/><Relationship Id="rId3" Type="http://schemas.openxmlformats.org/officeDocument/2006/relationships/slideLayout" Target="../slideLayouts/slideLayout15.xml"/><Relationship Id="rId7" Type="http://schemas.openxmlformats.org/officeDocument/2006/relationships/slideLayout" Target="../slideLayouts/slideLayout19.xml"/><Relationship Id="rId12"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11" Type="http://schemas.openxmlformats.org/officeDocument/2006/relationships/slideLayout" Target="../slideLayouts/slideLayout23.xml"/><Relationship Id="rId5" Type="http://schemas.openxmlformats.org/officeDocument/2006/relationships/slideLayout" Target="../slideLayouts/slideLayout17.xml"/><Relationship Id="rId10" Type="http://schemas.openxmlformats.org/officeDocument/2006/relationships/slideLayout" Target="../slideLayouts/slideLayout22.xml"/><Relationship Id="rId4" Type="http://schemas.openxmlformats.org/officeDocument/2006/relationships/slideLayout" Target="../slideLayouts/slideLayout16.xml"/><Relationship Id="rId9" Type="http://schemas.openxmlformats.org/officeDocument/2006/relationships/slideLayout" Target="../slideLayouts/slideLayout21.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pn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1.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3.emf"/><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 Id="rId14" Type="http://schemas.openxmlformats.org/officeDocument/2006/relationships/image" Target="../media/image1.png"/></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1.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
        <p:nvSpPr>
          <p:cNvPr id="8"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spTree>
    <p:extLst>
      <p:ext uri="{BB962C8B-B14F-4D97-AF65-F5344CB8AC3E}">
        <p14:creationId xmlns:p14="http://schemas.microsoft.com/office/powerpoint/2010/main" val="4064449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215214061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1480421655"/>
      </p:ext>
    </p:extLst>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202981341"/>
      </p:ext>
    </p:extLst>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pic>
        <p:nvPicPr>
          <p:cNvPr id="14" name="Pearson Logo"/>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black">
          <a:xfrm>
            <a:off x="7748588" y="6414013"/>
            <a:ext cx="1441450" cy="4302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4">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335769984"/>
      </p:ext>
    </p:extLst>
  </p:cSld>
  <p:clrMap bg1="lt1" tx1="dk1" bg2="lt2" tx2="dk2" accent1="accent1" accent2="accent2" accent3="accent3" accent4="accent4" accent5="accent5" accent6="accent6" hlink="hlink" folHlink="folHlink"/>
  <p:sldLayoutIdLst>
    <p:sldLayoutId id="2147483698" r:id="rId1"/>
    <p:sldLayoutId id="2147483699" r:id="rId2"/>
    <p:sldLayoutId id="2147483700" r:id="rId3"/>
    <p:sldLayoutId id="2147483701" r:id="rId4"/>
    <p:sldLayoutId id="2147483702" r:id="rId5"/>
    <p:sldLayoutId id="2147483703" r:id="rId6"/>
    <p:sldLayoutId id="2147483704" r:id="rId7"/>
    <p:sldLayoutId id="2147483705" r:id="rId8"/>
    <p:sldLayoutId id="2147483706" r:id="rId9"/>
    <p:sldLayoutId id="2147483707" r:id="rId10"/>
    <p:sldLayoutId id="2147483708"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p:nvSpPr>
        <p:spPr bwMode="white">
          <a:xfrm>
            <a:off x="0" y="0"/>
            <a:ext cx="9144000" cy="1371600"/>
          </a:xfrm>
          <a:prstGeom prst="rect">
            <a:avLst/>
          </a:prstGeom>
          <a:solidFill>
            <a:srgbClr val="007FA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prstClr val="white"/>
              </a:solidFill>
            </a:endParaRPr>
          </a:p>
        </p:txBody>
      </p:sp>
      <p:sp>
        <p:nvSpPr>
          <p:cNvPr id="2" name="Title Placeholder 1"/>
          <p:cNvSpPr>
            <a:spLocks noGrp="1"/>
          </p:cNvSpPr>
          <p:nvPr>
            <p:ph type="title"/>
          </p:nvPr>
        </p:nvSpPr>
        <p:spPr>
          <a:xfrm>
            <a:off x="457200" y="215372"/>
            <a:ext cx="8229600" cy="1097280"/>
          </a:xfrm>
          <a:prstGeom prst="rect">
            <a:avLst/>
          </a:prstGeom>
        </p:spPr>
        <p:txBody>
          <a:bodyPr vert="horz" lIns="0" tIns="0" rIns="0" bIns="0" rtlCol="0" anchor="b">
            <a:noAutofit/>
          </a:bodyPr>
          <a:lstStyle/>
          <a:p>
            <a:r>
              <a:rPr lang="en-US" dirty="0" smtClean="0"/>
              <a:t>Click to edit </a:t>
            </a:r>
            <a:br>
              <a:rPr lang="en-US" dirty="0" smtClean="0"/>
            </a:br>
            <a:r>
              <a:rPr lang="en-US" dirty="0" smtClean="0"/>
              <a:t>Master title style</a:t>
            </a:r>
            <a:endParaRPr lang="en-US" dirty="0"/>
          </a:p>
        </p:txBody>
      </p:sp>
      <p:sp>
        <p:nvSpPr>
          <p:cNvPr id="3" name="Text Placeholder 2"/>
          <p:cNvSpPr>
            <a:spLocks noGrp="1"/>
          </p:cNvSpPr>
          <p:nvPr>
            <p:ph type="body" idx="1"/>
          </p:nvPr>
        </p:nvSpPr>
        <p:spPr>
          <a:xfrm>
            <a:off x="457200" y="1600200"/>
            <a:ext cx="8229600" cy="4525963"/>
          </a:xfrm>
          <a:prstGeom prst="rect">
            <a:avLst/>
          </a:prstGeom>
        </p:spPr>
        <p:txBody>
          <a:bodyPr vert="horz" lIns="0" tIns="0" rIns="0" bIns="0" rtlCol="0">
            <a:no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a:p>
            <a:pPr lvl="5"/>
            <a:r>
              <a:rPr lang="en-US" dirty="0" smtClean="0"/>
              <a:t>Sixth</a:t>
            </a:r>
          </a:p>
          <a:p>
            <a:pPr lvl="6"/>
            <a:r>
              <a:rPr lang="en-US" dirty="0" smtClean="0"/>
              <a:t>Seventh</a:t>
            </a:r>
          </a:p>
          <a:p>
            <a:pPr lvl="7"/>
            <a:r>
              <a:rPr lang="en-US" dirty="0" smtClean="0"/>
              <a:t>Eighth</a:t>
            </a:r>
          </a:p>
          <a:p>
            <a:pPr lvl="8"/>
            <a:r>
              <a:rPr lang="en-US" dirty="0" smtClean="0"/>
              <a:t>Ninth</a:t>
            </a:r>
            <a:endParaRPr lang="en-US" dirty="0"/>
          </a:p>
        </p:txBody>
      </p:sp>
      <p:sp>
        <p:nvSpPr>
          <p:cNvPr id="4" name="Date Placeholder 3"/>
          <p:cNvSpPr>
            <a:spLocks noGrp="1"/>
          </p:cNvSpPr>
          <p:nvPr>
            <p:ph type="dt" sz="half" idx="2"/>
          </p:nvPr>
        </p:nvSpPr>
        <p:spPr>
          <a:xfrm>
            <a:off x="6335713" y="113072"/>
            <a:ext cx="2133600" cy="182880"/>
          </a:xfrm>
          <a:prstGeom prst="rect">
            <a:avLst/>
          </a:prstGeom>
        </p:spPr>
        <p:txBody>
          <a:bodyPr vert="horz" lIns="91440" tIns="45720" rIns="91440" bIns="45720" rtlCol="0" anchor="ctr"/>
          <a:lstStyle>
            <a:lvl1pPr algn="r">
              <a:defRPr sz="900">
                <a:solidFill>
                  <a:schemeClr val="bg1"/>
                </a:solidFill>
              </a:defRPr>
            </a:lvl1pPr>
          </a:lstStyle>
          <a:p>
            <a:fld id="{A9DF6EFB-3F44-496C-A842-1E0B3D3B975A}" type="datetimeFigureOut">
              <a:rPr lang="en-US" smtClean="0">
                <a:solidFill>
                  <a:prstClr val="white"/>
                </a:solidFill>
              </a:rPr>
              <a:pPr/>
              <a:t>5/24/2019</a:t>
            </a:fld>
            <a:endParaRPr lang="en-US" dirty="0">
              <a:solidFill>
                <a:prstClr val="white"/>
              </a:solidFill>
            </a:endParaRPr>
          </a:p>
        </p:txBody>
      </p:sp>
      <p:sp>
        <p:nvSpPr>
          <p:cNvPr id="6" name="Slide Number Placeholder 5"/>
          <p:cNvSpPr>
            <a:spLocks noGrp="1"/>
          </p:cNvSpPr>
          <p:nvPr>
            <p:ph type="sldNum" sz="quarter" idx="4"/>
          </p:nvPr>
        </p:nvSpPr>
        <p:spPr>
          <a:xfrm>
            <a:off x="8469312" y="113072"/>
            <a:ext cx="551783" cy="182880"/>
          </a:xfrm>
          <a:prstGeom prst="rect">
            <a:avLst/>
          </a:prstGeom>
        </p:spPr>
        <p:txBody>
          <a:bodyPr vert="horz" lIns="91440" tIns="45720" rIns="91440" bIns="45720" rtlCol="0" anchor="ctr"/>
          <a:lstStyle>
            <a:lvl1pPr algn="r">
              <a:defRPr sz="900">
                <a:solidFill>
                  <a:schemeClr val="bg1"/>
                </a:solidFill>
              </a:defRPr>
            </a:lvl1pPr>
          </a:lstStyle>
          <a:p>
            <a:fld id="{200B2350-5261-4F5C-9DF5-EF0D264FC8D2}" type="slidenum">
              <a:rPr lang="en-US" smtClean="0">
                <a:solidFill>
                  <a:prstClr val="white"/>
                </a:solidFill>
              </a:rPr>
              <a:pPr/>
              <a:t>‹#›</a:t>
            </a:fld>
            <a:endParaRPr lang="en-US" dirty="0">
              <a:solidFill>
                <a:prstClr val="white"/>
              </a:solidFill>
            </a:endParaRPr>
          </a:p>
        </p:txBody>
      </p:sp>
      <p:sp>
        <p:nvSpPr>
          <p:cNvPr id="12" name="Text Placeholder 1">
            <a:extLst>
              <a:ext uri="{FF2B5EF4-FFF2-40B4-BE49-F238E27FC236}">
                <a16:creationId xmlns="" xmlns:a16="http://schemas.microsoft.com/office/drawing/2014/main" id="{B90BF7CC-C13E-4975-9A72-17609AD86A49}"/>
              </a:ext>
            </a:extLst>
          </p:cNvPr>
          <p:cNvSpPr txBox="1">
            <a:spLocks/>
          </p:cNvSpPr>
          <p:nvPr userDrawn="1"/>
        </p:nvSpPr>
        <p:spPr>
          <a:xfrm>
            <a:off x="1562933" y="6371066"/>
            <a:ext cx="7194635" cy="334534"/>
          </a:xfrm>
          <a:prstGeom prst="rect">
            <a:avLst/>
          </a:prstGeom>
          <a:noFill/>
          <a:ln>
            <a:noFill/>
          </a:ln>
        </p:spPr>
        <p:txBody>
          <a:bodyPr lIns="91425" tIns="91425" rIns="91425" bIns="91425" anchor="t" anchorCtr="0"/>
          <a:lstStyle>
            <a:defPPr marR="0" lvl="0" algn="l" rtl="0">
              <a:lnSpc>
                <a:spcPct val="100000"/>
              </a:lnSpc>
              <a:spcBef>
                <a:spcPts val="0"/>
              </a:spcBef>
              <a:spcAft>
                <a:spcPts val="0"/>
              </a:spcAft>
            </a:defPPr>
            <a:lvl1pPr marL="101600" marR="0" lvl="0" indent="0" algn="r" rtl="0">
              <a:lnSpc>
                <a:spcPct val="100000"/>
              </a:lnSpc>
              <a:spcBef>
                <a:spcPts val="1500"/>
              </a:spcBef>
              <a:spcAft>
                <a:spcPts val="0"/>
              </a:spcAft>
              <a:buClr>
                <a:srgbClr val="007FA3"/>
              </a:buClr>
              <a:buSzPct val="100000"/>
              <a:buFont typeface="Arial"/>
              <a:buNone/>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1pPr>
            <a:lvl2pPr marL="742950" marR="0" lvl="1" indent="-18415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2pPr>
            <a:lvl3pPr marL="1143000" marR="0" lvl="2" indent="-127000" algn="l" rtl="0">
              <a:lnSpc>
                <a:spcPct val="100000"/>
              </a:lnSpc>
              <a:spcBef>
                <a:spcPts val="600"/>
              </a:spcBef>
              <a:spcAft>
                <a:spcPts val="0"/>
              </a:spcAft>
              <a:buClr>
                <a:srgbClr val="007FA3"/>
              </a:buClr>
              <a:buSzPct val="100000"/>
              <a:buFont typeface="Noto Sans Symbols"/>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3pPr>
            <a:lvl4pPr marL="1600200" marR="0" lvl="3"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4pPr>
            <a:lvl5pPr marL="2057400" marR="0" lvl="4" indent="-127000" algn="l" rtl="0">
              <a:lnSpc>
                <a:spcPct val="100000"/>
              </a:lnSpc>
              <a:spcBef>
                <a:spcPts val="600"/>
              </a:spcBef>
              <a:spcAft>
                <a:spcPts val="0"/>
              </a:spcAft>
              <a:buClr>
                <a:srgbClr val="007FA3"/>
              </a:buClr>
              <a:buSzPct val="100000"/>
              <a:buFont typeface="Arial"/>
              <a:buChar char="•"/>
              <a:defRPr sz="1200" b="0" i="0" u="none" strike="noStrike" cap="none">
                <a:solidFill>
                  <a:schemeClr val="dk1"/>
                </a:solidFill>
                <a:latin typeface="Verdana" panose="020B0604030504040204" pitchFamily="34" charset="0"/>
                <a:ea typeface="Verdana" panose="020B0604030504040204" pitchFamily="34" charset="0"/>
                <a:cs typeface="Verdana" panose="020B0604030504040204" pitchFamily="34" charset="0"/>
                <a:sym typeface="Arial"/>
              </a:defRPr>
            </a:lvl5pPr>
            <a:lvl6pPr marL="2514600" marR="0" lvl="5"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6pPr>
            <a:lvl7pPr marL="2971800" marR="0" lvl="6"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7pPr>
            <a:lvl8pPr marL="3429000" marR="0" lvl="7"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8pPr>
            <a:lvl9pPr marL="3886200" marR="0" lvl="8" indent="-127000" algn="l" rtl="0">
              <a:lnSpc>
                <a:spcPct val="100000"/>
              </a:lnSpc>
              <a:spcBef>
                <a:spcPts val="300"/>
              </a:spcBef>
              <a:spcAft>
                <a:spcPts val="0"/>
              </a:spcAft>
              <a:buClr>
                <a:srgbClr val="007FA3"/>
              </a:buClr>
              <a:buSzPct val="100000"/>
              <a:buFont typeface="Arial"/>
              <a:buChar char="•"/>
              <a:defRPr sz="1600" b="0" i="0" u="none" strike="noStrike" cap="none">
                <a:solidFill>
                  <a:schemeClr val="dk1"/>
                </a:solidFill>
                <a:latin typeface="Arial"/>
                <a:ea typeface="Arial"/>
                <a:cs typeface="Arial"/>
                <a:sym typeface="Arial"/>
              </a:defRPr>
            </a:lvl9pPr>
          </a:lstStyle>
          <a:p>
            <a:r>
              <a:rPr lang="en-US" altLang="en-US" kern="0" dirty="0" smtClean="0">
                <a:latin typeface="Verdana"/>
              </a:rPr>
              <a:t>Copyright © 2020, 2016, 2012 Pearson Education, Inc. All Rights Reserved</a:t>
            </a:r>
            <a:endParaRPr lang="en-US" altLang="en-US" kern="0" dirty="0">
              <a:latin typeface="Verdana"/>
            </a:endParaRPr>
          </a:p>
        </p:txBody>
      </p:sp>
      <p:pic>
        <p:nvPicPr>
          <p:cNvPr id="15" name="Shape 15" descr="Pearson Logo"/>
          <p:cNvPicPr preferRelativeResize="0"/>
          <p:nvPr userDrawn="1"/>
        </p:nvPicPr>
        <p:blipFill rotWithShape="1">
          <a:blip r:embed="rId13">
            <a:alphaModFix/>
          </a:blip>
          <a:srcRect/>
          <a:stretch/>
        </p:blipFill>
        <p:spPr>
          <a:xfrm>
            <a:off x="443972" y="6429709"/>
            <a:ext cx="917999" cy="279914"/>
          </a:xfrm>
          <a:prstGeom prst="rect">
            <a:avLst/>
          </a:prstGeom>
          <a:noFill/>
          <a:ln>
            <a:noFill/>
          </a:ln>
        </p:spPr>
      </p:pic>
    </p:spTree>
    <p:extLst>
      <p:ext uri="{BB962C8B-B14F-4D97-AF65-F5344CB8AC3E}">
        <p14:creationId xmlns:p14="http://schemas.microsoft.com/office/powerpoint/2010/main" val="913970134"/>
      </p:ext>
    </p:extLst>
  </p:cSld>
  <p:clrMap bg1="lt1" tx1="dk1" bg2="lt2" tx2="dk2" accent1="accent1" accent2="accent2" accent3="accent3" accent4="accent4" accent5="accent5" accent6="accent6" hlink="hlink" folHlink="folHlink"/>
  <p:sldLayoutIdLst>
    <p:sldLayoutId id="2147483710" r:id="rId1"/>
    <p:sldLayoutId id="2147483711" r:id="rId2"/>
    <p:sldLayoutId id="2147483712" r:id="rId3"/>
    <p:sldLayoutId id="2147483713" r:id="rId4"/>
    <p:sldLayoutId id="2147483714" r:id="rId5"/>
    <p:sldLayoutId id="2147483715" r:id="rId6"/>
    <p:sldLayoutId id="2147483716" r:id="rId7"/>
    <p:sldLayoutId id="2147483717" r:id="rId8"/>
    <p:sldLayoutId id="2147483718" r:id="rId9"/>
    <p:sldLayoutId id="2147483719" r:id="rId10"/>
    <p:sldLayoutId id="2147483720"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txStyles>
    <p:titleStyle>
      <a:lvl1pPr algn="l" defTabSz="914400" rtl="0" eaLnBrk="1" latinLnBrk="0" hangingPunct="1">
        <a:lnSpc>
          <a:spcPct val="100000"/>
        </a:lnSpc>
        <a:spcBef>
          <a:spcPct val="0"/>
        </a:spcBef>
        <a:buNone/>
        <a:defRPr sz="3400" b="1" kern="1200">
          <a:solidFill>
            <a:schemeClr val="bg1"/>
          </a:solidFill>
          <a:latin typeface="Times New Roman" panose="02020603050405020304" pitchFamily="18" charset="0"/>
          <a:ea typeface="+mj-ea"/>
          <a:cs typeface="Times New Roman" panose="02020603050405020304" pitchFamily="18" charset="0"/>
        </a:defRPr>
      </a:lvl1pPr>
    </p:titleStyle>
    <p:bodyStyle>
      <a:lvl1pPr marL="256032" indent="-256032" algn="l" defTabSz="914400" rtl="0" eaLnBrk="1" latinLnBrk="0" hangingPunct="1">
        <a:spcBef>
          <a:spcPts val="1500"/>
        </a:spcBef>
        <a:buClr>
          <a:schemeClr val="accent1"/>
        </a:buClr>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ts val="600"/>
        </a:spcBef>
        <a:buClr>
          <a:schemeClr val="accent1"/>
        </a:buClr>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spcBef>
          <a:spcPts val="600"/>
        </a:spcBef>
        <a:buClr>
          <a:schemeClr val="accent1"/>
        </a:buClr>
        <a:buFont typeface="Wingdings" panose="05000000000000000000" pitchFamily="2" charset="2"/>
        <a:buChar char="§"/>
        <a:defRPr sz="2000" kern="1200">
          <a:solidFill>
            <a:schemeClr val="tx1"/>
          </a:solidFill>
          <a:latin typeface="+mn-lt"/>
          <a:ea typeface="+mn-ea"/>
          <a:cs typeface="+mn-cs"/>
        </a:defRPr>
      </a:lvl3pPr>
      <a:lvl4pPr marL="16002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spcBef>
          <a:spcPts val="600"/>
        </a:spcBef>
        <a:buClr>
          <a:schemeClr val="accent1"/>
        </a:buClr>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spcBef>
          <a:spcPts val="300"/>
        </a:spcBef>
        <a:buClr>
          <a:schemeClr val="accent1"/>
        </a:buClr>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43.xml"/></Relationships>
</file>

<file path=ppt/slides/_rels/slide11.xml.rels><?xml version="1.0" encoding="UTF-8" standalone="yes"?>
<Relationships xmlns="http://schemas.openxmlformats.org/package/2006/relationships"><Relationship Id="rId2" Type="http://schemas.openxmlformats.org/officeDocument/2006/relationships/image" Target="../media/image7.jpg"/><Relationship Id="rId1" Type="http://schemas.openxmlformats.org/officeDocument/2006/relationships/slideLayout" Target="../slideLayouts/slideLayout54.xml"/></Relationships>
</file>

<file path=ppt/slides/_rels/slide12.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6.xml"/></Relationships>
</file>

<file path=ppt/slides/_rels/slide13.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56.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18.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Layout" Target="../slideLayouts/slideLayout56.xml"/></Relationships>
</file>

<file path=ppt/slides/_rels/slide19.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5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0.xml.rels><?xml version="1.0" encoding="UTF-8" standalone="yes"?>
<Relationships xmlns="http://schemas.openxmlformats.org/package/2006/relationships"><Relationship Id="rId2" Type="http://schemas.openxmlformats.org/officeDocument/2006/relationships/image" Target="../media/image12.jpg"/><Relationship Id="rId1" Type="http://schemas.openxmlformats.org/officeDocument/2006/relationships/slideLayout" Target="../slideLayouts/slideLayout56.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3.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56.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6.xml"/></Relationships>
</file>

<file path=ppt/slides/_rels/slide25.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56.xml"/></Relationships>
</file>

<file path=ppt/slides/_rels/slide26.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5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2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56.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5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30.xml.rels><?xml version="1.0" encoding="UTF-8" standalone="yes"?>
<Relationships xmlns="http://schemas.openxmlformats.org/package/2006/relationships"><Relationship Id="rId2" Type="http://schemas.openxmlformats.org/officeDocument/2006/relationships/image" Target="../media/image19.jpg"/><Relationship Id="rId1" Type="http://schemas.openxmlformats.org/officeDocument/2006/relationships/slideLayout" Target="../slideLayouts/slideLayout56.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4.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5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37.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56.xml"/></Relationships>
</file>

<file path=ppt/slides/_rels/slide38.xml.rels><?xml version="1.0" encoding="UTF-8" standalone="yes"?>
<Relationships xmlns="http://schemas.openxmlformats.org/package/2006/relationships"><Relationship Id="rId2" Type="http://schemas.openxmlformats.org/officeDocument/2006/relationships/image" Target="../media/image22.jpg"/><Relationship Id="rId1" Type="http://schemas.openxmlformats.org/officeDocument/2006/relationships/slideLayout" Target="../slideLayouts/slideLayout56.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0.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56.xml"/></Relationships>
</file>

<file path=ppt/slides/_rels/slide41.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56.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3.xml.rels><?xml version="1.0" encoding="UTF-8" standalone="yes"?>
<Relationships xmlns="http://schemas.openxmlformats.org/package/2006/relationships"><Relationship Id="rId2" Type="http://schemas.openxmlformats.org/officeDocument/2006/relationships/image" Target="../media/image25.jpg"/><Relationship Id="rId1" Type="http://schemas.openxmlformats.org/officeDocument/2006/relationships/slideLayout" Target="../slideLayouts/slideLayout56.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46.xml.rels><?xml version="1.0" encoding="UTF-8" standalone="yes"?>
<Relationships xmlns="http://schemas.openxmlformats.org/package/2006/relationships"><Relationship Id="rId2" Type="http://schemas.openxmlformats.org/officeDocument/2006/relationships/image" Target="../media/image26.jpg"/><Relationship Id="rId1" Type="http://schemas.openxmlformats.org/officeDocument/2006/relationships/slideLayout" Target="../slideLayouts/slideLayout56.xml"/></Relationships>
</file>

<file path=ppt/slides/_rels/slide47.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56.xml"/></Relationships>
</file>

<file path=ppt/slides/_rels/slide48.xml.rels><?xml version="1.0" encoding="UTF-8" standalone="yes"?>
<Relationships xmlns="http://schemas.openxmlformats.org/package/2006/relationships"><Relationship Id="rId2" Type="http://schemas.openxmlformats.org/officeDocument/2006/relationships/image" Target="../media/image28.jpg"/><Relationship Id="rId1" Type="http://schemas.openxmlformats.org/officeDocument/2006/relationships/slideLayout" Target="../slideLayouts/slideLayout56.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54.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52.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56.xml"/></Relationships>
</file>

<file path=ppt/slides/_rels/slide53.xml.rels><?xml version="1.0" encoding="UTF-8" standalone="yes"?>
<Relationships xmlns="http://schemas.openxmlformats.org/package/2006/relationships"><Relationship Id="rId2" Type="http://schemas.openxmlformats.org/officeDocument/2006/relationships/image" Target="../media/image30.jpg"/><Relationship Id="rId1" Type="http://schemas.openxmlformats.org/officeDocument/2006/relationships/slideLayout" Target="../slideLayouts/slideLayout56.xml"/></Relationships>
</file>

<file path=ppt/slides/_rels/slide54.xml.rels><?xml version="1.0" encoding="UTF-8" standalone="yes"?>
<Relationships xmlns="http://schemas.openxmlformats.org/package/2006/relationships"><Relationship Id="rId2" Type="http://schemas.openxmlformats.org/officeDocument/2006/relationships/image" Target="../media/image31.jpg"/><Relationship Id="rId1" Type="http://schemas.openxmlformats.org/officeDocument/2006/relationships/slideLayout" Target="../slideLayouts/slideLayout56.xml"/></Relationships>
</file>

<file path=ppt/slides/_rels/slide55.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56.xml"/></Relationships>
</file>

<file path=ppt/slides/_rels/slide56.xml.rels><?xml version="1.0" encoding="UTF-8" standalone="yes"?>
<Relationships xmlns="http://schemas.openxmlformats.org/package/2006/relationships"><Relationship Id="rId2" Type="http://schemas.openxmlformats.org/officeDocument/2006/relationships/image" Target="../media/image33.jpg"/><Relationship Id="rId1" Type="http://schemas.openxmlformats.org/officeDocument/2006/relationships/slideLayout" Target="../slideLayouts/slideLayout56.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65.xml"/></Relationships>
</file>

<file path=ppt/slides/_rels/slide59.xml.rels><?xml version="1.0" encoding="UTF-8" standalone="yes"?>
<Relationships xmlns="http://schemas.openxmlformats.org/package/2006/relationships"><Relationship Id="rId2" Type="http://schemas.openxmlformats.org/officeDocument/2006/relationships/image" Target="../media/image34.png"/><Relationship Id="rId1" Type="http://schemas.openxmlformats.org/officeDocument/2006/relationships/slideLayout" Target="../slideLayouts/slideLayout6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8.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4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r>
              <a:rPr lang="en-US" sz="3200" dirty="0" smtClean="0">
                <a:solidFill>
                  <a:schemeClr val="bg1"/>
                </a:solidFill>
                <a:latin typeface="Arial" panose="020B0604020202020204" pitchFamily="34" charset="0"/>
                <a:cs typeface="Arial" panose="020B0604020202020204" pitchFamily="34" charset="0"/>
              </a:rPr>
              <a:t>Automotive Technology Principles, Diagnosis, and Service</a:t>
            </a:r>
          </a:p>
        </p:txBody>
      </p:sp>
      <p:sp>
        <p:nvSpPr>
          <p:cNvPr id="3" name="Text Placeholder 2"/>
          <p:cNvSpPr>
            <a:spLocks noGrp="1"/>
          </p:cNvSpPr>
          <p:nvPr>
            <p:ph type="body" sz="quarter" idx="13"/>
          </p:nvPr>
        </p:nvSpPr>
        <p:spPr/>
        <p:txBody>
          <a:bodyPr/>
          <a:lstStyle/>
          <a:p>
            <a:r>
              <a:rPr lang="en-US" dirty="0" smtClean="0">
                <a:latin typeface="Arial" panose="020B0604020202020204" pitchFamily="34" charset="0"/>
                <a:cs typeface="Arial" panose="020B0604020202020204" pitchFamily="34" charset="0"/>
              </a:rPr>
              <a:t>Sixth Edition</a:t>
            </a:r>
            <a:endParaRPr lang="en-US" dirty="0">
              <a:latin typeface="Arial" panose="020B0604020202020204" pitchFamily="34" charset="0"/>
              <a:cs typeface="Arial" panose="020B0604020202020204" pitchFamily="34" charset="0"/>
            </a:endParaRPr>
          </a:p>
        </p:txBody>
      </p:sp>
      <p:sp>
        <p:nvSpPr>
          <p:cNvPr id="4" name="Text Placeholder 3"/>
          <p:cNvSpPr>
            <a:spLocks noGrp="1"/>
          </p:cNvSpPr>
          <p:nvPr>
            <p:ph type="body" sz="quarter" idx="14"/>
          </p:nvPr>
        </p:nvSpPr>
        <p:spPr/>
        <p:txBody>
          <a:bodyPr/>
          <a:lstStyle/>
          <a:p>
            <a:r>
              <a:rPr lang="en-US" dirty="0" smtClean="0"/>
              <a:t>Chapter </a:t>
            </a:r>
            <a:r>
              <a:rPr lang="en-US" dirty="0" smtClean="0"/>
              <a:t>62</a:t>
            </a:r>
            <a:endParaRPr lang="en-US" dirty="0"/>
          </a:p>
        </p:txBody>
      </p:sp>
      <p:sp>
        <p:nvSpPr>
          <p:cNvPr id="5" name="Text Placeholder 4"/>
          <p:cNvSpPr>
            <a:spLocks noGrp="1"/>
          </p:cNvSpPr>
          <p:nvPr>
            <p:ph type="body" sz="quarter" idx="15"/>
          </p:nvPr>
        </p:nvSpPr>
        <p:spPr/>
        <p:txBody>
          <a:bodyPr/>
          <a:lstStyle/>
          <a:p>
            <a:r>
              <a:rPr lang="en-US" sz="3200" b="1" dirty="0" smtClean="0">
                <a:solidFill>
                  <a:srgbClr val="005A70"/>
                </a:solidFill>
                <a:latin typeface="Arial" panose="020B0604020202020204" pitchFamily="34" charset="0"/>
                <a:cs typeface="Arial" panose="020B0604020202020204" pitchFamily="34" charset="0"/>
              </a:rPr>
              <a:t>Audio System Operation and Diagnosis</a:t>
            </a:r>
            <a:endParaRPr lang="en-US" sz="3200" b="1" dirty="0" smtClean="0">
              <a:solidFill>
                <a:srgbClr val="005A70"/>
              </a:solidFill>
              <a:latin typeface="Arial" panose="020B0604020202020204" pitchFamily="34" charset="0"/>
              <a:cs typeface="Arial" panose="020B0604020202020204" pitchFamily="34" charset="0"/>
            </a:endParaRPr>
          </a:p>
        </p:txBody>
      </p:sp>
      <p:sp>
        <p:nvSpPr>
          <p:cNvPr id="7" name="Copyright" descr="Copyright 2015, 2012, 2009"/>
          <p:cNvSpPr txBox="1">
            <a:spLocks noChangeArrowheads="1"/>
          </p:cNvSpPr>
          <p:nvPr/>
        </p:nvSpPr>
        <p:spPr bwMode="auto">
          <a:xfrm>
            <a:off x="-838200" y="5334000"/>
            <a:ext cx="6316663" cy="457200"/>
          </a:xfrm>
          <a:prstGeom prst="rect">
            <a:avLst/>
          </a:prstGeom>
          <a:noFill/>
          <a:ln w="9525">
            <a:noFill/>
            <a:miter lim="800000"/>
            <a:headEnd/>
            <a:tailEnd/>
          </a:ln>
        </p:spPr>
        <p:txBody>
          <a:bodyPr lIns="0" tIns="0" rIns="0" bIns="0" anchor="ctr"/>
          <a:lstStyle>
            <a:lvl1pPr eaLnBrk="0" hangingPunct="0">
              <a:defRPr sz="2400">
                <a:solidFill>
                  <a:schemeClr val="tx1"/>
                </a:solidFill>
                <a:latin typeface="Arial" panose="020B0604020202020204" pitchFamily="34" charset="0"/>
              </a:defRPr>
            </a:lvl1pPr>
            <a:lvl2pPr marL="37931725" indent="-37474525" eaLnBrk="0" hangingPunct="0">
              <a:defRPr sz="2400">
                <a:solidFill>
                  <a:schemeClr val="tx1"/>
                </a:solidFill>
                <a:latin typeface="Arial" panose="020B0604020202020204" pitchFamily="34" charset="0"/>
              </a:defRPr>
            </a:lvl2pPr>
            <a:lvl3pPr eaLnBrk="0" hangingPunct="0">
              <a:defRPr sz="2400">
                <a:solidFill>
                  <a:schemeClr val="tx1"/>
                </a:solidFill>
                <a:latin typeface="Arial" panose="020B0604020202020204" pitchFamily="34" charset="0"/>
              </a:defRPr>
            </a:lvl3pPr>
            <a:lvl4pPr eaLnBrk="0" hangingPunct="0">
              <a:defRPr sz="2400">
                <a:solidFill>
                  <a:schemeClr val="tx1"/>
                </a:solidFill>
                <a:latin typeface="Arial" panose="020B0604020202020204" pitchFamily="34" charset="0"/>
              </a:defRPr>
            </a:lvl4pPr>
            <a:lvl5pPr eaLnBrk="0" hangingPunct="0">
              <a:defRPr sz="2400">
                <a:solidFill>
                  <a:schemeClr val="tx1"/>
                </a:solidFill>
                <a:latin typeface="Arial" panose="020B0604020202020204" pitchFamily="34" charset="0"/>
              </a:defRPr>
            </a:lvl5pPr>
            <a:lvl6pPr marL="457200" eaLnBrk="0" fontAlgn="base" hangingPunct="0">
              <a:spcBef>
                <a:spcPct val="0"/>
              </a:spcBef>
              <a:spcAft>
                <a:spcPct val="0"/>
              </a:spcAft>
              <a:defRPr sz="2400">
                <a:solidFill>
                  <a:schemeClr val="tx1"/>
                </a:solidFill>
                <a:latin typeface="Arial" panose="020B0604020202020204" pitchFamily="34" charset="0"/>
              </a:defRPr>
            </a:lvl6pPr>
            <a:lvl7pPr marL="914400" eaLnBrk="0" fontAlgn="base" hangingPunct="0">
              <a:spcBef>
                <a:spcPct val="0"/>
              </a:spcBef>
              <a:spcAft>
                <a:spcPct val="0"/>
              </a:spcAft>
              <a:defRPr sz="2400">
                <a:solidFill>
                  <a:schemeClr val="tx1"/>
                </a:solidFill>
                <a:latin typeface="Arial" panose="020B0604020202020204" pitchFamily="34" charset="0"/>
              </a:defRPr>
            </a:lvl7pPr>
            <a:lvl8pPr marL="1371600" eaLnBrk="0" fontAlgn="base" hangingPunct="0">
              <a:spcBef>
                <a:spcPct val="0"/>
              </a:spcBef>
              <a:spcAft>
                <a:spcPct val="0"/>
              </a:spcAft>
              <a:defRPr sz="2400">
                <a:solidFill>
                  <a:schemeClr val="tx1"/>
                </a:solidFill>
                <a:latin typeface="Arial" panose="020B0604020202020204" pitchFamily="34" charset="0"/>
              </a:defRPr>
            </a:lvl8pPr>
            <a:lvl9pPr marL="1828800" eaLnBrk="0" fontAlgn="base" hangingPunct="0">
              <a:spcBef>
                <a:spcPct val="0"/>
              </a:spcBef>
              <a:spcAft>
                <a:spcPct val="0"/>
              </a:spcAft>
              <a:defRPr sz="2400">
                <a:solidFill>
                  <a:schemeClr val="tx1"/>
                </a:solidFill>
                <a:latin typeface="Arial" panose="020B0604020202020204" pitchFamily="34" charset="0"/>
              </a:defRPr>
            </a:lvl9pPr>
          </a:lstStyle>
          <a:p>
            <a:pPr algn="ctr">
              <a:defRPr/>
            </a:pPr>
            <a:r>
              <a:rPr lang="en-US" altLang="en-US" sz="700" b="0" dirty="0" smtClean="0">
                <a:solidFill>
                  <a:schemeClr val="bg1"/>
                </a:solidFill>
                <a:latin typeface="+mn-lt"/>
                <a:ea typeface="Verdana" panose="020B0604030504040204" pitchFamily="34" charset="0"/>
                <a:cs typeface="Verdana" panose="020B0604030504040204" pitchFamily="34" charset="0"/>
              </a:rPr>
              <a:t>Copyright © 2018, 2015, 2011</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Pearson Education, Inc.</a:t>
            </a:r>
            <a:r>
              <a:rPr lang="en-US" altLang="en-US" sz="700" b="0" baseline="0" dirty="0" smtClean="0">
                <a:solidFill>
                  <a:schemeClr val="bg1"/>
                </a:solidFill>
                <a:latin typeface="+mn-lt"/>
                <a:ea typeface="Verdana" panose="020B0604030504040204" pitchFamily="34" charset="0"/>
                <a:cs typeface="Verdana" panose="020B0604030504040204" pitchFamily="34" charset="0"/>
              </a:rPr>
              <a:t> </a:t>
            </a:r>
            <a:r>
              <a:rPr lang="en-US" altLang="en-US" sz="700" b="0" dirty="0" smtClean="0">
                <a:solidFill>
                  <a:schemeClr val="bg1"/>
                </a:solidFill>
                <a:latin typeface="+mn-lt"/>
                <a:ea typeface="Verdana" panose="020B0604030504040204" pitchFamily="34" charset="0"/>
                <a:cs typeface="Verdana" panose="020B0604030504040204" pitchFamily="34" charset="0"/>
              </a:rPr>
              <a:t>All Rights Reserved</a:t>
            </a:r>
          </a:p>
        </p:txBody>
      </p:sp>
      <p:pic>
        <p:nvPicPr>
          <p:cNvPr id="8" name="Picture 7" descr="Front Cover: Automotive Technology: Principles, Diagnosis, and Service, Sixth Edition by Halderman"/>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827367" y="1813675"/>
            <a:ext cx="3280268" cy="4327525"/>
          </a:xfrm>
          <a:prstGeom prst="rect">
            <a:avLst/>
          </a:prstGeom>
          <a:noFill/>
          <a:ln w="9525" cap="flat" cmpd="sng">
            <a:solidFill>
              <a:srgbClr val="7F7F7F"/>
            </a:solidFill>
            <a:prstDash val="solid"/>
            <a:round/>
            <a:headEnd type="none" w="med" len="med"/>
            <a:tailEnd type="none" w="med" len="med"/>
          </a:ln>
          <a:effectLst>
            <a:outerShdw blurRad="50799" dist="76200" dir="2700000" algn="tl" rotWithShape="0">
              <a:srgbClr val="000000">
                <a:alpha val="55686"/>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978863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800" dirty="0">
                <a:latin typeface="+mj-lt"/>
              </a:rPr>
              <a:t>Figure 62.2 The relationship among wavelength, frequency, and amplitude</a:t>
            </a:r>
            <a:endParaRPr lang="en-US" sz="2800" dirty="0">
              <a:latin typeface="+mj-lt"/>
            </a:endParaRPr>
          </a:p>
        </p:txBody>
      </p:sp>
      <p:pic>
        <p:nvPicPr>
          <p:cNvPr id="6" name="Picture 5" descr="The graph has three waves and each can be described as follows. &#10;•The top wave shows an audio signal or a carrier wave. It’s in the shape of a sine-wave and depicts the distance between two peaks as wavelength. &#10;•The middle wave shows an AM wave and depicts changing amplitude of a carrier wave.&#10;•The bottom wave shows a FM wave and depicts changing frequency of a carrier wav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51364" y="1771533"/>
            <a:ext cx="3641272" cy="4395902"/>
          </a:xfrm>
          <a:prstGeom prst="rect">
            <a:avLst/>
          </a:prstGeom>
        </p:spPr>
      </p:pic>
    </p:spTree>
    <p:extLst>
      <p:ext uri="{BB962C8B-B14F-4D97-AF65-F5344CB8AC3E}">
        <p14:creationId xmlns:p14="http://schemas.microsoft.com/office/powerpoint/2010/main" val="5598926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800" dirty="0">
                <a:latin typeface="+mj-lt"/>
              </a:rPr>
              <a:t>Figure 62.3 The amplitude changes in AM broadcasting</a:t>
            </a:r>
            <a:endParaRPr lang="en-US" sz="2800" dirty="0">
              <a:latin typeface="+mj-lt"/>
            </a:endParaRPr>
          </a:p>
        </p:txBody>
      </p:sp>
      <p:pic>
        <p:nvPicPr>
          <p:cNvPr id="4" name="Picture 3" descr="A figure shows a change in amplitude of AM waves. The amplitude of AM waves follows a fluctuating sine wav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296872"/>
            <a:ext cx="7620000" cy="3048000"/>
          </a:xfrm>
          <a:prstGeom prst="rect">
            <a:avLst/>
          </a:prstGeom>
        </p:spPr>
      </p:pic>
    </p:spTree>
    <p:extLst>
      <p:ext uri="{BB962C8B-B14F-4D97-AF65-F5344CB8AC3E}">
        <p14:creationId xmlns:p14="http://schemas.microsoft.com/office/powerpoint/2010/main" val="1914826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381000"/>
            <a:ext cx="8229600" cy="855452"/>
          </a:xfrm>
        </p:spPr>
        <p:txBody>
          <a:bodyPr/>
          <a:lstStyle/>
          <a:p>
            <a:r>
              <a:rPr lang="en-US" sz="2400" dirty="0">
                <a:latin typeface="+mj-lt"/>
              </a:rPr>
              <a:t>Figure 62.4 The frequency changes in FM broadcasting and the amplitude remains constant</a:t>
            </a:r>
            <a:endParaRPr lang="en-US" sz="2400" dirty="0">
              <a:latin typeface="+mj-lt"/>
            </a:endParaRPr>
          </a:p>
        </p:txBody>
      </p:sp>
      <p:pic>
        <p:nvPicPr>
          <p:cNvPr id="4" name="Picture 3" descr="A figure shows change in frequency of FM waves. The amplitude of FM wave remains constan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62000" y="2343704"/>
            <a:ext cx="7620000" cy="3060192"/>
          </a:xfrm>
          <a:prstGeom prst="rect">
            <a:avLst/>
          </a:prstGeom>
        </p:spPr>
      </p:pic>
    </p:spTree>
    <p:extLst>
      <p:ext uri="{BB962C8B-B14F-4D97-AF65-F5344CB8AC3E}">
        <p14:creationId xmlns:p14="http://schemas.microsoft.com/office/powerpoint/2010/main" val="4099527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400" dirty="0">
                <a:latin typeface="+mj-lt"/>
              </a:rPr>
              <a:t>Figure 62.5 Using upper and lower sidebands allows stereo to be broadcast. The receiver separates the signals to provide left and right channels</a:t>
            </a:r>
            <a:endParaRPr lang="en-US" dirty="0">
              <a:latin typeface="+mj-lt"/>
            </a:endParaRPr>
          </a:p>
        </p:txBody>
      </p:sp>
      <p:pic>
        <p:nvPicPr>
          <p:cNvPr id="6" name="Picture 5" descr="The figure shows a tuned frequency radio wave at the center with lower sideband on the left and upper sideband on the right. The lower sideband has a frequency of minus 100 kilo hertz and the upper side band has a frequency of plus 100 kilo hertz.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09344" y="2498272"/>
            <a:ext cx="5925312" cy="3657600"/>
          </a:xfrm>
          <a:prstGeom prst="rect">
            <a:avLst/>
          </a:prstGeom>
        </p:spPr>
      </p:pic>
    </p:spTree>
    <p:extLst>
      <p:ext uri="{BB962C8B-B14F-4D97-AF65-F5344CB8AC3E}">
        <p14:creationId xmlns:p14="http://schemas.microsoft.com/office/powerpoint/2010/main" val="399202646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QUESTION 1: </a:t>
            </a:r>
            <a:r>
              <a:rPr lang="en-US" sz="4000" dirty="0" smtClean="0">
                <a:solidFill>
                  <a:srgbClr val="F8F9D3"/>
                </a:solidFill>
                <a:latin typeface="+mj-lt"/>
              </a:rPr>
              <a:t>?</a:t>
            </a:r>
            <a:endParaRPr lang="en-US" dirty="0">
              <a:solidFill>
                <a:srgbClr val="F8F9D3"/>
              </a:solidFill>
              <a:latin typeface="+mj-lt"/>
            </a:endParaRPr>
          </a:p>
        </p:txBody>
      </p:sp>
      <p:sp>
        <p:nvSpPr>
          <p:cNvPr id="3" name="Rectangle 2"/>
          <p:cNvSpPr/>
          <p:nvPr/>
        </p:nvSpPr>
        <p:spPr>
          <a:xfrm>
            <a:off x="76200" y="1999323"/>
            <a:ext cx="8534400" cy="1323439"/>
          </a:xfrm>
          <a:prstGeom prst="rect">
            <a:avLst/>
          </a:prstGeom>
        </p:spPr>
        <p:txBody>
          <a:bodyPr wrap="square">
            <a:spAutoFit/>
          </a:bodyPr>
          <a:lstStyle/>
          <a:p>
            <a:r>
              <a:rPr lang="en-US" sz="4000" dirty="0"/>
              <a:t>Why do AM signals travel farther than FM signals?</a:t>
            </a:r>
            <a:endParaRPr lang="en-US" sz="4000" dirty="0">
              <a:solidFill>
                <a:srgbClr val="000000"/>
              </a:solidFill>
            </a:endParaRPr>
          </a:p>
        </p:txBody>
      </p:sp>
    </p:spTree>
    <p:extLst>
      <p:ext uri="{BB962C8B-B14F-4D97-AF65-F5344CB8AC3E}">
        <p14:creationId xmlns:p14="http://schemas.microsoft.com/office/powerpoint/2010/main" val="30568257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200" dirty="0" smtClean="0">
                <a:latin typeface="+mj-lt"/>
              </a:rPr>
              <a:t>ANSWER 1:</a:t>
            </a:r>
            <a:endParaRPr lang="en-US" sz="3200" dirty="0">
              <a:solidFill>
                <a:srgbClr val="F8F9D3"/>
              </a:solidFill>
              <a:latin typeface="+mj-lt"/>
            </a:endParaRPr>
          </a:p>
        </p:txBody>
      </p:sp>
      <p:sp>
        <p:nvSpPr>
          <p:cNvPr id="6" name="Rectangle 5"/>
          <p:cNvSpPr/>
          <p:nvPr/>
        </p:nvSpPr>
        <p:spPr>
          <a:xfrm>
            <a:off x="304800" y="1954959"/>
            <a:ext cx="8534400" cy="1323439"/>
          </a:xfrm>
          <a:prstGeom prst="rect">
            <a:avLst/>
          </a:prstGeom>
        </p:spPr>
        <p:txBody>
          <a:bodyPr wrap="square">
            <a:spAutoFit/>
          </a:bodyPr>
          <a:lstStyle/>
          <a:p>
            <a:r>
              <a:rPr lang="en-US" sz="4000" dirty="0" smtClean="0">
                <a:solidFill>
                  <a:srgbClr val="000000"/>
                </a:solidFill>
              </a:rPr>
              <a:t>The AM waves bounce off the ionosphere.</a:t>
            </a:r>
            <a:endParaRPr lang="en-US" sz="4000" dirty="0">
              <a:solidFill>
                <a:srgbClr val="000000"/>
              </a:solidFill>
            </a:endParaRPr>
          </a:p>
        </p:txBody>
      </p:sp>
    </p:spTree>
    <p:extLst>
      <p:ext uri="{BB962C8B-B14F-4D97-AF65-F5344CB8AC3E}">
        <p14:creationId xmlns:p14="http://schemas.microsoft.com/office/powerpoint/2010/main" val="25828207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RADIOS AND RECEIVERS</a:t>
            </a:r>
            <a:endParaRPr lang="en-US" dirty="0">
              <a:latin typeface="+mj-lt"/>
            </a:endParaRPr>
          </a:p>
        </p:txBody>
      </p:sp>
      <p:sp>
        <p:nvSpPr>
          <p:cNvPr id="3" name="Content Placeholder 2"/>
          <p:cNvSpPr>
            <a:spLocks noGrp="1"/>
          </p:cNvSpPr>
          <p:nvPr>
            <p:ph idx="1"/>
          </p:nvPr>
        </p:nvSpPr>
        <p:spPr/>
        <p:txBody>
          <a:bodyPr/>
          <a:lstStyle/>
          <a:p>
            <a:r>
              <a:rPr lang="en-US" dirty="0"/>
              <a:t>Most late-model radios and receivers use five </a:t>
            </a:r>
            <a:r>
              <a:rPr lang="en-US" dirty="0" smtClean="0"/>
              <a:t>input/output circuits.</a:t>
            </a:r>
          </a:p>
          <a:p>
            <a:pPr lvl="1"/>
            <a:r>
              <a:rPr lang="en-US" dirty="0" smtClean="0"/>
              <a:t>Power</a:t>
            </a:r>
          </a:p>
          <a:p>
            <a:pPr lvl="1"/>
            <a:r>
              <a:rPr lang="en-US" dirty="0" smtClean="0"/>
              <a:t>Ground</a:t>
            </a:r>
          </a:p>
          <a:p>
            <a:pPr lvl="1"/>
            <a:r>
              <a:rPr lang="en-US" dirty="0" smtClean="0"/>
              <a:t>Serial Data</a:t>
            </a:r>
          </a:p>
          <a:p>
            <a:pPr lvl="1"/>
            <a:r>
              <a:rPr lang="en-US" dirty="0" smtClean="0"/>
              <a:t>Antenna Input</a:t>
            </a:r>
          </a:p>
          <a:p>
            <a:pPr lvl="1"/>
            <a:r>
              <a:rPr lang="en-US" dirty="0" smtClean="0"/>
              <a:t>Speaker Outputs</a:t>
            </a:r>
            <a:endParaRPr lang="en-US" dirty="0"/>
          </a:p>
        </p:txBody>
      </p:sp>
    </p:spTree>
    <p:extLst>
      <p:ext uri="{BB962C8B-B14F-4D97-AF65-F5344CB8AC3E}">
        <p14:creationId xmlns:p14="http://schemas.microsoft.com/office/powerpoint/2010/main" val="426770887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ANTENNAS</a:t>
            </a:r>
            <a:endParaRPr lang="en-US" dirty="0">
              <a:latin typeface="+mj-lt"/>
            </a:endParaRPr>
          </a:p>
        </p:txBody>
      </p:sp>
      <p:sp>
        <p:nvSpPr>
          <p:cNvPr id="3" name="Content Placeholder 2"/>
          <p:cNvSpPr>
            <a:spLocks noGrp="1"/>
          </p:cNvSpPr>
          <p:nvPr>
            <p:ph idx="1"/>
          </p:nvPr>
        </p:nvSpPr>
        <p:spPr/>
        <p:txBody>
          <a:bodyPr/>
          <a:lstStyle/>
          <a:p>
            <a:r>
              <a:rPr lang="en-US" dirty="0" smtClean="0"/>
              <a:t>Types of Antennas</a:t>
            </a:r>
          </a:p>
          <a:p>
            <a:pPr lvl="1"/>
            <a:r>
              <a:rPr lang="en-US" dirty="0"/>
              <a:t>Slot </a:t>
            </a:r>
            <a:r>
              <a:rPr lang="en-US" dirty="0" smtClean="0"/>
              <a:t>antenna</a:t>
            </a:r>
          </a:p>
          <a:p>
            <a:pPr lvl="1"/>
            <a:r>
              <a:rPr lang="en-US" dirty="0"/>
              <a:t>Rear window defogger </a:t>
            </a:r>
            <a:r>
              <a:rPr lang="en-US" dirty="0" smtClean="0"/>
              <a:t>grid</a:t>
            </a:r>
          </a:p>
          <a:p>
            <a:pPr lvl="1"/>
            <a:r>
              <a:rPr lang="en-US" dirty="0"/>
              <a:t>Powered </a:t>
            </a:r>
            <a:r>
              <a:rPr lang="en-US" dirty="0" smtClean="0"/>
              <a:t>mast</a:t>
            </a:r>
          </a:p>
          <a:p>
            <a:pPr lvl="1"/>
            <a:r>
              <a:rPr lang="en-US" dirty="0"/>
              <a:t>Fixed mast </a:t>
            </a:r>
            <a:r>
              <a:rPr lang="en-US" dirty="0" smtClean="0"/>
              <a:t>antenna</a:t>
            </a:r>
          </a:p>
          <a:p>
            <a:pPr lvl="1"/>
            <a:r>
              <a:rPr lang="en-US" dirty="0"/>
              <a:t>Integrated </a:t>
            </a:r>
            <a:r>
              <a:rPr lang="en-US" dirty="0" smtClean="0"/>
              <a:t>antenna</a:t>
            </a:r>
          </a:p>
          <a:p>
            <a:pPr lvl="1"/>
            <a:endParaRPr lang="en-US" dirty="0"/>
          </a:p>
        </p:txBody>
      </p:sp>
    </p:spTree>
    <p:extLst>
      <p:ext uri="{BB962C8B-B14F-4D97-AF65-F5344CB8AC3E}">
        <p14:creationId xmlns:p14="http://schemas.microsoft.com/office/powerpoint/2010/main" val="2208552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sz="2000" dirty="0">
                <a:latin typeface="+mj-lt"/>
              </a:rPr>
              <a:t>Figure 62.6 The five types of antennas used on General Motors vehicles include the slot antenna, fixed mast antenna, rear window defogger grid antenna, powered mast antenna, and integrated antenna</a:t>
            </a:r>
            <a:endParaRPr lang="en-US" sz="2000" dirty="0">
              <a:latin typeface="+mj-lt"/>
            </a:endParaRPr>
          </a:p>
        </p:txBody>
      </p:sp>
      <p:pic>
        <p:nvPicPr>
          <p:cNvPr id="6" name="Picture 5" descr="The figure illustrates the following:&#10;•A slot antenna type shows a rectangular foil antenna placed on plastic body vehicle between the headliner and the roof. &#10;•A rear window defogger grid type shows lines of heating wires on the rear window and connected to the ground. &#10;•A power mast shows a retracted antenna attached near the hood of a vehicle. &#10;•An integrated antenna shows an antenna attached to the top of a windshield. &#10;•A fixed mast shows a vertical rod antenna attached near the hood of a vehicle.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06437" y="2508160"/>
            <a:ext cx="4133088" cy="3657600"/>
          </a:xfrm>
          <a:prstGeom prst="rect">
            <a:avLst/>
          </a:prstGeom>
        </p:spPr>
      </p:pic>
    </p:spTree>
    <p:extLst>
      <p:ext uri="{BB962C8B-B14F-4D97-AF65-F5344CB8AC3E}">
        <p14:creationId xmlns:p14="http://schemas.microsoft.com/office/powerpoint/2010/main" val="36585223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FREQUENTLY ASKED QUESTION</a:t>
            </a:r>
            <a:endParaRPr lang="en-US" sz="3400" dirty="0">
              <a:latin typeface="+mj-lt"/>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38400" y="1447800"/>
            <a:ext cx="4414587" cy="4933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5106358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(1 of 2)</a:t>
            </a:r>
            <a:endParaRPr lang="en-US" dirty="0">
              <a:latin typeface="+mj-lt"/>
            </a:endParaRPr>
          </a:p>
        </p:txBody>
      </p:sp>
      <p:sp>
        <p:nvSpPr>
          <p:cNvPr id="23555" name="Content Placeholder 2"/>
          <p:cNvSpPr>
            <a:spLocks noGrp="1"/>
          </p:cNvSpPr>
          <p:nvPr>
            <p:ph idx="1"/>
          </p:nvPr>
        </p:nvSpPr>
        <p:spPr/>
        <p:txBody>
          <a:bodyPr/>
          <a:lstStyle/>
          <a:p>
            <a:pPr marL="0" indent="0">
              <a:buNone/>
            </a:pPr>
            <a:r>
              <a:rPr lang="en-US" b="1" dirty="0" smtClean="0">
                <a:solidFill>
                  <a:srgbClr val="005A70"/>
                </a:solidFill>
              </a:rPr>
              <a:t>62.1</a:t>
            </a:r>
            <a:r>
              <a:rPr lang="en-US" dirty="0" smtClean="0"/>
              <a:t> </a:t>
            </a:r>
            <a:r>
              <a:rPr lang="en-US" dirty="0"/>
              <a:t>Describe how AM, FM, and satellite radio work</a:t>
            </a:r>
            <a:r>
              <a:rPr lang="en-US" dirty="0" smtClean="0"/>
              <a:t>.</a:t>
            </a:r>
          </a:p>
          <a:p>
            <a:pPr marL="0" indent="0">
              <a:buNone/>
            </a:pPr>
            <a:r>
              <a:rPr lang="en-US" b="1" dirty="0" smtClean="0">
                <a:solidFill>
                  <a:srgbClr val="005A70"/>
                </a:solidFill>
              </a:rPr>
              <a:t>62.2 </a:t>
            </a:r>
            <a:r>
              <a:rPr lang="en-US" dirty="0"/>
              <a:t>Describe radios, receivers, antennas, and antenna diagnosis</a:t>
            </a:r>
            <a:r>
              <a:rPr lang="en-US" dirty="0" smtClean="0"/>
              <a:t>.</a:t>
            </a:r>
          </a:p>
          <a:p>
            <a:pPr marL="0" indent="0">
              <a:buNone/>
            </a:pPr>
            <a:r>
              <a:rPr lang="en-US" b="1" dirty="0" smtClean="0">
                <a:solidFill>
                  <a:srgbClr val="005A70"/>
                </a:solidFill>
              </a:rPr>
              <a:t>62.3 </a:t>
            </a:r>
            <a:r>
              <a:rPr lang="en-US" dirty="0"/>
              <a:t>Discuss the purpose, function, and types of speakers, and </a:t>
            </a:r>
            <a:r>
              <a:rPr lang="en-US" dirty="0" smtClean="0"/>
              <a:t>explain the </a:t>
            </a:r>
            <a:r>
              <a:rPr lang="en-US" dirty="0"/>
              <a:t>decibel scale</a:t>
            </a:r>
            <a:r>
              <a:rPr lang="en-US" dirty="0" smtClean="0"/>
              <a:t>.</a:t>
            </a:r>
          </a:p>
          <a:p>
            <a:pPr marL="0" indent="0">
              <a:buNone/>
            </a:pPr>
            <a:r>
              <a:rPr lang="en-US" b="1" dirty="0" smtClean="0">
                <a:solidFill>
                  <a:schemeClr val="accent2"/>
                </a:solidFill>
              </a:rPr>
              <a:t>62.4</a:t>
            </a:r>
            <a:r>
              <a:rPr lang="en-US" dirty="0" smtClean="0"/>
              <a:t> </a:t>
            </a:r>
            <a:r>
              <a:rPr lang="en-US" dirty="0"/>
              <a:t>Discuss crossovers, after-market sound system upgrades, </a:t>
            </a:r>
            <a:r>
              <a:rPr lang="en-US" dirty="0" smtClean="0"/>
              <a:t>and voice </a:t>
            </a:r>
            <a:r>
              <a:rPr lang="en-US" dirty="0"/>
              <a:t>recognition systems.</a:t>
            </a:r>
            <a:endParaRPr lang="en-US" dirty="0"/>
          </a:p>
        </p:txBody>
      </p:sp>
    </p:spTree>
    <p:extLst>
      <p:ext uri="{BB962C8B-B14F-4D97-AF65-F5344CB8AC3E}">
        <p14:creationId xmlns:p14="http://schemas.microsoft.com/office/powerpoint/2010/main" val="2250937341"/>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sz="2400" dirty="0">
                <a:latin typeface="+mj-lt"/>
              </a:rPr>
              <a:t>Figure 62.7 The ground plane is actually one-half of the antenna</a:t>
            </a:r>
            <a:endParaRPr lang="en-US" dirty="0">
              <a:latin typeface="+mj-lt"/>
            </a:endParaRPr>
          </a:p>
        </p:txBody>
      </p:sp>
      <p:pic>
        <p:nvPicPr>
          <p:cNvPr id="4" name="Picture 3" descr="The figure shows the wavelength cut in half. The half line passes through the body of the vehicle. A quarter of the wavelength above the half-line is mast height whereas a quarter of the wavelength below the half-line is the body heigh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347107" y="1679872"/>
            <a:ext cx="6449786" cy="4412624"/>
          </a:xfrm>
          <a:prstGeom prst="rect">
            <a:avLst/>
          </a:prstGeom>
        </p:spPr>
      </p:pic>
    </p:spTree>
    <p:extLst>
      <p:ext uri="{BB962C8B-B14F-4D97-AF65-F5344CB8AC3E}">
        <p14:creationId xmlns:p14="http://schemas.microsoft.com/office/powerpoint/2010/main" val="109745216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ANTENNA DIAGNOSIS (1 OF 2)</a:t>
            </a:r>
            <a:endParaRPr lang="en-US" dirty="0">
              <a:latin typeface="+mj-lt"/>
            </a:endParaRPr>
          </a:p>
        </p:txBody>
      </p:sp>
      <p:sp>
        <p:nvSpPr>
          <p:cNvPr id="3" name="Content Placeholder 2"/>
          <p:cNvSpPr>
            <a:spLocks noGrp="1"/>
          </p:cNvSpPr>
          <p:nvPr>
            <p:ph idx="1"/>
          </p:nvPr>
        </p:nvSpPr>
        <p:spPr/>
        <p:txBody>
          <a:bodyPr/>
          <a:lstStyle/>
          <a:p>
            <a:r>
              <a:rPr lang="en-US" dirty="0" smtClean="0"/>
              <a:t>Antenna Height</a:t>
            </a:r>
          </a:p>
          <a:p>
            <a:pPr lvl="1"/>
            <a:r>
              <a:rPr lang="en-US" dirty="0"/>
              <a:t>Most fixed-length antennas </a:t>
            </a:r>
            <a:r>
              <a:rPr lang="en-US" dirty="0" smtClean="0"/>
              <a:t>are exactly </a:t>
            </a:r>
            <a:r>
              <a:rPr lang="en-US" dirty="0"/>
              <a:t>31 inches (79 cm</a:t>
            </a:r>
            <a:r>
              <a:rPr lang="en-US" dirty="0" smtClean="0"/>
              <a:t>). </a:t>
            </a:r>
          </a:p>
          <a:p>
            <a:r>
              <a:rPr lang="en-US" dirty="0" smtClean="0"/>
              <a:t>Antenna Testing</a:t>
            </a:r>
          </a:p>
          <a:p>
            <a:pPr lvl="1"/>
            <a:r>
              <a:rPr lang="en-US" dirty="0"/>
              <a:t>An ohmmeter should read infinity between the </a:t>
            </a:r>
            <a:r>
              <a:rPr lang="en-US" dirty="0" smtClean="0"/>
              <a:t>center antenna </a:t>
            </a:r>
            <a:r>
              <a:rPr lang="en-US" dirty="0"/>
              <a:t>lead and the antenna case</a:t>
            </a:r>
            <a:r>
              <a:rPr lang="en-US" dirty="0" smtClean="0"/>
              <a:t>.</a:t>
            </a:r>
          </a:p>
          <a:p>
            <a:pPr lvl="1"/>
            <a:r>
              <a:rPr lang="en-US" dirty="0" smtClean="0"/>
              <a:t>The </a:t>
            </a:r>
            <a:r>
              <a:rPr lang="en-US" dirty="0"/>
              <a:t>case of the antenna must be properly grounded to </a:t>
            </a:r>
            <a:r>
              <a:rPr lang="en-US" dirty="0" smtClean="0"/>
              <a:t>the vehicle body</a:t>
            </a:r>
          </a:p>
          <a:p>
            <a:pPr lvl="1"/>
            <a:r>
              <a:rPr lang="en-US" dirty="0" smtClean="0"/>
              <a:t>The cable should have less than 5 ohms resistance end-to-end.</a:t>
            </a:r>
            <a:endParaRPr lang="en-US" dirty="0"/>
          </a:p>
        </p:txBody>
      </p:sp>
    </p:spTree>
    <p:extLst>
      <p:ext uri="{BB962C8B-B14F-4D97-AF65-F5344CB8AC3E}">
        <p14:creationId xmlns:p14="http://schemas.microsoft.com/office/powerpoint/2010/main" val="4019086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ANTENNA </a:t>
            </a:r>
            <a:r>
              <a:rPr lang="en-US" dirty="0" smtClean="0">
                <a:latin typeface="+mj-lt"/>
              </a:rPr>
              <a:t>DIAGNOSIS (2 OF 2)</a:t>
            </a:r>
            <a:endParaRPr lang="en-US" dirty="0">
              <a:latin typeface="+mj-lt"/>
            </a:endParaRPr>
          </a:p>
        </p:txBody>
      </p:sp>
      <p:sp>
        <p:nvSpPr>
          <p:cNvPr id="3" name="Content Placeholder 2"/>
          <p:cNvSpPr>
            <a:spLocks noGrp="1"/>
          </p:cNvSpPr>
          <p:nvPr>
            <p:ph idx="1"/>
          </p:nvPr>
        </p:nvSpPr>
        <p:spPr/>
        <p:txBody>
          <a:bodyPr/>
          <a:lstStyle/>
          <a:p>
            <a:r>
              <a:rPr lang="en-US" dirty="0" smtClean="0"/>
              <a:t>Power Antenna Testing and Service</a:t>
            </a:r>
          </a:p>
          <a:p>
            <a:pPr lvl="1"/>
            <a:r>
              <a:rPr lang="en-US" dirty="0"/>
              <a:t>Most </a:t>
            </a:r>
            <a:r>
              <a:rPr lang="en-US" dirty="0" smtClean="0"/>
              <a:t>power antennas </a:t>
            </a:r>
            <a:r>
              <a:rPr lang="en-US" dirty="0"/>
              <a:t>use a circuit breaker and a relay to power a </a:t>
            </a:r>
            <a:r>
              <a:rPr lang="en-US" dirty="0" smtClean="0"/>
              <a:t>reversible, permanent </a:t>
            </a:r>
            <a:r>
              <a:rPr lang="en-US" dirty="0"/>
              <a:t>magnet (PM) electric motor that moves a nylon </a:t>
            </a:r>
            <a:r>
              <a:rPr lang="en-US" dirty="0" smtClean="0"/>
              <a:t>cord attached </a:t>
            </a:r>
            <a:r>
              <a:rPr lang="en-US" dirty="0"/>
              <a:t>to the antenna mast</a:t>
            </a:r>
            <a:r>
              <a:rPr lang="en-US" dirty="0" smtClean="0"/>
              <a:t>.</a:t>
            </a:r>
          </a:p>
          <a:p>
            <a:pPr lvl="1"/>
            <a:r>
              <a:rPr lang="en-US" dirty="0"/>
              <a:t>The power antenna mast is tested in the same way </a:t>
            </a:r>
            <a:r>
              <a:rPr lang="en-US" dirty="0" smtClean="0"/>
              <a:t>as a </a:t>
            </a:r>
            <a:r>
              <a:rPr lang="en-US" dirty="0"/>
              <a:t>fixed-mast antenna</a:t>
            </a:r>
            <a:r>
              <a:rPr lang="en-US" dirty="0" smtClean="0"/>
              <a:t>.</a:t>
            </a:r>
          </a:p>
          <a:p>
            <a:pPr lvl="1"/>
            <a:r>
              <a:rPr lang="en-US" dirty="0"/>
              <a:t>All power antennas should be kept </a:t>
            </a:r>
            <a:r>
              <a:rPr lang="en-US" dirty="0" smtClean="0"/>
              <a:t>clean by </a:t>
            </a:r>
            <a:r>
              <a:rPr lang="en-US" dirty="0"/>
              <a:t>wiping the mast with a soft cloth and lightly oiling with light </a:t>
            </a:r>
            <a:r>
              <a:rPr lang="en-US" dirty="0" smtClean="0"/>
              <a:t>oil, such </a:t>
            </a:r>
            <a:r>
              <a:rPr lang="en-US" dirty="0"/>
              <a:t>as WD-40 or a similar-grade oil.</a:t>
            </a:r>
            <a:endParaRPr lang="en-US" dirty="0"/>
          </a:p>
        </p:txBody>
      </p:sp>
    </p:spTree>
    <p:extLst>
      <p:ext uri="{BB962C8B-B14F-4D97-AF65-F5344CB8AC3E}">
        <p14:creationId xmlns:p14="http://schemas.microsoft.com/office/powerpoint/2010/main" val="13203517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2800" dirty="0">
                <a:latin typeface="+mj-lt"/>
              </a:rPr>
              <a:t>Figure 62.8 If all ohmmeter readings are satisfactory, the antenna is good</a:t>
            </a:r>
            <a:endParaRPr lang="en-US" sz="2800" dirty="0">
              <a:latin typeface="+mj-lt"/>
            </a:endParaRPr>
          </a:p>
        </p:txBody>
      </p:sp>
      <p:pic>
        <p:nvPicPr>
          <p:cNvPr id="4" name="Picture 3" descr="The figure shows the following values on the ohmmeter:&#10;•The ohmmeter reads infinity if it is connected between the center antenna lead wire and the antenna case.&#10;•If the ohmmeter is connected between the antenna case and the mast outer cover or between the mast and center antenna lead wire, the reading should be less than 5 ohms.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637064" y="1751733"/>
            <a:ext cx="3869872" cy="4252606"/>
          </a:xfrm>
          <a:prstGeom prst="rect">
            <a:avLst/>
          </a:prstGeom>
        </p:spPr>
      </p:pic>
    </p:spTree>
    <p:extLst>
      <p:ext uri="{BB962C8B-B14F-4D97-AF65-F5344CB8AC3E}">
        <p14:creationId xmlns:p14="http://schemas.microsoft.com/office/powerpoint/2010/main" val="1856534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cap="all" dirty="0" smtClean="0">
                <a:latin typeface="+mj-lt"/>
              </a:rPr>
              <a:t>Tech Tip</a:t>
            </a:r>
            <a:r>
              <a:rPr lang="en-US" sz="3400" dirty="0" smtClean="0">
                <a:latin typeface="+mj-lt"/>
              </a:rPr>
              <a:t> </a:t>
            </a:r>
            <a:endParaRPr lang="en-US" sz="3400" dirty="0">
              <a:latin typeface="+mj-lt"/>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00200" y="1757363"/>
            <a:ext cx="5943600" cy="33432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6157075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62.9 Cutting a small hole in a fender cover helps to protect the vehicle when replacing or servicing an antenna</a:t>
            </a:r>
            <a:endParaRPr lang="en-US" dirty="0">
              <a:latin typeface="+mj-lt"/>
            </a:endParaRPr>
          </a:p>
        </p:txBody>
      </p:sp>
      <p:pic>
        <p:nvPicPr>
          <p:cNvPr id="3" name="Picture 2" descr="A photo shows a mast of an antenna placed on the vehicle through a hole on the fender cover.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3875" y="2042969"/>
            <a:ext cx="2590800" cy="4114800"/>
          </a:xfrm>
          <a:prstGeom prst="rect">
            <a:avLst/>
          </a:prstGeom>
        </p:spPr>
      </p:pic>
    </p:spTree>
    <p:extLst>
      <p:ext uri="{BB962C8B-B14F-4D97-AF65-F5344CB8AC3E}">
        <p14:creationId xmlns:p14="http://schemas.microsoft.com/office/powerpoint/2010/main" val="266894741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62.10 A typical power antenna assembly. Note the braided ground wire used to ensure that the antenna has a good ground plane</a:t>
            </a:r>
            <a:endParaRPr lang="en-US" dirty="0">
              <a:latin typeface="+mj-lt"/>
            </a:endParaRPr>
          </a:p>
        </p:txBody>
      </p:sp>
      <p:pic>
        <p:nvPicPr>
          <p:cNvPr id="3" name="Picture 2" descr="A photo shows a power antenna assembly that consists of a plastic casing with a motor, a spool, and upper and lower limit switche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85672" y="2367061"/>
            <a:ext cx="6772656" cy="3657600"/>
          </a:xfrm>
          <a:prstGeom prst="rect">
            <a:avLst/>
          </a:prstGeom>
        </p:spPr>
      </p:pic>
    </p:spTree>
    <p:extLst>
      <p:ext uri="{BB962C8B-B14F-4D97-AF65-F5344CB8AC3E}">
        <p14:creationId xmlns:p14="http://schemas.microsoft.com/office/powerpoint/2010/main" val="167555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SPEAKERS</a:t>
            </a:r>
            <a:endParaRPr lang="en-US" dirty="0">
              <a:latin typeface="+mj-lt"/>
            </a:endParaRPr>
          </a:p>
        </p:txBody>
      </p:sp>
      <p:sp>
        <p:nvSpPr>
          <p:cNvPr id="3" name="Content Placeholder 2"/>
          <p:cNvSpPr>
            <a:spLocks noGrp="1"/>
          </p:cNvSpPr>
          <p:nvPr>
            <p:ph idx="1"/>
          </p:nvPr>
        </p:nvSpPr>
        <p:spPr/>
        <p:txBody>
          <a:bodyPr/>
          <a:lstStyle/>
          <a:p>
            <a:r>
              <a:rPr lang="en-US" dirty="0" smtClean="0"/>
              <a:t>Purpose and Function</a:t>
            </a:r>
          </a:p>
          <a:p>
            <a:pPr lvl="1"/>
            <a:r>
              <a:rPr lang="en-US" dirty="0"/>
              <a:t>The purpose of any speaker is </a:t>
            </a:r>
            <a:r>
              <a:rPr lang="en-US" dirty="0" smtClean="0"/>
              <a:t>to reproduce </a:t>
            </a:r>
            <a:r>
              <a:rPr lang="en-US" dirty="0"/>
              <a:t>the original sound as accurately as possible</a:t>
            </a:r>
            <a:r>
              <a:rPr lang="en-US" dirty="0" smtClean="0"/>
              <a:t>.</a:t>
            </a:r>
          </a:p>
          <a:p>
            <a:r>
              <a:rPr lang="en-US" dirty="0" smtClean="0"/>
              <a:t>Impedance Matching</a:t>
            </a:r>
          </a:p>
          <a:p>
            <a:pPr lvl="1"/>
            <a:r>
              <a:rPr lang="en-US" dirty="0"/>
              <a:t>All speakers used on the same </a:t>
            </a:r>
            <a:r>
              <a:rPr lang="en-US" dirty="0" smtClean="0"/>
              <a:t>radio or </a:t>
            </a:r>
            <a:r>
              <a:rPr lang="en-US" dirty="0"/>
              <a:t>amplifier should have the same internal coil </a:t>
            </a:r>
            <a:r>
              <a:rPr lang="en-US" dirty="0" smtClean="0"/>
              <a:t>resistance.</a:t>
            </a:r>
          </a:p>
          <a:p>
            <a:r>
              <a:rPr lang="en-US" dirty="0" smtClean="0"/>
              <a:t>Speaker Wiring</a:t>
            </a:r>
          </a:p>
          <a:p>
            <a:pPr lvl="1"/>
            <a:r>
              <a:rPr lang="en-US" dirty="0"/>
              <a:t>Typical “</a:t>
            </a:r>
            <a:r>
              <a:rPr lang="en-US" dirty="0" smtClean="0"/>
              <a:t>speaker wire</a:t>
            </a:r>
            <a:r>
              <a:rPr lang="en-US" dirty="0"/>
              <a:t>” is about 22 gauge (0.35 mm</a:t>
            </a:r>
            <a:r>
              <a:rPr lang="en-US" sz="400" dirty="0"/>
              <a:t>2</a:t>
            </a:r>
            <a:r>
              <a:rPr lang="en-US" dirty="0" smtClean="0"/>
              <a:t>).</a:t>
            </a:r>
            <a:endParaRPr lang="en-US" dirty="0"/>
          </a:p>
        </p:txBody>
      </p:sp>
    </p:spTree>
    <p:extLst>
      <p:ext uri="{BB962C8B-B14F-4D97-AF65-F5344CB8AC3E}">
        <p14:creationId xmlns:p14="http://schemas.microsoft.com/office/powerpoint/2010/main" val="8574185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62.11 Between 6 and 7 volts is applied to each speaker terminal, and the audio amplifier then increases the voltage on one terminal and at the same time decreases the voltage on the other terminal, causing the speaker cone to move. </a:t>
            </a:r>
            <a:endParaRPr lang="en-US" dirty="0">
              <a:latin typeface="+mj-lt"/>
            </a:endParaRPr>
          </a:p>
        </p:txBody>
      </p:sp>
      <p:pic>
        <p:nvPicPr>
          <p:cNvPr id="3" name="Picture 2" descr="The figure shows two cases of the speaker system, one where the cone moves in and the other where the cone moves out. The two cases can be explained as follows: &#10;•When a voltage greater than 6 to 7 volts DC is supplied through the negative terminal of the battery to the speaker and a voltage less than a decreased voltage of less than 6 to 7 volts DC is received by the positive battery terminal from the speaker, the cone of the speaker moves in. &#10;•When a voltage greater than 6 to 7 volts DC is supplied through the positive terminal of the battery to the speaker and a voltage less than a decreased voltage of less than 6 to 7 volts DC is received by the negative battery terminal from the speaker, the cone of the speaker moves out. &#10;"/>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883408" y="2209800"/>
            <a:ext cx="3377184" cy="3657600"/>
          </a:xfrm>
          <a:prstGeom prst="rect">
            <a:avLst/>
          </a:prstGeom>
        </p:spPr>
      </p:pic>
    </p:spTree>
    <p:extLst>
      <p:ext uri="{BB962C8B-B14F-4D97-AF65-F5344CB8AC3E}">
        <p14:creationId xmlns:p14="http://schemas.microsoft.com/office/powerpoint/2010/main" val="3041575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1600" dirty="0">
                <a:latin typeface="+mj-lt"/>
              </a:rPr>
              <a:t>Figure 62.12 A typical automotive speaker with two terminals. The polarity of the speakers can be identified by looking at the wiring diagram in the service manual or by using a 1.5-volt battery to check. When the battery positive is applied to the positive terminal of the speaker, the cone moves outward. When the battery leads are reversed, the speaker cone moves inward</a:t>
            </a:r>
            <a:endParaRPr lang="en-US" sz="1600" dirty="0">
              <a:latin typeface="+mj-lt"/>
            </a:endParaRPr>
          </a:p>
        </p:txBody>
      </p:sp>
      <p:pic>
        <p:nvPicPr>
          <p:cNvPr id="3" name="Picture 2" descr="A photo shows a speaker with its two terminals connected to a batter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92680" y="2057400"/>
            <a:ext cx="4358640" cy="3657600"/>
          </a:xfrm>
          <a:prstGeom prst="rect">
            <a:avLst/>
          </a:prstGeom>
        </p:spPr>
      </p:pic>
    </p:spTree>
    <p:extLst>
      <p:ext uri="{BB962C8B-B14F-4D97-AF65-F5344CB8AC3E}">
        <p14:creationId xmlns:p14="http://schemas.microsoft.com/office/powerpoint/2010/main" val="240599997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LEARNING OBJECTIVES (2 of 2)</a:t>
            </a:r>
            <a:endParaRPr lang="en-US" dirty="0">
              <a:latin typeface="+mj-lt"/>
            </a:endParaRPr>
          </a:p>
        </p:txBody>
      </p:sp>
      <p:sp>
        <p:nvSpPr>
          <p:cNvPr id="24579" name="Content Placeholder 2"/>
          <p:cNvSpPr>
            <a:spLocks noGrp="1"/>
          </p:cNvSpPr>
          <p:nvPr>
            <p:ph idx="1"/>
          </p:nvPr>
        </p:nvSpPr>
        <p:spPr/>
        <p:txBody>
          <a:bodyPr/>
          <a:lstStyle/>
          <a:p>
            <a:pPr marL="0" indent="0">
              <a:buNone/>
            </a:pPr>
            <a:r>
              <a:rPr lang="en-US" b="1" dirty="0" smtClean="0">
                <a:solidFill>
                  <a:srgbClr val="005A70"/>
                </a:solidFill>
              </a:rPr>
              <a:t>62</a:t>
            </a:r>
            <a:r>
              <a:rPr lang="en-US" b="1" dirty="0" smtClean="0">
                <a:solidFill>
                  <a:srgbClr val="005A70"/>
                </a:solidFill>
              </a:rPr>
              <a:t>.5</a:t>
            </a:r>
            <a:r>
              <a:rPr lang="en-US" dirty="0" smtClean="0"/>
              <a:t> </a:t>
            </a:r>
            <a:r>
              <a:rPr lang="en-US" dirty="0"/>
              <a:t>Explain how Bluetooth and satellite radio systems work</a:t>
            </a:r>
            <a:r>
              <a:rPr lang="en-US" dirty="0" smtClean="0"/>
              <a:t>.</a:t>
            </a:r>
          </a:p>
          <a:p>
            <a:pPr marL="0" indent="0">
              <a:buNone/>
            </a:pPr>
            <a:r>
              <a:rPr lang="en-US" b="1" dirty="0" smtClean="0">
                <a:solidFill>
                  <a:srgbClr val="005A70"/>
                </a:solidFill>
              </a:rPr>
              <a:t>62.6</a:t>
            </a:r>
            <a:r>
              <a:rPr lang="en-US" dirty="0" smtClean="0"/>
              <a:t> </a:t>
            </a:r>
            <a:r>
              <a:rPr lang="en-US" dirty="0"/>
              <a:t>List causes and corrections of radio noise and interference</a:t>
            </a:r>
            <a:r>
              <a:rPr lang="en-US" dirty="0" smtClean="0"/>
              <a:t>.</a:t>
            </a:r>
          </a:p>
          <a:p>
            <a:pPr marL="0" indent="0">
              <a:buNone/>
            </a:pPr>
            <a:r>
              <a:rPr lang="en-US" b="1" dirty="0" smtClean="0">
                <a:solidFill>
                  <a:schemeClr val="accent2"/>
                </a:solidFill>
              </a:rPr>
              <a:t>62.7</a:t>
            </a:r>
            <a:r>
              <a:rPr lang="en-US" dirty="0" smtClean="0"/>
              <a:t>  </a:t>
            </a:r>
            <a:r>
              <a:rPr lang="en-US" dirty="0"/>
              <a:t>This chapter will help prepare for the ASE </a:t>
            </a:r>
            <a:r>
              <a:rPr lang="en-US" dirty="0" smtClean="0"/>
              <a:t>Electrical/Electronic Systems </a:t>
            </a:r>
            <a:r>
              <a:rPr lang="en-US" dirty="0"/>
              <a:t>(A6) certification test content area “F” (Body </a:t>
            </a:r>
            <a:r>
              <a:rPr lang="en-US" dirty="0" smtClean="0"/>
              <a:t>Electrical Systems </a:t>
            </a:r>
            <a:r>
              <a:rPr lang="en-US" dirty="0"/>
              <a:t>Diagnosis and Repair).</a:t>
            </a:r>
            <a:endParaRPr lang="en-US" dirty="0"/>
          </a:p>
        </p:txBody>
      </p:sp>
    </p:spTree>
    <p:extLst>
      <p:ext uri="{BB962C8B-B14F-4D97-AF65-F5344CB8AC3E}">
        <p14:creationId xmlns:p14="http://schemas.microsoft.com/office/powerpoint/2010/main" val="300537291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62.13 (a) Two 4-ohm speakers connected in series result in total impedance of 8 ohms. (b) Two 4-ohm speakers connected in parallel result in total impedance of 2-ohms</a:t>
            </a:r>
            <a:endParaRPr lang="en-US" dirty="0">
              <a:latin typeface="+mj-lt"/>
            </a:endParaRPr>
          </a:p>
        </p:txBody>
      </p:sp>
      <p:pic>
        <p:nvPicPr>
          <p:cNvPr id="3" name="Picture 2" descr="A schematic diagram shows two speakers of 4 ohms connected in series. The total impedance of the speakers is 8 ohm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355523" y="1615956"/>
            <a:ext cx="2424793" cy="4533798"/>
          </a:xfrm>
          <a:prstGeom prst="rect">
            <a:avLst/>
          </a:prstGeom>
        </p:spPr>
      </p:pic>
    </p:spTree>
    <p:extLst>
      <p:ext uri="{BB962C8B-B14F-4D97-AF65-F5344CB8AC3E}">
        <p14:creationId xmlns:p14="http://schemas.microsoft.com/office/powerpoint/2010/main" val="1857395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SPEAKER TYPES</a:t>
            </a:r>
            <a:endParaRPr lang="en-US" dirty="0">
              <a:latin typeface="+mj-lt"/>
            </a:endParaRPr>
          </a:p>
        </p:txBody>
      </p:sp>
      <p:sp>
        <p:nvSpPr>
          <p:cNvPr id="3" name="Content Placeholder 2"/>
          <p:cNvSpPr>
            <a:spLocks noGrp="1"/>
          </p:cNvSpPr>
          <p:nvPr>
            <p:ph idx="1"/>
          </p:nvPr>
        </p:nvSpPr>
        <p:spPr/>
        <p:txBody>
          <a:bodyPr/>
          <a:lstStyle/>
          <a:p>
            <a:r>
              <a:rPr lang="en-US" dirty="0" smtClean="0"/>
              <a:t>Tweeter</a:t>
            </a:r>
          </a:p>
          <a:p>
            <a:pPr lvl="1"/>
            <a:r>
              <a:rPr lang="en-US" dirty="0" smtClean="0"/>
              <a:t>A </a:t>
            </a:r>
            <a:r>
              <a:rPr lang="en-US" dirty="0"/>
              <a:t>speaker designed to </a:t>
            </a:r>
            <a:r>
              <a:rPr lang="en-US" dirty="0" smtClean="0"/>
              <a:t>reproduce high-frequency </a:t>
            </a:r>
            <a:r>
              <a:rPr lang="en-US" dirty="0"/>
              <a:t>sounds, usually between 4,000 and 20,000 </a:t>
            </a:r>
            <a:r>
              <a:rPr lang="en-US" dirty="0" smtClean="0"/>
              <a:t>Hz (4 </a:t>
            </a:r>
            <a:r>
              <a:rPr lang="en-US" dirty="0"/>
              <a:t>and 20 kHz</a:t>
            </a:r>
            <a:r>
              <a:rPr lang="en-US" dirty="0" smtClean="0"/>
              <a:t>).</a:t>
            </a:r>
          </a:p>
          <a:p>
            <a:r>
              <a:rPr lang="en-US" dirty="0" smtClean="0"/>
              <a:t>Midrange</a:t>
            </a:r>
          </a:p>
          <a:p>
            <a:pPr lvl="1"/>
            <a:r>
              <a:rPr lang="en-US" dirty="0"/>
              <a:t>A </a:t>
            </a:r>
            <a:r>
              <a:rPr lang="en-US" dirty="0" smtClean="0"/>
              <a:t>speaker </a:t>
            </a:r>
            <a:r>
              <a:rPr lang="en-US" dirty="0"/>
              <a:t>is designed and </a:t>
            </a:r>
            <a:r>
              <a:rPr lang="en-US" dirty="0" smtClean="0"/>
              <a:t>manufactured to </a:t>
            </a:r>
            <a:r>
              <a:rPr lang="en-US" dirty="0"/>
              <a:t>be able to best reproduce sounds in the middle of the </a:t>
            </a:r>
            <a:r>
              <a:rPr lang="en-US" dirty="0" smtClean="0"/>
              <a:t>human hearing </a:t>
            </a:r>
            <a:r>
              <a:rPr lang="en-US" dirty="0"/>
              <a:t>range, from 400 to 5,000 Hz</a:t>
            </a:r>
            <a:r>
              <a:rPr lang="en-US" dirty="0" smtClean="0"/>
              <a:t>.</a:t>
            </a:r>
          </a:p>
          <a:p>
            <a:r>
              <a:rPr lang="en-US" dirty="0" smtClean="0"/>
              <a:t>Subwoofer</a:t>
            </a:r>
          </a:p>
          <a:p>
            <a:pPr lvl="1"/>
            <a:r>
              <a:rPr lang="en-US" dirty="0" smtClean="0"/>
              <a:t>Produces </a:t>
            </a:r>
            <a:r>
              <a:rPr lang="en-US" dirty="0"/>
              <a:t>the lowest frequency of sounds, usually 125 </a:t>
            </a:r>
            <a:r>
              <a:rPr lang="en-US" dirty="0" smtClean="0"/>
              <a:t>Hz.</a:t>
            </a:r>
            <a:endParaRPr lang="en-US" dirty="0"/>
          </a:p>
        </p:txBody>
      </p:sp>
    </p:spTree>
    <p:extLst>
      <p:ext uri="{BB962C8B-B14F-4D97-AF65-F5344CB8AC3E}">
        <p14:creationId xmlns:p14="http://schemas.microsoft.com/office/powerpoint/2010/main" val="8572207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SOUND LEVELS</a:t>
            </a:r>
            <a:endParaRPr lang="en-US" dirty="0">
              <a:latin typeface="+mj-lt"/>
            </a:endParaRPr>
          </a:p>
        </p:txBody>
      </p:sp>
      <p:sp>
        <p:nvSpPr>
          <p:cNvPr id="3" name="Content Placeholder 2"/>
          <p:cNvSpPr>
            <a:spLocks noGrp="1"/>
          </p:cNvSpPr>
          <p:nvPr>
            <p:ph idx="1"/>
          </p:nvPr>
        </p:nvSpPr>
        <p:spPr/>
        <p:txBody>
          <a:bodyPr/>
          <a:lstStyle/>
          <a:p>
            <a:r>
              <a:rPr lang="en-US" dirty="0" smtClean="0"/>
              <a:t>Decibel Scale</a:t>
            </a:r>
          </a:p>
          <a:p>
            <a:pPr lvl="1"/>
            <a:r>
              <a:rPr lang="en-US" dirty="0"/>
              <a:t>A decibel (dB) is a measure of sound </a:t>
            </a:r>
            <a:r>
              <a:rPr lang="en-US" dirty="0" smtClean="0"/>
              <a:t>power</a:t>
            </a:r>
          </a:p>
          <a:p>
            <a:pPr lvl="1"/>
            <a:r>
              <a:rPr lang="en-US" dirty="0"/>
              <a:t>The dB scale is not linear (straight line) but </a:t>
            </a:r>
            <a:r>
              <a:rPr lang="en-US" dirty="0" smtClean="0"/>
              <a:t>logarithmic</a:t>
            </a:r>
          </a:p>
          <a:p>
            <a:pPr lvl="1"/>
            <a:r>
              <a:rPr lang="en-US" dirty="0" smtClean="0"/>
              <a:t>A small difference </a:t>
            </a:r>
            <a:r>
              <a:rPr lang="en-US" dirty="0"/>
              <a:t>in dB rating means a big difference in the sound </a:t>
            </a:r>
            <a:r>
              <a:rPr lang="en-US" dirty="0" smtClean="0"/>
              <a:t>volume of </a:t>
            </a:r>
            <a:r>
              <a:rPr lang="en-US" dirty="0"/>
              <a:t>the speaker</a:t>
            </a:r>
            <a:r>
              <a:rPr lang="en-US" dirty="0" smtClean="0"/>
              <a:t>.</a:t>
            </a:r>
          </a:p>
          <a:p>
            <a:r>
              <a:rPr lang="en-US" dirty="0" smtClean="0"/>
              <a:t>Decibel Examples</a:t>
            </a:r>
          </a:p>
          <a:p>
            <a:pPr lvl="1"/>
            <a:r>
              <a:rPr lang="en-US" dirty="0"/>
              <a:t>Quiet, faint 30 dB: whisper, quiet </a:t>
            </a:r>
            <a:r>
              <a:rPr lang="en-US" dirty="0" smtClean="0"/>
              <a:t>library</a:t>
            </a:r>
          </a:p>
          <a:p>
            <a:pPr lvl="1"/>
            <a:r>
              <a:rPr lang="en-US" dirty="0"/>
              <a:t>Loud 70 dB: vacuum cleaner, city </a:t>
            </a:r>
            <a:r>
              <a:rPr lang="en-US" dirty="0" smtClean="0"/>
              <a:t>traffic</a:t>
            </a:r>
          </a:p>
          <a:p>
            <a:pPr lvl="1"/>
            <a:r>
              <a:rPr lang="en-US" dirty="0"/>
              <a:t>Hearing loss possible 110 dB: loud rock music</a:t>
            </a:r>
            <a:endParaRPr lang="en-US" dirty="0" smtClean="0"/>
          </a:p>
          <a:p>
            <a:endParaRPr lang="en-US" dirty="0"/>
          </a:p>
        </p:txBody>
      </p:sp>
    </p:spTree>
    <p:extLst>
      <p:ext uri="{BB962C8B-B14F-4D97-AF65-F5344CB8AC3E}">
        <p14:creationId xmlns:p14="http://schemas.microsoft.com/office/powerpoint/2010/main" val="10120782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CROSSOVERS</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a:t>A crossover is designed to separate the </a:t>
            </a:r>
            <a:r>
              <a:rPr lang="en-US" dirty="0" smtClean="0"/>
              <a:t>frequency of </a:t>
            </a:r>
            <a:r>
              <a:rPr lang="en-US" dirty="0"/>
              <a:t>a sound and send a certain frequency range, such as </a:t>
            </a:r>
            <a:r>
              <a:rPr lang="en-US" dirty="0" smtClean="0"/>
              <a:t>low-bass sounds</a:t>
            </a:r>
            <a:r>
              <a:rPr lang="en-US" dirty="0"/>
              <a:t>, to a woofer designed to reproduce these </a:t>
            </a:r>
            <a:r>
              <a:rPr lang="en-US" dirty="0" smtClean="0"/>
              <a:t>low-frequency sounds.</a:t>
            </a:r>
          </a:p>
          <a:p>
            <a:r>
              <a:rPr lang="en-US" dirty="0" smtClean="0"/>
              <a:t>Passive Crossover</a:t>
            </a:r>
          </a:p>
          <a:p>
            <a:pPr lvl="1"/>
            <a:r>
              <a:rPr lang="en-US" dirty="0" smtClean="0"/>
              <a:t>Does </a:t>
            </a:r>
            <a:r>
              <a:rPr lang="en-US" dirty="0"/>
              <a:t>not </a:t>
            </a:r>
            <a:r>
              <a:rPr lang="en-US" dirty="0" smtClean="0"/>
              <a:t>use an </a:t>
            </a:r>
            <a:r>
              <a:rPr lang="en-US" dirty="0"/>
              <a:t>external power source</a:t>
            </a:r>
            <a:r>
              <a:rPr lang="en-US" dirty="0" smtClean="0"/>
              <a:t>.</a:t>
            </a:r>
          </a:p>
          <a:p>
            <a:r>
              <a:rPr lang="en-US" dirty="0" smtClean="0"/>
              <a:t>Active Crossover</a:t>
            </a:r>
          </a:p>
          <a:p>
            <a:pPr lvl="1"/>
            <a:r>
              <a:rPr lang="en-US" dirty="0" smtClean="0"/>
              <a:t>Uses an external power source.</a:t>
            </a:r>
            <a:endParaRPr lang="en-US" dirty="0"/>
          </a:p>
        </p:txBody>
      </p:sp>
    </p:spTree>
    <p:extLst>
      <p:ext uri="{BB962C8B-B14F-4D97-AF65-F5344CB8AC3E}">
        <p14:creationId xmlns:p14="http://schemas.microsoft.com/office/powerpoint/2010/main" val="9694141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62.14 Crossovers are used in audio systems to send high-frequency sounds to the small (tweeter) speakers and low frequency sounds to larger (woofer) speakers</a:t>
            </a:r>
            <a:endParaRPr lang="en-US" dirty="0">
              <a:latin typeface="+mj-lt"/>
            </a:endParaRPr>
          </a:p>
        </p:txBody>
      </p:sp>
      <p:pic>
        <p:nvPicPr>
          <p:cNvPr id="3" name="Picture 2" descr="The diagram shows two speakers, a woofer of 50 to 5 kilo hertz capacity and a tweeter of 4 to 20 kilo hertz capacity connected to an audio amplifier. There is a crossover circuit connected between the amplifier and the woofer. A leg parallel to the crossover circuit has the tweeter connected to it, through a capacitor of 3.3 to 10 micro farad capacity.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66416" y="2507748"/>
            <a:ext cx="4011168" cy="3657600"/>
          </a:xfrm>
          <a:prstGeom prst="rect">
            <a:avLst/>
          </a:prstGeom>
        </p:spPr>
      </p:pic>
    </p:spTree>
    <p:extLst>
      <p:ext uri="{BB962C8B-B14F-4D97-AF65-F5344CB8AC3E}">
        <p14:creationId xmlns:p14="http://schemas.microsoft.com/office/powerpoint/2010/main" val="11478298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AFTERMARKET SOUND SYSTEM UPGRADE (1 OF 2)</a:t>
            </a:r>
            <a:endParaRPr lang="en-US" dirty="0">
              <a:latin typeface="+mj-lt"/>
            </a:endParaRPr>
          </a:p>
        </p:txBody>
      </p:sp>
      <p:sp>
        <p:nvSpPr>
          <p:cNvPr id="3" name="Content Placeholder 2"/>
          <p:cNvSpPr>
            <a:spLocks noGrp="1"/>
          </p:cNvSpPr>
          <p:nvPr>
            <p:ph idx="1"/>
          </p:nvPr>
        </p:nvSpPr>
        <p:spPr/>
        <p:txBody>
          <a:bodyPr/>
          <a:lstStyle/>
          <a:p>
            <a:r>
              <a:rPr lang="en-US" dirty="0" smtClean="0"/>
              <a:t>Power and Ground Upgrades</a:t>
            </a:r>
          </a:p>
          <a:p>
            <a:pPr lvl="1"/>
            <a:r>
              <a:rPr lang="en-US" dirty="0"/>
              <a:t>A separate battery for the audio </a:t>
            </a:r>
            <a:r>
              <a:rPr lang="en-US" dirty="0" smtClean="0"/>
              <a:t>system</a:t>
            </a:r>
          </a:p>
          <a:p>
            <a:pPr lvl="1"/>
            <a:r>
              <a:rPr lang="en-US" dirty="0"/>
              <a:t>An inline fuse near the battery to protect the wiring and </a:t>
            </a:r>
            <a:r>
              <a:rPr lang="en-US" dirty="0" smtClean="0"/>
              <a:t>the components</a:t>
            </a:r>
          </a:p>
          <a:p>
            <a:pPr lvl="1"/>
            <a:r>
              <a:rPr lang="en-US" dirty="0"/>
              <a:t>Wiring that is properly sized to the amperage draw of the </a:t>
            </a:r>
            <a:r>
              <a:rPr lang="en-US" dirty="0" smtClean="0"/>
              <a:t>system</a:t>
            </a:r>
          </a:p>
          <a:p>
            <a:pPr lvl="1"/>
            <a:r>
              <a:rPr lang="en-US" dirty="0"/>
              <a:t>Ground wires at least the same gauge as the power-side </a:t>
            </a:r>
            <a:r>
              <a:rPr lang="en-US" dirty="0" smtClean="0"/>
              <a:t>wiring</a:t>
            </a:r>
          </a:p>
          <a:p>
            <a:r>
              <a:rPr lang="en-US" dirty="0" smtClean="0"/>
              <a:t>Powerline Capacitor</a:t>
            </a:r>
          </a:p>
          <a:p>
            <a:pPr lvl="1"/>
            <a:r>
              <a:rPr lang="en-US" dirty="0" smtClean="0"/>
              <a:t>Provide </a:t>
            </a:r>
            <a:r>
              <a:rPr lang="en-US" dirty="0"/>
              <a:t>the </a:t>
            </a:r>
            <a:r>
              <a:rPr lang="en-US" dirty="0" smtClean="0"/>
              <a:t>electrical reserve </a:t>
            </a:r>
            <a:r>
              <a:rPr lang="en-US" dirty="0"/>
              <a:t>energy needed by the amplifier to provide deep bass notes.</a:t>
            </a:r>
            <a:endParaRPr lang="en-US" dirty="0" smtClean="0"/>
          </a:p>
          <a:p>
            <a:pPr lvl="1"/>
            <a:endParaRPr lang="en-US" dirty="0"/>
          </a:p>
        </p:txBody>
      </p:sp>
    </p:spTree>
    <p:extLst>
      <p:ext uri="{BB962C8B-B14F-4D97-AF65-F5344CB8AC3E}">
        <p14:creationId xmlns:p14="http://schemas.microsoft.com/office/powerpoint/2010/main" val="345436589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AFTERMARKET SOUND SYSTEM </a:t>
            </a:r>
            <a:r>
              <a:rPr lang="en-US" dirty="0" smtClean="0">
                <a:latin typeface="+mj-lt"/>
              </a:rPr>
              <a:t>UPGRADE (2 OF 2)</a:t>
            </a:r>
            <a:endParaRPr lang="en-US" dirty="0">
              <a:latin typeface="+mj-lt"/>
            </a:endParaRPr>
          </a:p>
        </p:txBody>
      </p:sp>
      <p:sp>
        <p:nvSpPr>
          <p:cNvPr id="3" name="Content Placeholder 2"/>
          <p:cNvSpPr>
            <a:spLocks noGrp="1"/>
          </p:cNvSpPr>
          <p:nvPr>
            <p:ph idx="1"/>
          </p:nvPr>
        </p:nvSpPr>
        <p:spPr/>
        <p:txBody>
          <a:bodyPr/>
          <a:lstStyle/>
          <a:p>
            <a:r>
              <a:rPr lang="en-US" dirty="0" smtClean="0"/>
              <a:t>Capacitor Installation</a:t>
            </a:r>
          </a:p>
          <a:p>
            <a:pPr lvl="1"/>
            <a:r>
              <a:rPr lang="en-US" dirty="0"/>
              <a:t>A powerline capacitor </a:t>
            </a:r>
            <a:r>
              <a:rPr lang="en-US" dirty="0" smtClean="0"/>
              <a:t>connects to </a:t>
            </a:r>
            <a:r>
              <a:rPr lang="en-US" dirty="0"/>
              <a:t>the power leads between the inline fuse and the </a:t>
            </a:r>
            <a:r>
              <a:rPr lang="en-US" dirty="0" smtClean="0"/>
              <a:t>amplifier</a:t>
            </a:r>
          </a:p>
          <a:p>
            <a:pPr lvl="1"/>
            <a:r>
              <a:rPr lang="en-US" dirty="0"/>
              <a:t>To safely connect a large </a:t>
            </a:r>
            <a:r>
              <a:rPr lang="en-US" dirty="0" smtClean="0"/>
              <a:t>capacitor, it </a:t>
            </a:r>
            <a:r>
              <a:rPr lang="en-US" dirty="0"/>
              <a:t>must be </a:t>
            </a:r>
            <a:r>
              <a:rPr lang="en-US" i="1" dirty="0" err="1"/>
              <a:t>precharged</a:t>
            </a:r>
            <a:r>
              <a:rPr lang="en-US" i="1" dirty="0" smtClean="0"/>
              <a:t>.</a:t>
            </a:r>
          </a:p>
          <a:p>
            <a:pPr lvl="1"/>
            <a:r>
              <a:rPr lang="en-US" dirty="0" smtClean="0"/>
              <a:t>Follow the manufacturers procedure to properly </a:t>
            </a:r>
            <a:r>
              <a:rPr lang="en-US" dirty="0" err="1" smtClean="0"/>
              <a:t>precharge</a:t>
            </a:r>
            <a:r>
              <a:rPr lang="en-US" dirty="0" smtClean="0"/>
              <a:t> the capacitor.</a:t>
            </a:r>
            <a:endParaRPr lang="en-US" dirty="0"/>
          </a:p>
        </p:txBody>
      </p:sp>
    </p:spTree>
    <p:extLst>
      <p:ext uri="{BB962C8B-B14F-4D97-AF65-F5344CB8AC3E}">
        <p14:creationId xmlns:p14="http://schemas.microsoft.com/office/powerpoint/2010/main" val="330304482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62.15 Two capacitors connected in parallel provide the necessary current flow to power large subwoofer speakers</a:t>
            </a:r>
            <a:endParaRPr lang="en-US" dirty="0">
              <a:latin typeface="+mj-lt"/>
            </a:endParaRPr>
          </a:p>
        </p:txBody>
      </p:sp>
      <p:pic>
        <p:nvPicPr>
          <p:cNvPr id="3" name="Picture 2" descr="A photo shows two capacitors cylindrical in shape connected in parallel and tied up with a zip-tie."/>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7648" y="2505456"/>
            <a:ext cx="4108704" cy="3657600"/>
          </a:xfrm>
          <a:prstGeom prst="rect">
            <a:avLst/>
          </a:prstGeom>
        </p:spPr>
      </p:pic>
    </p:spTree>
    <p:extLst>
      <p:ext uri="{BB962C8B-B14F-4D97-AF65-F5344CB8AC3E}">
        <p14:creationId xmlns:p14="http://schemas.microsoft.com/office/powerpoint/2010/main" val="4693863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000" dirty="0">
                <a:latin typeface="+mj-lt"/>
              </a:rPr>
              <a:t>Figure 62.16 A powerline capacitor should be connected through the power wire to the amplifier, as shown. When the amplifier requires more electrical power (watts) than the battery can supply, the capacitor discharges into the </a:t>
            </a:r>
            <a:r>
              <a:rPr lang="en-US" sz="2000" dirty="0" smtClean="0">
                <a:latin typeface="+mj-lt"/>
              </a:rPr>
              <a:t>amplifier.</a:t>
            </a:r>
            <a:endParaRPr lang="en-US" sz="2000" dirty="0">
              <a:latin typeface="+mj-lt"/>
            </a:endParaRPr>
          </a:p>
        </p:txBody>
      </p:sp>
      <p:pic>
        <p:nvPicPr>
          <p:cNvPr id="3" name="Picture 2" descr="The diagram shows a battery connected to an amplifier with an inline fuse and a capacitor in between. The battery is grounded through the negative terminal and the capacitor as well as the amplifier are also ground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26659" y="2498272"/>
            <a:ext cx="6876288" cy="3657600"/>
          </a:xfrm>
          <a:prstGeom prst="rect">
            <a:avLst/>
          </a:prstGeom>
        </p:spPr>
      </p:pic>
    </p:spTree>
    <p:extLst>
      <p:ext uri="{BB962C8B-B14F-4D97-AF65-F5344CB8AC3E}">
        <p14:creationId xmlns:p14="http://schemas.microsoft.com/office/powerpoint/2010/main" val="171144732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VOICE RECOGNITION</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a:t>It allows the driver of a vehicle to perform tasks, such </a:t>
            </a:r>
            <a:r>
              <a:rPr lang="en-US" dirty="0" smtClean="0"/>
              <a:t>as locate </a:t>
            </a:r>
            <a:r>
              <a:rPr lang="en-US" dirty="0"/>
              <a:t>an address in a navigation system by using voice </a:t>
            </a:r>
            <a:r>
              <a:rPr lang="en-US" dirty="0" smtClean="0"/>
              <a:t>commands rather </a:t>
            </a:r>
            <a:r>
              <a:rPr lang="en-US" dirty="0"/>
              <a:t>than buttons</a:t>
            </a:r>
            <a:r>
              <a:rPr lang="en-US" dirty="0" smtClean="0"/>
              <a:t>.</a:t>
            </a:r>
          </a:p>
          <a:p>
            <a:r>
              <a:rPr lang="en-US" dirty="0" smtClean="0"/>
              <a:t>Diagnosis and Service</a:t>
            </a:r>
          </a:p>
          <a:p>
            <a:pPr lvl="1"/>
            <a:r>
              <a:rPr lang="en-US" dirty="0" smtClean="0"/>
              <a:t>Verify the customer concern</a:t>
            </a:r>
          </a:p>
          <a:p>
            <a:pPr lvl="1"/>
            <a:r>
              <a:rPr lang="en-US" dirty="0" smtClean="0"/>
              <a:t>Check for aftermarket accessory interference</a:t>
            </a:r>
          </a:p>
          <a:p>
            <a:pPr lvl="1"/>
            <a:r>
              <a:rPr lang="en-US" dirty="0" smtClean="0"/>
              <a:t>Check for codes</a:t>
            </a:r>
          </a:p>
          <a:p>
            <a:pPr lvl="1"/>
            <a:r>
              <a:rPr lang="en-US" dirty="0" smtClean="0"/>
              <a:t>Follow the troubleshooting procedure</a:t>
            </a:r>
            <a:endParaRPr lang="en-US" dirty="0"/>
          </a:p>
        </p:txBody>
      </p:sp>
    </p:spTree>
    <p:extLst>
      <p:ext uri="{BB962C8B-B14F-4D97-AF65-F5344CB8AC3E}">
        <p14:creationId xmlns:p14="http://schemas.microsoft.com/office/powerpoint/2010/main" val="26694787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AUDIO FUNDAMENTALS (1 Of 5)</a:t>
            </a:r>
            <a:endParaRPr lang="en-US" dirty="0">
              <a:latin typeface="+mj-lt"/>
            </a:endParaRPr>
          </a:p>
        </p:txBody>
      </p:sp>
      <p:sp>
        <p:nvSpPr>
          <p:cNvPr id="25603" name="Content Placeholder 2"/>
          <p:cNvSpPr>
            <a:spLocks noGrp="1"/>
          </p:cNvSpPr>
          <p:nvPr>
            <p:ph idx="1"/>
          </p:nvPr>
        </p:nvSpPr>
        <p:spPr>
          <a:xfrm>
            <a:off x="457200" y="1600200"/>
            <a:ext cx="8077200" cy="4525963"/>
          </a:xfrm>
        </p:spPr>
        <p:txBody>
          <a:bodyPr/>
          <a:lstStyle/>
          <a:p>
            <a:r>
              <a:rPr lang="en-US" dirty="0" smtClean="0"/>
              <a:t>Introduction</a:t>
            </a:r>
          </a:p>
          <a:p>
            <a:pPr lvl="1"/>
            <a:r>
              <a:rPr lang="en-US" dirty="0"/>
              <a:t>Audio systems produce audible sounds and include </a:t>
            </a:r>
            <a:r>
              <a:rPr lang="en-US" dirty="0" smtClean="0"/>
              <a:t>the following:</a:t>
            </a:r>
          </a:p>
          <a:p>
            <a:pPr lvl="1"/>
            <a:r>
              <a:rPr lang="en-US" dirty="0"/>
              <a:t>Radio (AM, FM, and satellite</a:t>
            </a:r>
            <a:r>
              <a:rPr lang="en-US" dirty="0" smtClean="0"/>
              <a:t>)</a:t>
            </a:r>
          </a:p>
          <a:p>
            <a:pPr lvl="1"/>
            <a:r>
              <a:rPr lang="en-US" dirty="0"/>
              <a:t>Antenna systems that are used to capture electronic </a:t>
            </a:r>
            <a:r>
              <a:rPr lang="en-US" dirty="0" smtClean="0"/>
              <a:t>energy broadcast </a:t>
            </a:r>
            <a:r>
              <a:rPr lang="en-US" dirty="0"/>
              <a:t>to </a:t>
            </a:r>
            <a:r>
              <a:rPr lang="en-US" dirty="0" smtClean="0"/>
              <a:t>radios</a:t>
            </a:r>
          </a:p>
          <a:p>
            <a:pPr lvl="1"/>
            <a:r>
              <a:rPr lang="en-US" dirty="0"/>
              <a:t>Speaker </a:t>
            </a:r>
            <a:r>
              <a:rPr lang="en-US" dirty="0" smtClean="0"/>
              <a:t>systems</a:t>
            </a:r>
          </a:p>
          <a:p>
            <a:pPr lvl="1"/>
            <a:r>
              <a:rPr lang="en-US" dirty="0"/>
              <a:t>Aftermarket enhancement devices that increase the </a:t>
            </a:r>
            <a:r>
              <a:rPr lang="en-US" dirty="0" smtClean="0"/>
              <a:t>sound energy </a:t>
            </a:r>
            <a:r>
              <a:rPr lang="en-US" dirty="0"/>
              <a:t>output of an audio </a:t>
            </a:r>
            <a:r>
              <a:rPr lang="en-US" dirty="0" smtClean="0"/>
              <a:t>system</a:t>
            </a:r>
          </a:p>
          <a:p>
            <a:pPr lvl="1"/>
            <a:r>
              <a:rPr lang="en-US" dirty="0"/>
              <a:t>Diagnosis of audio-related problems</a:t>
            </a:r>
            <a:endParaRPr lang="en-US" dirty="0" smtClean="0"/>
          </a:p>
          <a:p>
            <a:endParaRPr lang="en-US" dirty="0" smtClean="0"/>
          </a:p>
          <a:p>
            <a:pPr lvl="1"/>
            <a:endParaRPr lang="en-US" dirty="0" smtClean="0">
              <a:solidFill>
                <a:srgbClr val="0000FF"/>
              </a:solidFill>
            </a:endParaRPr>
          </a:p>
          <a:p>
            <a:pPr lvl="1"/>
            <a:endParaRPr lang="en-US" dirty="0" smtClean="0">
              <a:solidFill>
                <a:schemeClr val="tx2"/>
              </a:solidFill>
            </a:endParaRPr>
          </a:p>
        </p:txBody>
      </p:sp>
    </p:spTree>
    <p:extLst>
      <p:ext uri="{BB962C8B-B14F-4D97-AF65-F5344CB8AC3E}">
        <p14:creationId xmlns:p14="http://schemas.microsoft.com/office/powerpoint/2010/main" val="2591370942"/>
      </p:ext>
    </p:extLst>
  </p:cSld>
  <p:clrMapOvr>
    <a:masterClrMapping/>
  </p:clrMapOvr>
  <mc:AlternateContent xmlns:mc="http://schemas.openxmlformats.org/markup-compatibility/2006" xmlns:p14="http://schemas.microsoft.com/office/powerpoint/2010/main">
    <mc:Choice Requires="p14">
      <p:transition spd="slow" p14:dur="2000" advTm="0"/>
    </mc:Choice>
    <mc:Fallback xmlns="">
      <p:transition spd="slow"/>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62.17 Voice commands can be used to control many functions, including navigation systems, climate control, telephone, and radio</a:t>
            </a:r>
            <a:endParaRPr lang="en-US" dirty="0">
              <a:latin typeface="+mj-lt"/>
            </a:endParaRPr>
          </a:p>
        </p:txBody>
      </p:sp>
      <p:pic>
        <p:nvPicPr>
          <p:cNvPr id="3" name="Picture 2" descr="A photo shows a display screen from the dashboard of a car. The display shows a prompt on the screen asking “please speak the command” with cancel and help tabs.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78864" y="2362748"/>
            <a:ext cx="5986272" cy="3657600"/>
          </a:xfrm>
          <a:prstGeom prst="rect">
            <a:avLst/>
          </a:prstGeom>
        </p:spPr>
      </p:pic>
    </p:spTree>
    <p:extLst>
      <p:ext uri="{BB962C8B-B14F-4D97-AF65-F5344CB8AC3E}">
        <p14:creationId xmlns:p14="http://schemas.microsoft.com/office/powerpoint/2010/main" val="16339200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62.18 The voice command icon on the steering wheel of a Cadillac</a:t>
            </a:r>
            <a:endParaRPr lang="en-US" dirty="0">
              <a:latin typeface="+mj-lt"/>
            </a:endParaRPr>
          </a:p>
        </p:txBody>
      </p:sp>
      <p:pic>
        <p:nvPicPr>
          <p:cNvPr id="3" name="Picture 2" descr="A photo shows buttons with various icons. The buttons depict the following icons – Up, down, SRCE, voice command, and next."/>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24456" y="2212848"/>
            <a:ext cx="4876800" cy="3657600"/>
          </a:xfrm>
          <a:prstGeom prst="rect">
            <a:avLst/>
          </a:prstGeom>
        </p:spPr>
      </p:pic>
    </p:spTree>
    <p:extLst>
      <p:ext uri="{BB962C8B-B14F-4D97-AF65-F5344CB8AC3E}">
        <p14:creationId xmlns:p14="http://schemas.microsoft.com/office/powerpoint/2010/main" val="307096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BLUETOOTH</a:t>
            </a:r>
            <a:endParaRPr lang="en-US" dirty="0">
              <a:latin typeface="+mj-lt"/>
            </a:endParaRPr>
          </a:p>
        </p:txBody>
      </p:sp>
      <p:sp>
        <p:nvSpPr>
          <p:cNvPr id="3" name="Content Placeholder 2"/>
          <p:cNvSpPr>
            <a:spLocks noGrp="1"/>
          </p:cNvSpPr>
          <p:nvPr>
            <p:ph idx="1"/>
          </p:nvPr>
        </p:nvSpPr>
        <p:spPr/>
        <p:txBody>
          <a:bodyPr/>
          <a:lstStyle/>
          <a:p>
            <a:r>
              <a:rPr lang="en-US" dirty="0" smtClean="0"/>
              <a:t>Operation</a:t>
            </a:r>
          </a:p>
          <a:p>
            <a:pPr lvl="1"/>
            <a:r>
              <a:rPr lang="en-US" dirty="0"/>
              <a:t>Bluetooth is a (radio frequency) standard for </a:t>
            </a:r>
            <a:r>
              <a:rPr lang="en-US" dirty="0" smtClean="0"/>
              <a:t>short range communications.</a:t>
            </a:r>
          </a:p>
          <a:p>
            <a:pPr lvl="1"/>
            <a:r>
              <a:rPr lang="en-US" dirty="0" smtClean="0"/>
              <a:t>It </a:t>
            </a:r>
            <a:r>
              <a:rPr lang="en-US" dirty="0"/>
              <a:t>operates in the ISM (industrial, scientific, </a:t>
            </a:r>
            <a:r>
              <a:rPr lang="en-US" dirty="0" smtClean="0"/>
              <a:t>and medical</a:t>
            </a:r>
            <a:r>
              <a:rPr lang="en-US" dirty="0"/>
              <a:t>) band between 2.4000 and 2.4835 </a:t>
            </a:r>
            <a:r>
              <a:rPr lang="en-US" dirty="0" err="1"/>
              <a:t>MHz</a:t>
            </a:r>
            <a:r>
              <a:rPr lang="en-US" dirty="0" err="1" smtClean="0"/>
              <a:t>.</a:t>
            </a:r>
            <a:endParaRPr lang="en-US" dirty="0" smtClean="0"/>
          </a:p>
          <a:p>
            <a:pPr lvl="1"/>
            <a:r>
              <a:rPr lang="en-US" dirty="0"/>
              <a:t>A Bluetooth receiver can be built into the navigation or </a:t>
            </a:r>
            <a:r>
              <a:rPr lang="en-US" dirty="0" smtClean="0"/>
              <a:t>existing sound </a:t>
            </a:r>
            <a:r>
              <a:rPr lang="en-US" dirty="0"/>
              <a:t>system</a:t>
            </a:r>
            <a:r>
              <a:rPr lang="en-US" dirty="0" smtClean="0"/>
              <a:t>.</a:t>
            </a:r>
          </a:p>
          <a:p>
            <a:pPr lvl="1"/>
            <a:r>
              <a:rPr lang="en-US" dirty="0"/>
              <a:t>A </a:t>
            </a:r>
            <a:r>
              <a:rPr lang="en-US" dirty="0" smtClean="0"/>
              <a:t>built-in microphone </a:t>
            </a:r>
            <a:r>
              <a:rPr lang="en-US" dirty="0"/>
              <a:t>allows the driver to use voice </a:t>
            </a:r>
            <a:r>
              <a:rPr lang="en-US" dirty="0" smtClean="0"/>
              <a:t>commands to operate vehicle features as well as telephone conversations.</a:t>
            </a:r>
            <a:endParaRPr lang="en-US" dirty="0"/>
          </a:p>
        </p:txBody>
      </p:sp>
    </p:spTree>
    <p:extLst>
      <p:ext uri="{BB962C8B-B14F-4D97-AF65-F5344CB8AC3E}">
        <p14:creationId xmlns:p14="http://schemas.microsoft.com/office/powerpoint/2010/main" val="13329783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62.19 Bluetooth earpiece that contains a microphone and speaker unit that is paired to a cellular phone. The telephone has to be within 33 </a:t>
            </a:r>
            <a:r>
              <a:rPr lang="en-US" dirty="0" err="1">
                <a:latin typeface="+mj-lt"/>
              </a:rPr>
              <a:t>ft</a:t>
            </a:r>
            <a:r>
              <a:rPr lang="en-US" dirty="0">
                <a:latin typeface="+mj-lt"/>
              </a:rPr>
              <a:t> (10 m) of the earpiece</a:t>
            </a:r>
            <a:endParaRPr lang="en-US" dirty="0">
              <a:latin typeface="+mj-lt"/>
            </a:endParaRPr>
          </a:p>
        </p:txBody>
      </p:sp>
      <p:pic>
        <p:nvPicPr>
          <p:cNvPr id="3" name="Picture 2" descr="A photo shows a LG Bluetooth earpiece which is rectangular in shape and has an end call button on it.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14412" y="2506436"/>
            <a:ext cx="4498848" cy="3657600"/>
          </a:xfrm>
          <a:prstGeom prst="rect">
            <a:avLst/>
          </a:prstGeom>
        </p:spPr>
      </p:pic>
    </p:spTree>
    <p:extLst>
      <p:ext uri="{BB962C8B-B14F-4D97-AF65-F5344CB8AC3E}">
        <p14:creationId xmlns:p14="http://schemas.microsoft.com/office/powerpoint/2010/main" val="4407717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SATELLIGHT RADIO (1 OF 2)</a:t>
            </a:r>
            <a:endParaRPr lang="en-US" dirty="0">
              <a:latin typeface="+mj-lt"/>
            </a:endParaRPr>
          </a:p>
        </p:txBody>
      </p:sp>
      <p:sp>
        <p:nvSpPr>
          <p:cNvPr id="3" name="Content Placeholder 2"/>
          <p:cNvSpPr>
            <a:spLocks noGrp="1"/>
          </p:cNvSpPr>
          <p:nvPr>
            <p:ph idx="1"/>
          </p:nvPr>
        </p:nvSpPr>
        <p:spPr/>
        <p:txBody>
          <a:bodyPr/>
          <a:lstStyle/>
          <a:p>
            <a:r>
              <a:rPr lang="en-US" dirty="0" smtClean="0"/>
              <a:t>Parts and Operation</a:t>
            </a:r>
          </a:p>
          <a:p>
            <a:pPr lvl="1"/>
            <a:r>
              <a:rPr lang="en-US" dirty="0"/>
              <a:t>Satellite radio, also called </a:t>
            </a:r>
            <a:r>
              <a:rPr lang="en-US" dirty="0" smtClean="0"/>
              <a:t>Satellite Digital </a:t>
            </a:r>
            <a:r>
              <a:rPr lang="en-US" dirty="0"/>
              <a:t>Audio Radio Services or SDARS, is a fee-based system </a:t>
            </a:r>
            <a:r>
              <a:rPr lang="en-US" dirty="0" smtClean="0"/>
              <a:t>that uses </a:t>
            </a:r>
            <a:r>
              <a:rPr lang="en-US" dirty="0"/>
              <a:t>satellites to broadcast high-quality radio</a:t>
            </a:r>
            <a:r>
              <a:rPr lang="en-US" dirty="0" smtClean="0"/>
              <a:t>.</a:t>
            </a:r>
          </a:p>
          <a:p>
            <a:r>
              <a:rPr lang="en-US" dirty="0" err="1" smtClean="0"/>
              <a:t>Sirus</a:t>
            </a:r>
            <a:r>
              <a:rPr lang="en-US" dirty="0" smtClean="0"/>
              <a:t>/XM Radio</a:t>
            </a:r>
          </a:p>
          <a:p>
            <a:pPr lvl="1"/>
            <a:r>
              <a:rPr lang="en-US" dirty="0" smtClean="0"/>
              <a:t>The most common satellite radio service offered.</a:t>
            </a:r>
          </a:p>
          <a:p>
            <a:pPr lvl="1"/>
            <a:r>
              <a:rPr lang="en-US" dirty="0" smtClean="0"/>
              <a:t>An optional </a:t>
            </a:r>
            <a:r>
              <a:rPr lang="en-US" dirty="0"/>
              <a:t>in most vehicles</a:t>
            </a:r>
            <a:r>
              <a:rPr lang="en-US" dirty="0" smtClean="0"/>
              <a:t>.</a:t>
            </a:r>
          </a:p>
          <a:p>
            <a:r>
              <a:rPr lang="en-US" dirty="0" smtClean="0"/>
              <a:t>Reception</a:t>
            </a:r>
          </a:p>
          <a:p>
            <a:pPr lvl="1"/>
            <a:r>
              <a:rPr lang="en-US" dirty="0" smtClean="0"/>
              <a:t>Reception affected by anything that would block signal.</a:t>
            </a:r>
          </a:p>
          <a:p>
            <a:pPr lvl="1"/>
            <a:endParaRPr lang="en-US" dirty="0"/>
          </a:p>
        </p:txBody>
      </p:sp>
    </p:spTree>
    <p:extLst>
      <p:ext uri="{BB962C8B-B14F-4D97-AF65-F5344CB8AC3E}">
        <p14:creationId xmlns:p14="http://schemas.microsoft.com/office/powerpoint/2010/main" val="1655483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SATELLIGHT </a:t>
            </a:r>
            <a:r>
              <a:rPr lang="en-US" dirty="0" smtClean="0">
                <a:latin typeface="+mj-lt"/>
              </a:rPr>
              <a:t>RADIO (2 OF 2)</a:t>
            </a:r>
            <a:endParaRPr lang="en-US" dirty="0">
              <a:latin typeface="+mj-lt"/>
            </a:endParaRPr>
          </a:p>
        </p:txBody>
      </p:sp>
      <p:sp>
        <p:nvSpPr>
          <p:cNvPr id="3" name="Content Placeholder 2"/>
          <p:cNvSpPr>
            <a:spLocks noGrp="1"/>
          </p:cNvSpPr>
          <p:nvPr>
            <p:ph idx="1"/>
          </p:nvPr>
        </p:nvSpPr>
        <p:spPr/>
        <p:txBody>
          <a:bodyPr/>
          <a:lstStyle/>
          <a:p>
            <a:r>
              <a:rPr lang="en-US" dirty="0" smtClean="0"/>
              <a:t>Antenna</a:t>
            </a:r>
          </a:p>
          <a:p>
            <a:pPr lvl="1"/>
            <a:r>
              <a:rPr lang="en-US" dirty="0" smtClean="0"/>
              <a:t>Must be able to receive satellite and repeater signals.</a:t>
            </a:r>
          </a:p>
          <a:p>
            <a:r>
              <a:rPr lang="en-US" dirty="0" smtClean="0"/>
              <a:t>Diagnosis and Service</a:t>
            </a:r>
          </a:p>
          <a:p>
            <a:pPr lvl="1"/>
            <a:r>
              <a:rPr lang="en-US" dirty="0" smtClean="0"/>
              <a:t>Ensure the service is current</a:t>
            </a:r>
          </a:p>
          <a:p>
            <a:pPr lvl="1"/>
            <a:r>
              <a:rPr lang="en-US" dirty="0" smtClean="0"/>
              <a:t>Check the antenna for damage</a:t>
            </a:r>
          </a:p>
          <a:p>
            <a:pPr lvl="1"/>
            <a:r>
              <a:rPr lang="en-US" dirty="0" smtClean="0"/>
              <a:t>Follow manufacturer and provider test procedures</a:t>
            </a:r>
          </a:p>
          <a:p>
            <a:pPr lvl="1"/>
            <a:endParaRPr lang="en-US" dirty="0"/>
          </a:p>
        </p:txBody>
      </p:sp>
    </p:spTree>
    <p:extLst>
      <p:ext uri="{BB962C8B-B14F-4D97-AF65-F5344CB8AC3E}">
        <p14:creationId xmlns:p14="http://schemas.microsoft.com/office/powerpoint/2010/main" val="37200969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62.20 SDARS uses satellites and repeater stations to broadcast radio</a:t>
            </a:r>
            <a:endParaRPr lang="en-US" dirty="0">
              <a:latin typeface="+mj-lt"/>
            </a:endParaRPr>
          </a:p>
        </p:txBody>
      </p:sp>
      <p:pic>
        <p:nvPicPr>
          <p:cNvPr id="3" name="Picture 2" descr="The figure shows a vehicle’s receiver interacting with a west satellite and a repeater which interacts with the satellite as well. A similar interaction with east satellite is also depict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102179" y="1709457"/>
            <a:ext cx="6939642" cy="4288142"/>
          </a:xfrm>
          <a:prstGeom prst="rect">
            <a:avLst/>
          </a:prstGeom>
        </p:spPr>
      </p:pic>
    </p:spTree>
    <p:extLst>
      <p:ext uri="{BB962C8B-B14F-4D97-AF65-F5344CB8AC3E}">
        <p14:creationId xmlns:p14="http://schemas.microsoft.com/office/powerpoint/2010/main" val="261757859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62.21 An aftermarket XM radio antenna mounted on the rear deck lid. The deck lid acts as the ground plane for the antenna</a:t>
            </a:r>
            <a:endParaRPr lang="en-US" dirty="0">
              <a:latin typeface="+mj-lt"/>
            </a:endParaRPr>
          </a:p>
        </p:txBody>
      </p:sp>
      <p:pic>
        <p:nvPicPr>
          <p:cNvPr id="3" name="Picture 2" descr="A photo shows an aftermarket XM radio antenna mounted on the rear deck lid of a vehicle. The antenna is cuboid in shape.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322576" y="2338580"/>
            <a:ext cx="4498848" cy="3657600"/>
          </a:xfrm>
          <a:prstGeom prst="rect">
            <a:avLst/>
          </a:prstGeom>
        </p:spPr>
      </p:pic>
    </p:spTree>
    <p:extLst>
      <p:ext uri="{BB962C8B-B14F-4D97-AF65-F5344CB8AC3E}">
        <p14:creationId xmlns:p14="http://schemas.microsoft.com/office/powerpoint/2010/main" val="27125602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62.22 A shark-fin-type factory antenna used for both XM and OnStar</a:t>
            </a:r>
            <a:endParaRPr lang="en-US" dirty="0">
              <a:latin typeface="+mj-lt"/>
            </a:endParaRPr>
          </a:p>
        </p:txBody>
      </p:sp>
      <p:pic>
        <p:nvPicPr>
          <p:cNvPr id="3" name="Picture 2" descr="A photo shows a shark-fin type antenna. The antenna is attached to the roof of the vehicle and is in the shape of a shark-fin.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4" y="1705137"/>
            <a:ext cx="5355772" cy="4354286"/>
          </a:xfrm>
          <a:prstGeom prst="rect">
            <a:avLst/>
          </a:prstGeom>
        </p:spPr>
      </p:pic>
    </p:spTree>
    <p:extLst>
      <p:ext uri="{BB962C8B-B14F-4D97-AF65-F5344CB8AC3E}">
        <p14:creationId xmlns:p14="http://schemas.microsoft.com/office/powerpoint/2010/main" val="31509135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2: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323439"/>
          </a:xfrm>
          <a:prstGeom prst="rect">
            <a:avLst/>
          </a:prstGeom>
        </p:spPr>
        <p:txBody>
          <a:bodyPr wrap="square">
            <a:spAutoFit/>
          </a:bodyPr>
          <a:lstStyle/>
          <a:p>
            <a:r>
              <a:rPr lang="en-US" sz="4000" dirty="0"/>
              <a:t>What can affect the reception of a satellite radio signal?</a:t>
            </a:r>
            <a:endParaRPr lang="en-US" sz="4000" dirty="0">
              <a:solidFill>
                <a:srgbClr val="000000"/>
              </a:solidFill>
            </a:endParaRPr>
          </a:p>
        </p:txBody>
      </p:sp>
    </p:spTree>
    <p:extLst>
      <p:ext uri="{BB962C8B-B14F-4D97-AF65-F5344CB8AC3E}">
        <p14:creationId xmlns:p14="http://schemas.microsoft.com/office/powerpoint/2010/main" val="23743003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AUDIO </a:t>
            </a:r>
            <a:r>
              <a:rPr lang="en-US" dirty="0" smtClean="0">
                <a:latin typeface="+mj-lt"/>
              </a:rPr>
              <a:t>FUNDAMENTALS (2 OF 5)</a:t>
            </a:r>
            <a:endParaRPr lang="en-US" dirty="0">
              <a:latin typeface="+mj-lt"/>
            </a:endParaRPr>
          </a:p>
        </p:txBody>
      </p:sp>
      <p:sp>
        <p:nvSpPr>
          <p:cNvPr id="3" name="Content Placeholder 2"/>
          <p:cNvSpPr>
            <a:spLocks noGrp="1"/>
          </p:cNvSpPr>
          <p:nvPr>
            <p:ph idx="1"/>
          </p:nvPr>
        </p:nvSpPr>
        <p:spPr/>
        <p:txBody>
          <a:bodyPr/>
          <a:lstStyle/>
          <a:p>
            <a:r>
              <a:rPr lang="en-US" dirty="0" smtClean="0"/>
              <a:t>Types of Energy</a:t>
            </a:r>
          </a:p>
          <a:p>
            <a:pPr lvl="1"/>
            <a:r>
              <a:rPr lang="en-US" dirty="0"/>
              <a:t>Electromagnetic energy or radio waves</a:t>
            </a:r>
            <a:r>
              <a:rPr lang="en-US" dirty="0" smtClean="0"/>
              <a:t>.</a:t>
            </a:r>
          </a:p>
          <a:p>
            <a:pPr lvl="1"/>
            <a:r>
              <a:rPr lang="en-US" dirty="0"/>
              <a:t>Acoustical energy, usually called sound</a:t>
            </a:r>
            <a:r>
              <a:rPr lang="en-US" dirty="0" smtClean="0"/>
              <a:t>.</a:t>
            </a:r>
          </a:p>
          <a:p>
            <a:r>
              <a:rPr lang="en-US" dirty="0" smtClean="0"/>
              <a:t>Terminology</a:t>
            </a:r>
          </a:p>
          <a:p>
            <a:pPr lvl="1"/>
            <a:r>
              <a:rPr lang="en-US" dirty="0" smtClean="0"/>
              <a:t>Radio frequency </a:t>
            </a:r>
            <a:r>
              <a:rPr lang="en-US" dirty="0"/>
              <a:t>(RF</a:t>
            </a:r>
            <a:r>
              <a:rPr lang="en-US" dirty="0" smtClean="0"/>
              <a:t>), </a:t>
            </a:r>
            <a:r>
              <a:rPr lang="en-US" dirty="0"/>
              <a:t>I</a:t>
            </a:r>
            <a:r>
              <a:rPr lang="en-US" dirty="0" smtClean="0"/>
              <a:t>s </a:t>
            </a:r>
            <a:r>
              <a:rPr lang="en-US" dirty="0"/>
              <a:t>the number of times a particular waveform </a:t>
            </a:r>
            <a:r>
              <a:rPr lang="en-US" dirty="0" smtClean="0"/>
              <a:t>repeats itself </a:t>
            </a:r>
            <a:r>
              <a:rPr lang="en-US" dirty="0"/>
              <a:t>in a given amount of </a:t>
            </a:r>
            <a:r>
              <a:rPr lang="en-US" dirty="0" smtClean="0"/>
              <a:t>time</a:t>
            </a:r>
          </a:p>
          <a:p>
            <a:pPr lvl="1"/>
            <a:r>
              <a:rPr lang="en-US" dirty="0" smtClean="0"/>
              <a:t>Hertz </a:t>
            </a:r>
            <a:r>
              <a:rPr lang="en-US" dirty="0"/>
              <a:t>(Hz). </a:t>
            </a:r>
            <a:r>
              <a:rPr lang="en-US" dirty="0" smtClean="0"/>
              <a:t>A measurement of a waveform. A signal with </a:t>
            </a:r>
            <a:r>
              <a:rPr lang="en-US" dirty="0"/>
              <a:t>a frequency of 1 Hz is one radio wavelength per second.</a:t>
            </a:r>
            <a:endParaRPr lang="en-US" dirty="0"/>
          </a:p>
        </p:txBody>
      </p:sp>
    </p:spTree>
    <p:extLst>
      <p:ext uri="{BB962C8B-B14F-4D97-AF65-F5344CB8AC3E}">
        <p14:creationId xmlns:p14="http://schemas.microsoft.com/office/powerpoint/2010/main" val="39918301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2:</a:t>
            </a:r>
            <a:endParaRPr lang="en-US" sz="3400" dirty="0">
              <a:solidFill>
                <a:srgbClr val="F8F9D3"/>
              </a:solidFill>
              <a:latin typeface="+mj-lt"/>
            </a:endParaRPr>
          </a:p>
        </p:txBody>
      </p:sp>
      <p:sp>
        <p:nvSpPr>
          <p:cNvPr id="6" name="Rectangle 5"/>
          <p:cNvSpPr/>
          <p:nvPr/>
        </p:nvSpPr>
        <p:spPr>
          <a:xfrm>
            <a:off x="168876" y="1975554"/>
            <a:ext cx="8534400" cy="1323439"/>
          </a:xfrm>
          <a:prstGeom prst="rect">
            <a:avLst/>
          </a:prstGeom>
        </p:spPr>
        <p:txBody>
          <a:bodyPr wrap="square">
            <a:spAutoFit/>
          </a:bodyPr>
          <a:lstStyle/>
          <a:p>
            <a:r>
              <a:rPr lang="en-US" sz="4000" dirty="0" smtClean="0">
                <a:solidFill>
                  <a:srgbClr val="000000"/>
                </a:solidFill>
              </a:rPr>
              <a:t>Anything tall enough to block the signal.</a:t>
            </a:r>
            <a:endParaRPr lang="en-US" sz="4000" dirty="0">
              <a:solidFill>
                <a:srgbClr val="000000"/>
              </a:solidFill>
            </a:endParaRPr>
          </a:p>
        </p:txBody>
      </p:sp>
    </p:spTree>
    <p:extLst>
      <p:ext uri="{BB962C8B-B14F-4D97-AF65-F5344CB8AC3E}">
        <p14:creationId xmlns:p14="http://schemas.microsoft.com/office/powerpoint/2010/main" val="25084625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latin typeface="+mj-lt"/>
              </a:rPr>
              <a:t>RADIO INTERFERENCE</a:t>
            </a:r>
            <a:endParaRPr lang="en-US" dirty="0">
              <a:latin typeface="+mj-lt"/>
            </a:endParaRPr>
          </a:p>
        </p:txBody>
      </p:sp>
      <p:sp>
        <p:nvSpPr>
          <p:cNvPr id="3" name="Content Placeholder 2"/>
          <p:cNvSpPr>
            <a:spLocks noGrp="1"/>
          </p:cNvSpPr>
          <p:nvPr>
            <p:ph idx="1"/>
          </p:nvPr>
        </p:nvSpPr>
        <p:spPr/>
        <p:txBody>
          <a:bodyPr/>
          <a:lstStyle/>
          <a:p>
            <a:r>
              <a:rPr lang="en-US" dirty="0" smtClean="0"/>
              <a:t>Definition</a:t>
            </a:r>
          </a:p>
          <a:p>
            <a:pPr lvl="1"/>
            <a:r>
              <a:rPr lang="en-US" dirty="0" smtClean="0"/>
              <a:t>Caused </a:t>
            </a:r>
            <a:r>
              <a:rPr lang="en-US" dirty="0"/>
              <a:t>by variations </a:t>
            </a:r>
            <a:r>
              <a:rPr lang="en-US" dirty="0" smtClean="0"/>
              <a:t>in voltage </a:t>
            </a:r>
            <a:r>
              <a:rPr lang="en-US" dirty="0"/>
              <a:t>in the powerline or may be picked up by the antenna</a:t>
            </a:r>
            <a:r>
              <a:rPr lang="en-US" dirty="0" smtClean="0"/>
              <a:t>.</a:t>
            </a:r>
          </a:p>
          <a:p>
            <a:r>
              <a:rPr lang="en-US" dirty="0" smtClean="0"/>
              <a:t>Capacitor Usage</a:t>
            </a:r>
          </a:p>
          <a:p>
            <a:pPr lvl="1"/>
            <a:r>
              <a:rPr lang="en-US" dirty="0" smtClean="0"/>
              <a:t>Used to eliminate ignition noise in the system.</a:t>
            </a:r>
          </a:p>
          <a:p>
            <a:r>
              <a:rPr lang="en-US" dirty="0" smtClean="0"/>
              <a:t>Radio Choke</a:t>
            </a:r>
          </a:p>
          <a:p>
            <a:pPr lvl="1"/>
            <a:r>
              <a:rPr lang="en-US" dirty="0" smtClean="0"/>
              <a:t>A coil of wire used to eliminate ignition noise in the radio.</a:t>
            </a:r>
          </a:p>
          <a:p>
            <a:r>
              <a:rPr lang="en-US" dirty="0" smtClean="0"/>
              <a:t>Braided Ground Wire</a:t>
            </a:r>
          </a:p>
          <a:p>
            <a:pPr lvl="1"/>
            <a:r>
              <a:rPr lang="en-US" dirty="0" smtClean="0"/>
              <a:t>Used when electrical noise is a concern.</a:t>
            </a:r>
          </a:p>
          <a:p>
            <a:endParaRPr lang="en-US" dirty="0"/>
          </a:p>
        </p:txBody>
      </p:sp>
    </p:spTree>
    <p:extLst>
      <p:ext uri="{BB962C8B-B14F-4D97-AF65-F5344CB8AC3E}">
        <p14:creationId xmlns:p14="http://schemas.microsoft.com/office/powerpoint/2010/main" val="35585975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62.23 A radio choke and/or a capacitor can be installed in the power feed lead to any radio, amplifier, or equalizer</a:t>
            </a:r>
            <a:endParaRPr lang="en-US" dirty="0">
              <a:latin typeface="+mj-lt"/>
            </a:endParaRPr>
          </a:p>
        </p:txBody>
      </p:sp>
      <p:pic>
        <p:nvPicPr>
          <p:cNvPr id="3" name="Picture 2" descr="A schematic diagram shows a radio connected to the ignition with a choke and a fuse in between. The wire also has a capacitor added to it in parallel.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84704" y="2388220"/>
            <a:ext cx="3974592" cy="3657600"/>
          </a:xfrm>
          <a:prstGeom prst="rect">
            <a:avLst/>
          </a:prstGeom>
        </p:spPr>
      </p:pic>
    </p:spTree>
    <p:extLst>
      <p:ext uri="{BB962C8B-B14F-4D97-AF65-F5344CB8AC3E}">
        <p14:creationId xmlns:p14="http://schemas.microsoft.com/office/powerpoint/2010/main" val="255850506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Figure 62.24 Many automobile manufacturers install a coaxial capacitor, like this one, in the power feed wire to the blower motor to eliminate interference caused by the blower motor</a:t>
            </a:r>
            <a:endParaRPr lang="en-US" dirty="0">
              <a:latin typeface="+mj-lt"/>
            </a:endParaRPr>
          </a:p>
        </p:txBody>
      </p:sp>
      <p:pic>
        <p:nvPicPr>
          <p:cNvPr id="3" name="Picture 2" descr="A figure shows a coaxial type capacitor, which has a power in and a power out wire coming out from each end. The capacitor is case grounded."/>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18691" y="2397551"/>
            <a:ext cx="6098574" cy="3768429"/>
          </a:xfrm>
          <a:prstGeom prst="rect">
            <a:avLst/>
          </a:prstGeom>
        </p:spPr>
      </p:pic>
    </p:spTree>
    <p:extLst>
      <p:ext uri="{BB962C8B-B14F-4D97-AF65-F5344CB8AC3E}">
        <p14:creationId xmlns:p14="http://schemas.microsoft.com/office/powerpoint/2010/main" val="214522370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62.25 A “sniffer” can be made from an old antenna lead-in cable by removing about 3 inches of the outer shielding from the end. </a:t>
            </a:r>
            <a:endParaRPr lang="en-US" dirty="0">
              <a:latin typeface="+mj-lt"/>
            </a:endParaRPr>
          </a:p>
        </p:txBody>
      </p:sp>
      <p:pic>
        <p:nvPicPr>
          <p:cNvPr id="3" name="Picture 2" descr="A photo shows a sniffer antenna wire which has a small length of antenna wire with its insulation removed at one en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4119" y="2506436"/>
            <a:ext cx="5346192" cy="3657600"/>
          </a:xfrm>
          <a:prstGeom prst="rect">
            <a:avLst/>
          </a:prstGeom>
        </p:spPr>
      </p:pic>
    </p:spTree>
    <p:extLst>
      <p:ext uri="{BB962C8B-B14F-4D97-AF65-F5344CB8AC3E}">
        <p14:creationId xmlns:p14="http://schemas.microsoft.com/office/powerpoint/2010/main" val="90049914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CASE STUDY</a:t>
            </a:r>
            <a:endParaRPr lang="en-US" sz="3400" dirty="0">
              <a:latin typeface="+mj-lt"/>
            </a:endParaRP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28388" y="1523077"/>
            <a:ext cx="5319713" cy="463540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9833351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62.26 The tip of this antenna was struck by lightning</a:t>
            </a:r>
            <a:endParaRPr lang="en-US" dirty="0">
              <a:latin typeface="+mj-lt"/>
            </a:endParaRPr>
          </a:p>
        </p:txBody>
      </p:sp>
      <p:pic>
        <p:nvPicPr>
          <p:cNvPr id="3" name="Picture 2" descr="A photo shows the tip of an antenna which is damaged. There are two holes on the tip and the surface is withered. "/>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83208" y="2044004"/>
            <a:ext cx="6577584" cy="3657600"/>
          </a:xfrm>
          <a:prstGeom prst="rect">
            <a:avLst/>
          </a:prstGeom>
        </p:spPr>
      </p:pic>
    </p:spTree>
    <p:extLst>
      <p:ext uri="{BB962C8B-B14F-4D97-AF65-F5344CB8AC3E}">
        <p14:creationId xmlns:p14="http://schemas.microsoft.com/office/powerpoint/2010/main" val="27425936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QUESTION 3: </a:t>
            </a:r>
            <a:r>
              <a:rPr lang="en-US" sz="3400" dirty="0" smtClean="0">
                <a:solidFill>
                  <a:srgbClr val="F8F9D3"/>
                </a:solidFill>
                <a:latin typeface="+mj-lt"/>
              </a:rPr>
              <a:t>?</a:t>
            </a:r>
            <a:endParaRPr lang="en-US" sz="3400" dirty="0">
              <a:solidFill>
                <a:srgbClr val="F8F9D3"/>
              </a:solidFill>
              <a:latin typeface="+mj-lt"/>
            </a:endParaRPr>
          </a:p>
        </p:txBody>
      </p:sp>
      <p:sp>
        <p:nvSpPr>
          <p:cNvPr id="3" name="Rectangle 2"/>
          <p:cNvSpPr/>
          <p:nvPr/>
        </p:nvSpPr>
        <p:spPr>
          <a:xfrm>
            <a:off x="341870" y="1905000"/>
            <a:ext cx="8534400" cy="1938992"/>
          </a:xfrm>
          <a:prstGeom prst="rect">
            <a:avLst/>
          </a:prstGeom>
        </p:spPr>
        <p:txBody>
          <a:bodyPr wrap="square">
            <a:spAutoFit/>
          </a:bodyPr>
          <a:lstStyle/>
          <a:p>
            <a:r>
              <a:rPr lang="en-US" sz="4000" dirty="0"/>
              <a:t>What two items may need to be added to the wiring of a vehicle</a:t>
            </a:r>
          </a:p>
          <a:p>
            <a:r>
              <a:rPr lang="en-US" sz="4000" dirty="0"/>
              <a:t>to control or reduce radio noise?</a:t>
            </a:r>
            <a:endParaRPr lang="en-US" sz="4000" dirty="0">
              <a:solidFill>
                <a:srgbClr val="000000"/>
              </a:solidFill>
            </a:endParaRPr>
          </a:p>
        </p:txBody>
      </p:sp>
    </p:spTree>
    <p:extLst>
      <p:ext uri="{BB962C8B-B14F-4D97-AF65-F5344CB8AC3E}">
        <p14:creationId xmlns:p14="http://schemas.microsoft.com/office/powerpoint/2010/main" val="206312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400" dirty="0" smtClean="0">
                <a:latin typeface="+mj-lt"/>
              </a:rPr>
              <a:t>ANSWER 3:</a:t>
            </a:r>
            <a:endParaRPr lang="en-US" sz="3400" dirty="0">
              <a:solidFill>
                <a:srgbClr val="F8F9D3"/>
              </a:solidFill>
              <a:latin typeface="+mj-lt"/>
            </a:endParaRPr>
          </a:p>
        </p:txBody>
      </p:sp>
      <p:sp>
        <p:nvSpPr>
          <p:cNvPr id="6" name="Rectangle 5"/>
          <p:cNvSpPr/>
          <p:nvPr/>
        </p:nvSpPr>
        <p:spPr>
          <a:xfrm>
            <a:off x="168876" y="1975554"/>
            <a:ext cx="8534400" cy="707886"/>
          </a:xfrm>
          <a:prstGeom prst="rect">
            <a:avLst/>
          </a:prstGeom>
        </p:spPr>
        <p:txBody>
          <a:bodyPr wrap="square">
            <a:spAutoFit/>
          </a:bodyPr>
          <a:lstStyle/>
          <a:p>
            <a:r>
              <a:rPr lang="en-US" sz="4000" dirty="0" smtClean="0">
                <a:solidFill>
                  <a:srgbClr val="000000"/>
                </a:solidFill>
              </a:rPr>
              <a:t>Capacitor or Radio Choke</a:t>
            </a:r>
            <a:endParaRPr lang="en-US" sz="4000" dirty="0">
              <a:solidFill>
                <a:srgbClr val="000000"/>
              </a:solidFill>
            </a:endParaRPr>
          </a:p>
        </p:txBody>
      </p:sp>
    </p:spTree>
    <p:extLst>
      <p:ext uri="{BB962C8B-B14F-4D97-AF65-F5344CB8AC3E}">
        <p14:creationId xmlns:p14="http://schemas.microsoft.com/office/powerpoint/2010/main" val="19786299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a:latin typeface="+mj-lt"/>
              </a:rPr>
              <a:t>Copyright</a:t>
            </a:r>
          </a:p>
        </p:txBody>
      </p:sp>
      <p:pic>
        <p:nvPicPr>
          <p:cNvPr id="3" name="Picture 2" descr="This work is protected by United States copyright laws and is provided solely for the use of instructors teaching their courses and assessing student learning. Dissemination or sale of any part of this work (including on the World Wide Web) will destroy the integrity of the work and is not permitted. The work and materials from it should never be made available to students except by instructors using the accompanying text in their classes. All recipients of this work are expected to abide by these restrictions and honor the intended pedagogical purposes and the needs of other instructors who rely on these materials."/>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98319" y="2119235"/>
            <a:ext cx="8130427" cy="2619530"/>
          </a:xfrm>
          <a:prstGeom prst="rect">
            <a:avLst/>
          </a:prstGeom>
        </p:spPr>
      </p:pic>
    </p:spTree>
    <p:extLst>
      <p:ext uri="{BB962C8B-B14F-4D97-AF65-F5344CB8AC3E}">
        <p14:creationId xmlns:p14="http://schemas.microsoft.com/office/powerpoint/2010/main" val="338787184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AUDIO </a:t>
            </a:r>
            <a:r>
              <a:rPr lang="en-US" dirty="0" smtClean="0">
                <a:latin typeface="+mj-lt"/>
              </a:rPr>
              <a:t>FUNDAMENTALS (3 OF 5)</a:t>
            </a:r>
            <a:endParaRPr lang="en-US" dirty="0">
              <a:latin typeface="+mj-lt"/>
            </a:endParaRPr>
          </a:p>
        </p:txBody>
      </p:sp>
      <p:sp>
        <p:nvSpPr>
          <p:cNvPr id="3" name="Content Placeholder 2"/>
          <p:cNvSpPr>
            <a:spLocks noGrp="1"/>
          </p:cNvSpPr>
          <p:nvPr>
            <p:ph idx="1"/>
          </p:nvPr>
        </p:nvSpPr>
        <p:spPr/>
        <p:txBody>
          <a:bodyPr/>
          <a:lstStyle/>
          <a:p>
            <a:r>
              <a:rPr lang="en-US" dirty="0" smtClean="0"/>
              <a:t>Modulation</a:t>
            </a:r>
          </a:p>
          <a:p>
            <a:pPr lvl="1"/>
            <a:r>
              <a:rPr lang="en-US" dirty="0"/>
              <a:t>Modulation is the term used to describe </a:t>
            </a:r>
            <a:r>
              <a:rPr lang="en-US" dirty="0" smtClean="0"/>
              <a:t>when information </a:t>
            </a:r>
            <a:r>
              <a:rPr lang="en-US" dirty="0"/>
              <a:t>is added to a constant frequency</a:t>
            </a:r>
            <a:r>
              <a:rPr lang="en-US" dirty="0" smtClean="0"/>
              <a:t>.</a:t>
            </a:r>
          </a:p>
          <a:p>
            <a:pPr lvl="1"/>
            <a:r>
              <a:rPr lang="en-US" dirty="0"/>
              <a:t>Amplitude modulation (AM</a:t>
            </a:r>
            <a:r>
              <a:rPr lang="en-US" dirty="0" smtClean="0"/>
              <a:t>)</a:t>
            </a:r>
          </a:p>
          <a:p>
            <a:pPr lvl="1"/>
            <a:r>
              <a:rPr lang="en-US" dirty="0"/>
              <a:t>Frequency modulation (FM</a:t>
            </a:r>
            <a:r>
              <a:rPr lang="en-US" dirty="0" smtClean="0"/>
              <a:t>)</a:t>
            </a:r>
          </a:p>
          <a:p>
            <a:r>
              <a:rPr lang="en-US" dirty="0" smtClean="0"/>
              <a:t>Radio Wave Transmission</a:t>
            </a:r>
          </a:p>
          <a:p>
            <a:pPr lvl="1"/>
            <a:r>
              <a:rPr lang="en-US" dirty="0"/>
              <a:t>More than one signal can </a:t>
            </a:r>
            <a:r>
              <a:rPr lang="en-US" dirty="0" smtClean="0"/>
              <a:t>be carried </a:t>
            </a:r>
            <a:r>
              <a:rPr lang="en-US" dirty="0"/>
              <a:t>by a radio wave. This process is called </a:t>
            </a:r>
            <a:r>
              <a:rPr lang="en-US" i="1" dirty="0"/>
              <a:t>sideband operation.</a:t>
            </a:r>
            <a:endParaRPr lang="en-US" dirty="0"/>
          </a:p>
        </p:txBody>
      </p:sp>
    </p:spTree>
    <p:extLst>
      <p:ext uri="{BB962C8B-B14F-4D97-AF65-F5344CB8AC3E}">
        <p14:creationId xmlns:p14="http://schemas.microsoft.com/office/powerpoint/2010/main" val="303653599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AUDIO </a:t>
            </a:r>
            <a:r>
              <a:rPr lang="en-US" dirty="0" smtClean="0">
                <a:latin typeface="+mj-lt"/>
              </a:rPr>
              <a:t>FUNDAMENTALS (4 OF 5)</a:t>
            </a:r>
            <a:endParaRPr lang="en-US" dirty="0">
              <a:latin typeface="+mj-lt"/>
            </a:endParaRPr>
          </a:p>
        </p:txBody>
      </p:sp>
      <p:sp>
        <p:nvSpPr>
          <p:cNvPr id="3" name="Content Placeholder 2"/>
          <p:cNvSpPr>
            <a:spLocks noGrp="1"/>
          </p:cNvSpPr>
          <p:nvPr>
            <p:ph idx="1"/>
          </p:nvPr>
        </p:nvSpPr>
        <p:spPr/>
        <p:txBody>
          <a:bodyPr/>
          <a:lstStyle/>
          <a:p>
            <a:r>
              <a:rPr lang="en-US" dirty="0" smtClean="0"/>
              <a:t>Noise</a:t>
            </a:r>
          </a:p>
          <a:p>
            <a:pPr lvl="1"/>
            <a:r>
              <a:rPr lang="en-US" dirty="0" smtClean="0"/>
              <a:t>Radio Frequency Interference (RFI) </a:t>
            </a:r>
            <a:r>
              <a:rPr lang="en-US" dirty="0"/>
              <a:t>is one </a:t>
            </a:r>
            <a:r>
              <a:rPr lang="en-US" dirty="0" smtClean="0"/>
              <a:t>type of </a:t>
            </a:r>
            <a:r>
              <a:rPr lang="en-US" dirty="0"/>
              <a:t>electromagnetic interference (EMI) and is the frequency </a:t>
            </a:r>
            <a:r>
              <a:rPr lang="en-US" dirty="0" smtClean="0"/>
              <a:t>that interferes </a:t>
            </a:r>
            <a:r>
              <a:rPr lang="en-US" dirty="0"/>
              <a:t>with radio transmission</a:t>
            </a:r>
            <a:r>
              <a:rPr lang="en-US" dirty="0" smtClean="0"/>
              <a:t>.</a:t>
            </a:r>
          </a:p>
          <a:p>
            <a:r>
              <a:rPr lang="en-US" dirty="0" smtClean="0"/>
              <a:t>AM Characteristics</a:t>
            </a:r>
          </a:p>
          <a:p>
            <a:pPr lvl="1"/>
            <a:r>
              <a:rPr lang="en-US" dirty="0" smtClean="0"/>
              <a:t>Reception </a:t>
            </a:r>
            <a:r>
              <a:rPr lang="en-US" dirty="0"/>
              <a:t>can be </a:t>
            </a:r>
            <a:r>
              <a:rPr lang="en-US" dirty="0" smtClean="0"/>
              <a:t>achieved over </a:t>
            </a:r>
            <a:r>
              <a:rPr lang="en-US" dirty="0"/>
              <a:t>long distances from the transmitter because the waves </a:t>
            </a:r>
            <a:r>
              <a:rPr lang="en-US" dirty="0" smtClean="0"/>
              <a:t>can bounce </a:t>
            </a:r>
            <a:r>
              <a:rPr lang="en-US" dirty="0"/>
              <a:t>off the </a:t>
            </a:r>
            <a:r>
              <a:rPr lang="en-US" dirty="0" smtClean="0"/>
              <a:t>ionosphere.</a:t>
            </a:r>
          </a:p>
          <a:p>
            <a:pPr lvl="1"/>
            <a:endParaRPr lang="en-US" dirty="0"/>
          </a:p>
        </p:txBody>
      </p:sp>
    </p:spTree>
    <p:extLst>
      <p:ext uri="{BB962C8B-B14F-4D97-AF65-F5344CB8AC3E}">
        <p14:creationId xmlns:p14="http://schemas.microsoft.com/office/powerpoint/2010/main" val="198004816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latin typeface="+mj-lt"/>
              </a:rPr>
              <a:t>AUDIO </a:t>
            </a:r>
            <a:r>
              <a:rPr lang="en-US" dirty="0" smtClean="0">
                <a:latin typeface="+mj-lt"/>
              </a:rPr>
              <a:t>FUNDAMENTALS (5 OF 5)</a:t>
            </a:r>
            <a:endParaRPr lang="en-US" dirty="0">
              <a:latin typeface="+mj-lt"/>
            </a:endParaRPr>
          </a:p>
        </p:txBody>
      </p:sp>
      <p:sp>
        <p:nvSpPr>
          <p:cNvPr id="3" name="Content Placeholder 2"/>
          <p:cNvSpPr>
            <a:spLocks noGrp="1"/>
          </p:cNvSpPr>
          <p:nvPr>
            <p:ph idx="1"/>
          </p:nvPr>
        </p:nvSpPr>
        <p:spPr/>
        <p:txBody>
          <a:bodyPr/>
          <a:lstStyle/>
          <a:p>
            <a:r>
              <a:rPr lang="en-US" dirty="0" smtClean="0"/>
              <a:t>FM Characteristics</a:t>
            </a:r>
          </a:p>
          <a:p>
            <a:pPr lvl="1"/>
            <a:r>
              <a:rPr lang="en-US" dirty="0"/>
              <a:t>Because FM waves have a </a:t>
            </a:r>
            <a:r>
              <a:rPr lang="en-US" dirty="0" smtClean="0"/>
              <a:t>high RF </a:t>
            </a:r>
            <a:r>
              <a:rPr lang="en-US" dirty="0"/>
              <a:t>and a short wavelength, they travel only a short distance</a:t>
            </a:r>
            <a:r>
              <a:rPr lang="en-US" dirty="0" smtClean="0"/>
              <a:t>.</a:t>
            </a:r>
          </a:p>
          <a:p>
            <a:r>
              <a:rPr lang="en-US" dirty="0" smtClean="0"/>
              <a:t>Multipath</a:t>
            </a:r>
          </a:p>
          <a:p>
            <a:pPr lvl="1"/>
            <a:r>
              <a:rPr lang="en-US" dirty="0"/>
              <a:t>Multipath is caused by reflected, refracted, </a:t>
            </a:r>
            <a:r>
              <a:rPr lang="en-US" dirty="0" smtClean="0"/>
              <a:t>or line-sight </a:t>
            </a:r>
            <a:r>
              <a:rPr lang="en-US" dirty="0"/>
              <a:t>signals reaching an antenna at different times. </a:t>
            </a:r>
            <a:r>
              <a:rPr lang="en-US" dirty="0" smtClean="0"/>
              <a:t>Multipath results </a:t>
            </a:r>
            <a:r>
              <a:rPr lang="en-US" dirty="0"/>
              <a:t>from the radio receiving two signals to process on the </a:t>
            </a:r>
            <a:r>
              <a:rPr lang="en-US" dirty="0" smtClean="0"/>
              <a:t>same frequency</a:t>
            </a:r>
            <a:r>
              <a:rPr lang="en-US" dirty="0"/>
              <a:t>.</a:t>
            </a:r>
            <a:endParaRPr lang="en-US" dirty="0"/>
          </a:p>
        </p:txBody>
      </p:sp>
    </p:spTree>
    <p:extLst>
      <p:ext uri="{BB962C8B-B14F-4D97-AF65-F5344CB8AC3E}">
        <p14:creationId xmlns:p14="http://schemas.microsoft.com/office/powerpoint/2010/main" val="365370413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dirty="0">
                <a:latin typeface="+mj-lt"/>
              </a:rPr>
              <a:t>Figure 62.1 Audio systems use both electromagnetic radio waves and sound waves to reproduce sound inside the vehicle</a:t>
            </a:r>
            <a:endParaRPr lang="en-US" sz="2400" dirty="0">
              <a:latin typeface="+mj-lt"/>
            </a:endParaRPr>
          </a:p>
        </p:txBody>
      </p:sp>
      <p:pic>
        <p:nvPicPr>
          <p:cNvPr id="5" name="Picture 4" descr="A figure shows a car with an audio system and a transmission tower at distance. The car’s audio system receives the electromagnetic radio waves and converts them into acoustical sound waves to play inside the ca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04357" y="2240605"/>
            <a:ext cx="4735286" cy="3813654"/>
          </a:xfrm>
          <a:prstGeom prst="rect">
            <a:avLst/>
          </a:prstGeom>
        </p:spPr>
      </p:pic>
    </p:spTree>
    <p:extLst>
      <p:ext uri="{BB962C8B-B14F-4D97-AF65-F5344CB8AC3E}">
        <p14:creationId xmlns:p14="http://schemas.microsoft.com/office/powerpoint/2010/main" val="68905111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3.xml><?xml version="1.0" encoding="utf-8"?>
<a:theme xmlns:a="http://schemas.openxmlformats.org/drawingml/2006/main" name="1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4.xml><?xml version="1.0" encoding="utf-8"?>
<a:theme xmlns:a="http://schemas.openxmlformats.org/drawingml/2006/main" name="2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5.xml><?xml version="1.0" encoding="utf-8"?>
<a:theme xmlns:a="http://schemas.openxmlformats.org/drawingml/2006/main" name="3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ppt/theme/theme6.xml><?xml version="1.0" encoding="utf-8"?>
<a:theme xmlns:a="http://schemas.openxmlformats.org/drawingml/2006/main" name="4_508 Lecture">
  <a:themeElements>
    <a:clrScheme name="Custom 4">
      <a:dk1>
        <a:srgbClr val="003057"/>
      </a:dk1>
      <a:lt1>
        <a:sysClr val="window" lastClr="FFFFFF"/>
      </a:lt1>
      <a:dk2>
        <a:srgbClr val="000000"/>
      </a:dk2>
      <a:lt2>
        <a:srgbClr val="EEEEEE"/>
      </a:lt2>
      <a:accent1>
        <a:srgbClr val="3C1581"/>
      </a:accent1>
      <a:accent2>
        <a:srgbClr val="1A6C7C"/>
      </a:accent2>
      <a:accent3>
        <a:srgbClr val="CC730D"/>
      </a:accent3>
      <a:accent4>
        <a:srgbClr val="B2AA00"/>
      </a:accent4>
      <a:accent5>
        <a:srgbClr val="1B9332"/>
      </a:accent5>
      <a:accent6>
        <a:srgbClr val="7F7F7F"/>
      </a:accent6>
      <a:hlink>
        <a:srgbClr val="3C1581"/>
      </a:hlink>
      <a:folHlink>
        <a:srgbClr val="7F7F7F"/>
      </a:folHlink>
    </a:clrScheme>
    <a:fontScheme name="Office Classic 2">
      <a:maj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Arial"/>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defRPr sz="2000"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none" rtlCol="0">
        <a:spAutoFit/>
      </a:bodyPr>
      <a:lstStyle>
        <a:defPPr>
          <a:defRPr sz="2000" dirty="0" err="1" smtClean="0"/>
        </a:defPPr>
      </a:lstStyle>
    </a:txDef>
  </a:objectDefaults>
  <a:extraClrSchemeLst/>
</a:theme>
</file>

<file path=docProps/app.xml><?xml version="1.0" encoding="utf-8"?>
<Properties xmlns="http://schemas.openxmlformats.org/officeDocument/2006/extended-properties" xmlns:vt="http://schemas.openxmlformats.org/officeDocument/2006/docPropsVTypes">
  <TotalTime>567</TotalTime>
  <Words>1989</Words>
  <Application>Microsoft Office PowerPoint</Application>
  <PresentationFormat>On-screen Show (4:3)</PresentationFormat>
  <Paragraphs>197</Paragraphs>
  <Slides>59</Slides>
  <Notes>0</Notes>
  <HiddenSlides>0</HiddenSlides>
  <MMClips>0</MMClips>
  <ScaleCrop>false</ScaleCrop>
  <HeadingPairs>
    <vt:vector size="4" baseType="variant">
      <vt:variant>
        <vt:lpstr>Theme</vt:lpstr>
      </vt:variant>
      <vt:variant>
        <vt:i4>6</vt:i4>
      </vt:variant>
      <vt:variant>
        <vt:lpstr>Slide Titles</vt:lpstr>
      </vt:variant>
      <vt:variant>
        <vt:i4>59</vt:i4>
      </vt:variant>
    </vt:vector>
  </HeadingPairs>
  <TitlesOfParts>
    <vt:vector size="65" baseType="lpstr">
      <vt:lpstr>Office Theme</vt:lpstr>
      <vt:lpstr>508 Lecture</vt:lpstr>
      <vt:lpstr>1_508 Lecture</vt:lpstr>
      <vt:lpstr>2_508 Lecture</vt:lpstr>
      <vt:lpstr>3_508 Lecture</vt:lpstr>
      <vt:lpstr>4_508 Lecture</vt:lpstr>
      <vt:lpstr>Automotive Technology Principles, Diagnosis, and Service</vt:lpstr>
      <vt:lpstr>LEARNING OBJECTIVES (1 of 2)</vt:lpstr>
      <vt:lpstr>LEARNING OBJECTIVES (2 of 2)</vt:lpstr>
      <vt:lpstr>AUDIO FUNDAMENTALS (1 Of 5)</vt:lpstr>
      <vt:lpstr>AUDIO FUNDAMENTALS (2 OF 5)</vt:lpstr>
      <vt:lpstr>AUDIO FUNDAMENTALS (3 OF 5)</vt:lpstr>
      <vt:lpstr>AUDIO FUNDAMENTALS (4 OF 5)</vt:lpstr>
      <vt:lpstr>AUDIO FUNDAMENTALS (5 OF 5)</vt:lpstr>
      <vt:lpstr>Figure 62.1 Audio systems use both electromagnetic radio waves and sound waves to reproduce sound inside the vehicle</vt:lpstr>
      <vt:lpstr>Figure 62.2 The relationship among wavelength, frequency, and amplitude</vt:lpstr>
      <vt:lpstr>Figure 62.3 The amplitude changes in AM broadcasting</vt:lpstr>
      <vt:lpstr>Figure 62.4 The frequency changes in FM broadcasting and the amplitude remains constant</vt:lpstr>
      <vt:lpstr>Figure 62.5 Using upper and lower sidebands allows stereo to be broadcast. The receiver separates the signals to provide left and right channels</vt:lpstr>
      <vt:lpstr>QUESTION 1: ?</vt:lpstr>
      <vt:lpstr>ANSWER 1:</vt:lpstr>
      <vt:lpstr>RADIOS AND RECEIVERS</vt:lpstr>
      <vt:lpstr>ANTENNAS</vt:lpstr>
      <vt:lpstr>Figure 62.6 The five types of antennas used on General Motors vehicles include the slot antenna, fixed mast antenna, rear window defogger grid antenna, powered mast antenna, and integrated antenna</vt:lpstr>
      <vt:lpstr>FREQUENTLY ASKED QUESTION</vt:lpstr>
      <vt:lpstr>Figure 62.7 The ground plane is actually one-half of the antenna</vt:lpstr>
      <vt:lpstr>ANTENNA DIAGNOSIS (1 OF 2)</vt:lpstr>
      <vt:lpstr>ANTENNA DIAGNOSIS (2 OF 2)</vt:lpstr>
      <vt:lpstr>Figure 62.8 If all ohmmeter readings are satisfactory, the antenna is good</vt:lpstr>
      <vt:lpstr>Tech Tip </vt:lpstr>
      <vt:lpstr>Figure 62.9 Cutting a small hole in a fender cover helps to protect the vehicle when replacing or servicing an antenna</vt:lpstr>
      <vt:lpstr>Figure 62.10 A typical power antenna assembly. Note the braided ground wire used to ensure that the antenna has a good ground plane</vt:lpstr>
      <vt:lpstr>SPEAKERS</vt:lpstr>
      <vt:lpstr>Figure 62.11 Between 6 and 7 volts is applied to each speaker terminal, and the audio amplifier then increases the voltage on one terminal and at the same time decreases the voltage on the other terminal, causing the speaker cone to move. </vt:lpstr>
      <vt:lpstr>Figure 62.12 A typical automotive speaker with two terminals. The polarity of the speakers can be identified by looking at the wiring diagram in the service manual or by using a 1.5-volt battery to check. When the battery positive is applied to the positive terminal of the speaker, the cone moves outward. When the battery leads are reversed, the speaker cone moves inward</vt:lpstr>
      <vt:lpstr>Figure 62.13 (a) Two 4-ohm speakers connected in series result in total impedance of 8 ohms. (b) Two 4-ohm speakers connected in parallel result in total impedance of 2-ohms</vt:lpstr>
      <vt:lpstr>SPEAKER TYPES</vt:lpstr>
      <vt:lpstr>SOUND LEVELS</vt:lpstr>
      <vt:lpstr>CROSSOVERS</vt:lpstr>
      <vt:lpstr>Figure 62.14 Crossovers are used in audio systems to send high-frequency sounds to the small (tweeter) speakers and low frequency sounds to larger (woofer) speakers</vt:lpstr>
      <vt:lpstr>AFTERMARKET SOUND SYSTEM UPGRADE (1 OF 2)</vt:lpstr>
      <vt:lpstr>AFTERMARKET SOUND SYSTEM UPGRADE (2 OF 2)</vt:lpstr>
      <vt:lpstr>Figure 62.15 Two capacitors connected in parallel provide the necessary current flow to power large subwoofer speakers</vt:lpstr>
      <vt:lpstr>Figure 62.16 A powerline capacitor should be connected through the power wire to the amplifier, as shown. When the amplifier requires more electrical power (watts) than the battery can supply, the capacitor discharges into the amplifier.</vt:lpstr>
      <vt:lpstr>VOICE RECOGNITION</vt:lpstr>
      <vt:lpstr>Figure 62.17 Voice commands can be used to control many functions, including navigation systems, climate control, telephone, and radio</vt:lpstr>
      <vt:lpstr>Figure 62.18 The voice command icon on the steering wheel of a Cadillac</vt:lpstr>
      <vt:lpstr>BLUETOOTH</vt:lpstr>
      <vt:lpstr>Figure 62.19 Bluetooth earpiece that contains a microphone and speaker unit that is paired to a cellular phone. The telephone has to be within 33 ft (10 m) of the earpiece</vt:lpstr>
      <vt:lpstr>SATELLIGHT RADIO (1 OF 2)</vt:lpstr>
      <vt:lpstr>SATELLIGHT RADIO (2 OF 2)</vt:lpstr>
      <vt:lpstr>Figure 62.20 SDARS uses satellites and repeater stations to broadcast radio</vt:lpstr>
      <vt:lpstr>Figure 62.21 An aftermarket XM radio antenna mounted on the rear deck lid. The deck lid acts as the ground plane for the antenna</vt:lpstr>
      <vt:lpstr>Figure 62.22 A shark-fin-type factory antenna used for both XM and OnStar</vt:lpstr>
      <vt:lpstr>QUESTION 2: ?</vt:lpstr>
      <vt:lpstr>ANSWER 2:</vt:lpstr>
      <vt:lpstr>RADIO INTERFERENCE</vt:lpstr>
      <vt:lpstr>Figure 62.23 A radio choke and/or a capacitor can be installed in the power feed lead to any radio, amplifier, or equalizer</vt:lpstr>
      <vt:lpstr>Figure 62.24 Many automobile manufacturers install a coaxial capacitor, like this one, in the power feed wire to the blower motor to eliminate interference caused by the blower motor</vt:lpstr>
      <vt:lpstr>Figure 62.25 A “sniffer” can be made from an old antenna lead-in cable by removing about 3 inches of the outer shielding from the end. </vt:lpstr>
      <vt:lpstr>CASE STUDY</vt:lpstr>
      <vt:lpstr>Figure 62.26 The tip of this antenna was struck by lightning</vt:lpstr>
      <vt:lpstr>QUESTION 3: ?</vt:lpstr>
      <vt:lpstr>ANSWER 3:</vt:lpstr>
      <vt:lpstr>Copyright</vt:lpstr>
    </vt:vector>
  </TitlesOfParts>
  <Company>Pearson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Automotive Technology 6 Edition Chapter 62</dc:title>
  <dc:creator>Curt &amp; Tammy</dc:creator>
  <cp:lastModifiedBy>Curt &amp; Tammy</cp:lastModifiedBy>
  <cp:revision>61</cp:revision>
  <dcterms:created xsi:type="dcterms:W3CDTF">2018-09-25T19:30:15Z</dcterms:created>
  <dcterms:modified xsi:type="dcterms:W3CDTF">2019-05-24T18:37:35Z</dcterms:modified>
</cp:coreProperties>
</file>