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2" r:id="rId11"/>
    <p:sldId id="333" r:id="rId12"/>
    <p:sldId id="334" r:id="rId13"/>
    <p:sldId id="315" r:id="rId14"/>
    <p:sldId id="335" r:id="rId15"/>
    <p:sldId id="316" r:id="rId16"/>
    <p:sldId id="272" r:id="rId17"/>
    <p:sldId id="317" r:id="rId18"/>
    <p:sldId id="336" r:id="rId19"/>
    <p:sldId id="270" r:id="rId20"/>
    <p:sldId id="337" r:id="rId21"/>
    <p:sldId id="338" r:id="rId22"/>
    <p:sldId id="326" r:id="rId23"/>
    <p:sldId id="267" r:id="rId24"/>
    <p:sldId id="268" r:id="rId25"/>
    <p:sldId id="339" r:id="rId26"/>
    <p:sldId id="340" r:id="rId27"/>
    <p:sldId id="327" r:id="rId28"/>
    <p:sldId id="328" r:id="rId29"/>
    <p:sldId id="341" r:id="rId30"/>
    <p:sldId id="342" r:id="rId31"/>
    <p:sldId id="329" r:id="rId32"/>
    <p:sldId id="286" r:id="rId33"/>
    <p:sldId id="287" r:id="rId34"/>
    <p:sldId id="343" r:id="rId35"/>
    <p:sldId id="330" r:id="rId36"/>
    <p:sldId id="344" r:id="rId37"/>
    <p:sldId id="299" r:id="rId38"/>
    <p:sldId id="300" r:id="rId39"/>
    <p:sldId id="345" r:id="rId40"/>
    <p:sldId id="346" r:id="rId41"/>
    <p:sldId id="347" r:id="rId42"/>
    <p:sldId id="331" r:id="rId43"/>
    <p:sldId id="3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Autonomous Vehicles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61.2 A pre-collision system is designed to prevent a collision first, and then interacts to prepare for a collision, if needed</a:t>
            </a:r>
          </a:p>
        </p:txBody>
      </p:sp>
      <p:pic>
        <p:nvPicPr>
          <p:cNvPr id="6" name="Picture 5" descr="The figure depicts a safe distance between the two cars and segregates the distance between them into two different regions. The first region is at a greater distance from the car in front, whereas the second region is closer to the car in front. If the rear car reaches the first region, the car alerts the driver and applies brakes. If the rear car reaches the second region, the car’s pre-collision system detects possible colli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64" y="2667000"/>
            <a:ext cx="8169672" cy="2921476"/>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172075" cy="502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61.3 </a:t>
            </a:r>
            <a:r>
              <a:rPr lang="en-IN" sz="2000" dirty="0">
                <a:latin typeface="+mj-lt"/>
              </a:rPr>
              <a:t>(a) The dash warning message that appeared when the cruise control stopped working (b) The front of a Lexus shows some ice build-up that was enough to block the radar signals needed for the radar cruise control to work</a:t>
            </a:r>
            <a:endParaRPr lang="en-US" sz="2000" dirty="0">
              <a:latin typeface="+mj-lt"/>
            </a:endParaRPr>
          </a:p>
        </p:txBody>
      </p:sp>
      <p:pic>
        <p:nvPicPr>
          <p:cNvPr id="4" name="Picture 2" descr="A photo shows a warning message in the dash of a vehicle that reads: radar cruise control unavailable, clean sensor. Another photo shows the front grille of a Lexus covered with 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055" y="1447800"/>
            <a:ext cx="3417891" cy="50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 POWER NEEDED</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Data processing needs increase exponentially in </a:t>
            </a:r>
            <a:r>
              <a:rPr lang="en-US" dirty="0" smtClean="0"/>
              <a:t>self-driving level </a:t>
            </a:r>
            <a:r>
              <a:rPr lang="en-US" dirty="0"/>
              <a:t>5 autonomous vehicles</a:t>
            </a:r>
            <a:r>
              <a:rPr lang="en-US" dirty="0" smtClean="0"/>
              <a:t>.</a:t>
            </a:r>
          </a:p>
          <a:p>
            <a:r>
              <a:rPr lang="en-US" dirty="0" smtClean="0"/>
              <a:t>Artificial Intelligence (AI)</a:t>
            </a:r>
          </a:p>
          <a:p>
            <a:pPr lvl="1"/>
            <a:r>
              <a:rPr lang="en-US" dirty="0"/>
              <a:t>Artificial intelligence is machine learning </a:t>
            </a:r>
            <a:r>
              <a:rPr lang="en-US" dirty="0" smtClean="0"/>
              <a:t>accomplished through </a:t>
            </a:r>
            <a:r>
              <a:rPr lang="en-US" dirty="0"/>
              <a:t>programming and training that allows the computer to </a:t>
            </a:r>
            <a:r>
              <a:rPr lang="en-US" dirty="0" smtClean="0"/>
              <a:t>react much </a:t>
            </a:r>
            <a:r>
              <a:rPr lang="en-US" dirty="0"/>
              <a:t>like a human.</a:t>
            </a:r>
            <a:endParaRPr lang="en-US" dirty="0"/>
          </a:p>
        </p:txBody>
      </p:sp>
    </p:spTree>
    <p:extLst>
      <p:ext uri="{BB962C8B-B14F-4D97-AF65-F5344CB8AC3E}">
        <p14:creationId xmlns:p14="http://schemas.microsoft.com/office/powerpoint/2010/main" val="335046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dirty="0">
                <a:latin typeface="+mj-lt"/>
              </a:rPr>
              <a:t>Figure 61.4 Artificial intelligence includes the hardware and the software needed to make judgments based on the input from sensors and knowledge of the surrounding environment</a:t>
            </a:r>
          </a:p>
        </p:txBody>
      </p:sp>
      <p:pic>
        <p:nvPicPr>
          <p:cNvPr id="4" name="Picture 3" descr="A figure shows soldered copper traces of a PCB in the shape of a human bra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532" y="2645124"/>
            <a:ext cx="3282474" cy="3516937"/>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RADAR SYSTEMS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Radio Detection and </a:t>
            </a:r>
            <a:r>
              <a:rPr lang="en-US" dirty="0" smtClean="0"/>
              <a:t>Ranging (Radar</a:t>
            </a:r>
            <a:r>
              <a:rPr lang="en-US" dirty="0"/>
              <a:t>) emits radio waves that bounce off objects and return </a:t>
            </a:r>
            <a:r>
              <a:rPr lang="en-US" dirty="0" smtClean="0"/>
              <a:t>for interpretation.</a:t>
            </a:r>
          </a:p>
          <a:p>
            <a:r>
              <a:rPr lang="en-US" dirty="0" smtClean="0"/>
              <a:t>Parts and Operation</a:t>
            </a:r>
          </a:p>
          <a:p>
            <a:pPr lvl="1"/>
            <a:r>
              <a:rPr lang="en-US" dirty="0"/>
              <a:t>Radar transmits a radio wave </a:t>
            </a:r>
            <a:r>
              <a:rPr lang="en-US" dirty="0" smtClean="0"/>
              <a:t>at specific </a:t>
            </a:r>
            <a:r>
              <a:rPr lang="en-US" dirty="0"/>
              <a:t>frequency</a:t>
            </a:r>
            <a:r>
              <a:rPr lang="en-US" dirty="0" smtClean="0"/>
              <a:t>.</a:t>
            </a:r>
          </a:p>
          <a:p>
            <a:pPr lvl="1"/>
            <a:r>
              <a:rPr lang="en-US" dirty="0" smtClean="0"/>
              <a:t>The radio </a:t>
            </a:r>
            <a:r>
              <a:rPr lang="en-US" dirty="0"/>
              <a:t>wave bounces off of that object and returns to the radar</a:t>
            </a:r>
            <a:r>
              <a:rPr lang="en-US" dirty="0" smtClean="0"/>
              <a:t>.</a:t>
            </a:r>
          </a:p>
          <a:p>
            <a:pPr lvl="1"/>
            <a:r>
              <a:rPr lang="en-US" dirty="0" smtClean="0"/>
              <a:t>The </a:t>
            </a:r>
            <a:r>
              <a:rPr lang="en-US" dirty="0"/>
              <a:t>Doppler Effect </a:t>
            </a:r>
            <a:r>
              <a:rPr lang="en-US" dirty="0" smtClean="0"/>
              <a:t>is used to </a:t>
            </a:r>
            <a:r>
              <a:rPr lang="en-US" dirty="0"/>
              <a:t>calculate position and speed </a:t>
            </a:r>
            <a:r>
              <a:rPr lang="en-US" dirty="0" smtClean="0"/>
              <a:t>of another </a:t>
            </a:r>
            <a:r>
              <a:rPr lang="en-US" dirty="0"/>
              <a:t>object.</a:t>
            </a:r>
            <a:endParaRPr lang="en-US" dirty="0"/>
          </a:p>
        </p:txBody>
      </p:sp>
    </p:spTree>
    <p:extLst>
      <p:ext uri="{BB962C8B-B14F-4D97-AF65-F5344CB8AC3E}">
        <p14:creationId xmlns:p14="http://schemas.microsoft.com/office/powerpoint/2010/main" val="165941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RADAR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Diagnosis and Calibration</a:t>
            </a:r>
          </a:p>
          <a:p>
            <a:pPr lvl="1"/>
            <a:r>
              <a:rPr lang="en-US" dirty="0"/>
              <a:t>The diagnosis of the </a:t>
            </a:r>
            <a:r>
              <a:rPr lang="en-US" dirty="0" smtClean="0"/>
              <a:t>radar system </a:t>
            </a:r>
            <a:r>
              <a:rPr lang="en-US" dirty="0"/>
              <a:t>begins with checking for diagnostic trouble codes (DTCs</a:t>
            </a:r>
            <a:r>
              <a:rPr lang="en-US" dirty="0" smtClean="0"/>
              <a:t>).</a:t>
            </a:r>
          </a:p>
          <a:p>
            <a:pPr lvl="1"/>
            <a:r>
              <a:rPr lang="en-US" dirty="0" smtClean="0"/>
              <a:t>Check </a:t>
            </a:r>
            <a:r>
              <a:rPr lang="en-US" dirty="0"/>
              <a:t>the technical service bulletins (TSBs) for a </a:t>
            </a:r>
            <a:r>
              <a:rPr lang="en-US" dirty="0" smtClean="0"/>
              <a:t>software update.</a:t>
            </a:r>
          </a:p>
          <a:p>
            <a:pPr lvl="1"/>
            <a:r>
              <a:rPr lang="en-US" dirty="0"/>
              <a:t>Calibration of the radar is required anytime the unit is </a:t>
            </a:r>
            <a:r>
              <a:rPr lang="en-US" dirty="0" smtClean="0"/>
              <a:t>replaced or </a:t>
            </a:r>
            <a:r>
              <a:rPr lang="en-US" dirty="0"/>
              <a:t>reinstalled</a:t>
            </a:r>
            <a:r>
              <a:rPr lang="en-US" dirty="0" smtClean="0"/>
              <a:t>.</a:t>
            </a:r>
          </a:p>
          <a:p>
            <a:pPr lvl="1"/>
            <a:r>
              <a:rPr lang="en-US" dirty="0" smtClean="0"/>
              <a:t>The calibration </a:t>
            </a:r>
            <a:r>
              <a:rPr lang="en-US" dirty="0"/>
              <a:t>process may be static (in shop), or dynamic (on road), </a:t>
            </a:r>
            <a:r>
              <a:rPr lang="en-US" dirty="0" smtClean="0"/>
              <a:t>or a </a:t>
            </a:r>
            <a:r>
              <a:rPr lang="en-US" dirty="0"/>
              <a:t>combination of the two.</a:t>
            </a:r>
            <a:endParaRPr lang="en-US" dirty="0"/>
          </a:p>
        </p:txBody>
      </p:sp>
    </p:spTree>
    <p:extLst>
      <p:ext uri="{BB962C8B-B14F-4D97-AF65-F5344CB8AC3E}">
        <p14:creationId xmlns:p14="http://schemas.microsoft.com/office/powerpoint/2010/main" val="260326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61.5 An exploded view of a typical radar assembly located at the front of the vehicle</a:t>
            </a:r>
            <a:endParaRPr lang="en-US" dirty="0">
              <a:latin typeface="+mj-lt"/>
            </a:endParaRPr>
          </a:p>
        </p:txBody>
      </p:sp>
      <p:pic>
        <p:nvPicPr>
          <p:cNvPr id="3" name="Picture 2" descr="The assembly has the following components from top to bottom: radar dome, body with separate connector, radar printed circuit board, printed circuit board for processing and power supply, and die-cast backpla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738" y="1616645"/>
            <a:ext cx="4722524" cy="4533623"/>
          </a:xfrm>
          <a:prstGeom prst="rect">
            <a:avLst/>
          </a:prstGeom>
        </p:spPr>
      </p:pic>
    </p:spTree>
    <p:extLst>
      <p:ext uri="{BB962C8B-B14F-4D97-AF65-F5344CB8AC3E}">
        <p14:creationId xmlns:p14="http://schemas.microsoft.com/office/powerpoint/2010/main" val="161358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How does radar operate?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t>Emits </a:t>
            </a:r>
            <a:r>
              <a:rPr lang="en-US" sz="4000" dirty="0"/>
              <a:t>radio waves that bounce off objects and return for interpretation.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61.1</a:t>
            </a:r>
            <a:r>
              <a:rPr lang="en-US" dirty="0" smtClean="0"/>
              <a:t> </a:t>
            </a:r>
            <a:r>
              <a:rPr lang="en-US" dirty="0"/>
              <a:t>Outline the benefits and concerns regarding autonomous vehicles</a:t>
            </a:r>
            <a:r>
              <a:rPr lang="en-US" dirty="0" smtClean="0"/>
              <a:t>.</a:t>
            </a:r>
          </a:p>
          <a:p>
            <a:pPr marL="0" indent="0">
              <a:buNone/>
            </a:pPr>
            <a:r>
              <a:rPr lang="en-US" b="1" dirty="0" smtClean="0">
                <a:solidFill>
                  <a:srgbClr val="005A70"/>
                </a:solidFill>
              </a:rPr>
              <a:t>61.2 </a:t>
            </a:r>
            <a:r>
              <a:rPr lang="en-US" dirty="0"/>
              <a:t>Discuss the levels of autonomous vehicle automation and the </a:t>
            </a:r>
            <a:r>
              <a:rPr lang="en-US" dirty="0" smtClean="0"/>
              <a:t>computer power </a:t>
            </a:r>
            <a:r>
              <a:rPr lang="en-US" dirty="0"/>
              <a:t>needed</a:t>
            </a:r>
            <a:r>
              <a:rPr lang="en-US" dirty="0" smtClean="0"/>
              <a:t>.</a:t>
            </a:r>
          </a:p>
          <a:p>
            <a:pPr marL="0" indent="0">
              <a:buNone/>
            </a:pPr>
            <a:r>
              <a:rPr lang="en-US" b="1" dirty="0" smtClean="0">
                <a:solidFill>
                  <a:srgbClr val="005A70"/>
                </a:solidFill>
              </a:rPr>
              <a:t>61.3 </a:t>
            </a:r>
            <a:r>
              <a:rPr lang="en-US" dirty="0"/>
              <a:t>Explain the different types of sensors used in autonomous vehicles.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CAMERAS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Cameras are used to replace the </a:t>
            </a:r>
            <a:r>
              <a:rPr lang="en-US" dirty="0" smtClean="0"/>
              <a:t>human eye.</a:t>
            </a:r>
          </a:p>
          <a:p>
            <a:r>
              <a:rPr lang="en-US" dirty="0" smtClean="0"/>
              <a:t>Parts and Operation</a:t>
            </a:r>
          </a:p>
          <a:p>
            <a:pPr lvl="1"/>
            <a:r>
              <a:rPr lang="en-US" dirty="0"/>
              <a:t>The light that reflects off an object </a:t>
            </a:r>
            <a:r>
              <a:rPr lang="en-US" dirty="0" smtClean="0"/>
              <a:t>in front </a:t>
            </a:r>
            <a:r>
              <a:rPr lang="en-US" dirty="0"/>
              <a:t>of the lens passes through the lens and is collected at a </a:t>
            </a:r>
            <a:r>
              <a:rPr lang="en-US" dirty="0" smtClean="0"/>
              <a:t>focal point</a:t>
            </a:r>
            <a:r>
              <a:rPr lang="en-US" dirty="0"/>
              <a:t>. The light then passes to a Charge-Coupled Device (CCD). </a:t>
            </a:r>
            <a:r>
              <a:rPr lang="en-US" dirty="0" smtClean="0"/>
              <a:t>A CCD </a:t>
            </a:r>
            <a:r>
              <a:rPr lang="en-US" dirty="0"/>
              <a:t>is a device for the movement of electrical charge, for </a:t>
            </a:r>
            <a:r>
              <a:rPr lang="en-US" dirty="0" smtClean="0"/>
              <a:t>conversion into </a:t>
            </a:r>
            <a:r>
              <a:rPr lang="en-US" dirty="0"/>
              <a:t>a digital value.</a:t>
            </a:r>
            <a:endParaRPr lang="en-US" dirty="0" smtClean="0"/>
          </a:p>
          <a:p>
            <a:endParaRPr lang="en-US" dirty="0"/>
          </a:p>
        </p:txBody>
      </p:sp>
    </p:spTree>
    <p:extLst>
      <p:ext uri="{BB962C8B-B14F-4D97-AF65-F5344CB8AC3E}">
        <p14:creationId xmlns:p14="http://schemas.microsoft.com/office/powerpoint/2010/main" val="182119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CAMERAS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Diagnosis and Calibration</a:t>
            </a:r>
          </a:p>
          <a:p>
            <a:pPr lvl="1"/>
            <a:r>
              <a:rPr lang="en-US" dirty="0"/>
              <a:t>The diagnosis of the </a:t>
            </a:r>
            <a:r>
              <a:rPr lang="en-US" dirty="0" smtClean="0"/>
              <a:t>camera system </a:t>
            </a:r>
            <a:r>
              <a:rPr lang="en-US" dirty="0"/>
              <a:t>begins by reading the DTCs</a:t>
            </a:r>
            <a:r>
              <a:rPr lang="en-US" dirty="0" smtClean="0"/>
              <a:t>.</a:t>
            </a:r>
          </a:p>
          <a:p>
            <a:pPr lvl="1"/>
            <a:r>
              <a:rPr lang="en-US" dirty="0" smtClean="0"/>
              <a:t>Verify </a:t>
            </a:r>
            <a:r>
              <a:rPr lang="en-US" dirty="0"/>
              <a:t>the lens </a:t>
            </a:r>
            <a:r>
              <a:rPr lang="en-US" dirty="0" smtClean="0"/>
              <a:t>of the </a:t>
            </a:r>
            <a:r>
              <a:rPr lang="en-US" dirty="0"/>
              <a:t>camera is free of anything that obstructs its view</a:t>
            </a:r>
            <a:r>
              <a:rPr lang="en-US" dirty="0" smtClean="0"/>
              <a:t>.</a:t>
            </a:r>
          </a:p>
          <a:p>
            <a:pPr lvl="1"/>
            <a:r>
              <a:rPr lang="en-US" dirty="0"/>
              <a:t>Calibration of the camera is required when one or more </a:t>
            </a:r>
            <a:r>
              <a:rPr lang="en-US" dirty="0" smtClean="0"/>
              <a:t>cameras are </a:t>
            </a:r>
            <a:r>
              <a:rPr lang="en-US" dirty="0"/>
              <a:t>replaced or a mounting component, such as a windshield</a:t>
            </a:r>
            <a:r>
              <a:rPr lang="en-US" dirty="0" smtClean="0"/>
              <a:t>,</a:t>
            </a:r>
            <a:r>
              <a:rPr lang="en-US" dirty="0"/>
              <a:t> bumper cover, mirror, or door, is replaced.</a:t>
            </a:r>
            <a:endParaRPr lang="en-US" dirty="0"/>
          </a:p>
        </p:txBody>
      </p:sp>
    </p:spTree>
    <p:extLst>
      <p:ext uri="{BB962C8B-B14F-4D97-AF65-F5344CB8AC3E}">
        <p14:creationId xmlns:p14="http://schemas.microsoft.com/office/powerpoint/2010/main" val="10984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61.6 A charge coupled device (CCD) is an integrated circuit on a silicon surface forming light-sensitive elements called pixels. The light photons generate a charge that can be used by electronics and turned into a digital copy of the image on the device</a:t>
            </a:r>
            <a:endParaRPr lang="en-US" dirty="0">
              <a:latin typeface="+mj-lt"/>
            </a:endParaRPr>
          </a:p>
        </p:txBody>
      </p:sp>
      <p:pic>
        <p:nvPicPr>
          <p:cNvPr id="3" name="Picture 2" descr="The charge coupled device has the following components:&#10;• A pixel reset gate and transfer gate are installed to the left of four CCD gates. This setup is seated on top of a two N plus and one N minus buried channel.&#10;• A potential barrier with three steps is situated at the bottom of the charge coupled device. &#10;• CCD charge transfer potential well is at the leftmost step, photodiode integrated charge potential well is the middle well, and the rightmost well is the lateral overflow drain.&#10;• The potential barrier is labeled as P-silicon.&#10;• The top surface of CCD receives incoming photon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328" y="2318690"/>
            <a:ext cx="5657344" cy="3844174"/>
          </a:xfrm>
          <a:prstGeom prst="rect">
            <a:avLst/>
          </a:prstGeom>
        </p:spPr>
      </p:pic>
    </p:spTree>
    <p:extLst>
      <p:ext uri="{BB962C8B-B14F-4D97-AF65-F5344CB8AC3E}">
        <p14:creationId xmlns:p14="http://schemas.microsoft.com/office/powerpoint/2010/main" val="373411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The calibration is </a:t>
            </a:r>
            <a:r>
              <a:rPr lang="en-US" b="0" dirty="0" smtClean="0">
                <a:latin typeface="+mj-lt"/>
              </a:rPr>
              <a:t>an in-shop </a:t>
            </a:r>
            <a:r>
              <a:rPr lang="en-US" b="0" dirty="0">
                <a:latin typeface="+mj-lt"/>
              </a:rPr>
              <a:t>static process. Large patterned mats are placed </a:t>
            </a:r>
            <a:r>
              <a:rPr lang="en-US" b="0" dirty="0" smtClean="0">
                <a:latin typeface="+mj-lt"/>
              </a:rPr>
              <a:t>around the </a:t>
            </a:r>
            <a:r>
              <a:rPr lang="en-US" b="0" dirty="0">
                <a:latin typeface="+mj-lt"/>
              </a:rPr>
              <a:t>vehicle at specific locations and the scan tool is used to </a:t>
            </a:r>
            <a:r>
              <a:rPr lang="en-US" b="0" dirty="0" smtClean="0">
                <a:latin typeface="+mj-lt"/>
              </a:rPr>
              <a:t>initiate the </a:t>
            </a:r>
            <a:r>
              <a:rPr lang="en-US" b="0" dirty="0">
                <a:latin typeface="+mj-lt"/>
              </a:rPr>
              <a:t>process.</a:t>
            </a:r>
            <a:endParaRPr lang="en-US" dirty="0">
              <a:latin typeface="+mj-lt"/>
            </a:endParaRPr>
          </a:p>
        </p:txBody>
      </p:sp>
      <p:pic>
        <p:nvPicPr>
          <p:cNvPr id="3" name="Picture 2" descr="The figure on left shows a car with four points A, B, C, D marked on the outer surface of its body. A target board is placed in front of the car at a distance of 4 meters (157.5 in) from the point C at the front right of the car. The ends of target board are labeled E and F and the center is labeled G. The rear of target board is free of objects. The total length of the setup is 10-15 meters and the width is 4 meters.&#10;The figure on right shows a target board with white and black check boards mounted on a vertical stan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8" y="2634901"/>
            <a:ext cx="8224622" cy="29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3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LIDAR SYSTEMS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Lidar means Light Detection </a:t>
            </a:r>
            <a:r>
              <a:rPr lang="en-US" dirty="0" smtClean="0"/>
              <a:t>and Ranging </a:t>
            </a:r>
            <a:r>
              <a:rPr lang="en-US" dirty="0"/>
              <a:t>or </a:t>
            </a:r>
            <a:r>
              <a:rPr lang="en-US" i="1" dirty="0"/>
              <a:t>Light Imaging, Detection, And Ranging</a:t>
            </a:r>
            <a:r>
              <a:rPr lang="en-US" dirty="0" smtClean="0"/>
              <a:t>.</a:t>
            </a:r>
          </a:p>
          <a:p>
            <a:pPr lvl="1"/>
            <a:r>
              <a:rPr lang="en-US" dirty="0"/>
              <a:t>Lidar systems are able to create 3-D images at 300 </a:t>
            </a:r>
            <a:r>
              <a:rPr lang="en-US" dirty="0" smtClean="0"/>
              <a:t>yards (300 </a:t>
            </a:r>
            <a:r>
              <a:rPr lang="en-US" dirty="0"/>
              <a:t>m), which is a lot further than a camera is able to detect objects</a:t>
            </a:r>
            <a:r>
              <a:rPr lang="en-US" dirty="0" smtClean="0"/>
              <a:t>.</a:t>
            </a:r>
          </a:p>
          <a:p>
            <a:r>
              <a:rPr lang="en-US" dirty="0" smtClean="0"/>
              <a:t>Parts and Operation</a:t>
            </a:r>
          </a:p>
          <a:p>
            <a:pPr lvl="1"/>
            <a:r>
              <a:rPr lang="en-US" dirty="0" smtClean="0"/>
              <a:t>The </a:t>
            </a:r>
            <a:r>
              <a:rPr lang="en-US" dirty="0"/>
              <a:t>laser light from the sensor can view all objects </a:t>
            </a:r>
            <a:r>
              <a:rPr lang="en-US" dirty="0" smtClean="0"/>
              <a:t>surrounding the </a:t>
            </a:r>
            <a:r>
              <a:rPr lang="en-US" dirty="0"/>
              <a:t>vehicle.</a:t>
            </a:r>
            <a:endParaRPr lang="en-US" dirty="0" smtClean="0"/>
          </a:p>
          <a:p>
            <a:pPr lvl="1"/>
            <a:endParaRPr lang="en-US" dirty="0"/>
          </a:p>
        </p:txBody>
      </p:sp>
    </p:spTree>
    <p:extLst>
      <p:ext uri="{BB962C8B-B14F-4D97-AF65-F5344CB8AC3E}">
        <p14:creationId xmlns:p14="http://schemas.microsoft.com/office/powerpoint/2010/main" val="260597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LIDAR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Diagnosis and Calibration</a:t>
            </a:r>
          </a:p>
          <a:p>
            <a:pPr lvl="1"/>
            <a:r>
              <a:rPr lang="en-US" dirty="0" smtClean="0"/>
              <a:t>Begin diagnosis by checking for trouble codes.</a:t>
            </a:r>
          </a:p>
          <a:p>
            <a:pPr lvl="1"/>
            <a:r>
              <a:rPr lang="en-US" dirty="0" smtClean="0"/>
              <a:t>Calibration is performed in a static manner using targets that are positioned according to manufacturers specifications.</a:t>
            </a:r>
          </a:p>
          <a:p>
            <a:pPr lvl="1"/>
            <a:endParaRPr lang="en-US" dirty="0"/>
          </a:p>
        </p:txBody>
      </p:sp>
    </p:spTree>
    <p:extLst>
      <p:ext uri="{BB962C8B-B14F-4D97-AF65-F5344CB8AC3E}">
        <p14:creationId xmlns:p14="http://schemas.microsoft.com/office/powerpoint/2010/main" val="203206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61.7 Lidar is a detection system that uses light from a laser to create a picture of the surrounding area</a:t>
            </a:r>
            <a:endParaRPr lang="en-US" dirty="0">
              <a:latin typeface="+mj-lt"/>
            </a:endParaRPr>
          </a:p>
        </p:txBody>
      </p:sp>
      <p:pic>
        <p:nvPicPr>
          <p:cNvPr id="3" name="Picture 2" descr="A figure shows a car installed with ultrasound sensors that detect other cars, cyclists, and pedestrians around the c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23" y="2057400"/>
            <a:ext cx="6940953" cy="3921442"/>
          </a:xfrm>
          <a:prstGeom prst="rect">
            <a:avLst/>
          </a:prstGeom>
        </p:spPr>
      </p:pic>
    </p:spTree>
    <p:extLst>
      <p:ext uri="{BB962C8B-B14F-4D97-AF65-F5344CB8AC3E}">
        <p14:creationId xmlns:p14="http://schemas.microsoft.com/office/powerpoint/2010/main" val="349483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does Lidar work poorly in foul weather?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Like the human eye, it does not see well.</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ULTRASOUND</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Ultrasound </a:t>
            </a:r>
            <a:r>
              <a:rPr lang="en-US" dirty="0"/>
              <a:t>is used in the parking </a:t>
            </a:r>
            <a:r>
              <a:rPr lang="en-US" dirty="0" smtClean="0"/>
              <a:t>assistance applications.</a:t>
            </a:r>
          </a:p>
          <a:p>
            <a:pPr lvl="1"/>
            <a:r>
              <a:rPr lang="en-US" dirty="0"/>
              <a:t>It has an effective operating </a:t>
            </a:r>
            <a:r>
              <a:rPr lang="en-US" dirty="0" smtClean="0"/>
              <a:t>range of </a:t>
            </a:r>
            <a:r>
              <a:rPr lang="en-US" dirty="0"/>
              <a:t>approximately 2 to 4 yards (2 to 4 m), and is installed so that it </a:t>
            </a:r>
            <a:r>
              <a:rPr lang="en-US" dirty="0" smtClean="0"/>
              <a:t>can detect </a:t>
            </a:r>
            <a:r>
              <a:rPr lang="en-US" dirty="0"/>
              <a:t>obstacles on all four sides of the vehicle.</a:t>
            </a:r>
            <a:endParaRPr lang="en-US" dirty="0"/>
          </a:p>
        </p:txBody>
      </p:sp>
    </p:spTree>
    <p:extLst>
      <p:ext uri="{BB962C8B-B14F-4D97-AF65-F5344CB8AC3E}">
        <p14:creationId xmlns:p14="http://schemas.microsoft.com/office/powerpoint/2010/main" val="118690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61.4</a:t>
            </a:r>
            <a:r>
              <a:rPr lang="en-US" dirty="0" smtClean="0"/>
              <a:t> </a:t>
            </a:r>
            <a:r>
              <a:rPr lang="en-US" dirty="0"/>
              <a:t>Discuss the importance having communications between </a:t>
            </a:r>
            <a:r>
              <a:rPr lang="en-US" dirty="0" smtClean="0"/>
              <a:t>vehicles and </a:t>
            </a:r>
            <a:r>
              <a:rPr lang="en-US" dirty="0"/>
              <a:t>from vehicles to the infrastructure</a:t>
            </a:r>
            <a:r>
              <a:rPr lang="en-US" dirty="0" smtClean="0"/>
              <a:t>.</a:t>
            </a:r>
          </a:p>
          <a:p>
            <a:pPr marL="0" indent="0">
              <a:buNone/>
            </a:pPr>
            <a:r>
              <a:rPr lang="en-US" b="1" dirty="0" smtClean="0">
                <a:solidFill>
                  <a:srgbClr val="005A70"/>
                </a:solidFill>
              </a:rPr>
              <a:t>61.5</a:t>
            </a:r>
            <a:r>
              <a:rPr lang="en-US" dirty="0" smtClean="0"/>
              <a:t> </a:t>
            </a:r>
            <a:r>
              <a:rPr lang="en-US" dirty="0"/>
              <a:t>Explain how cameras can be used in autonomous vehicles</a:t>
            </a:r>
            <a:r>
              <a:rPr lang="en-US" dirty="0" smtClean="0"/>
              <a:t>.</a:t>
            </a:r>
          </a:p>
          <a:p>
            <a:pPr marL="0" indent="0">
              <a:buNone/>
            </a:pPr>
            <a:r>
              <a:rPr lang="en-US" b="1" dirty="0" smtClean="0">
                <a:solidFill>
                  <a:schemeClr val="accent2"/>
                </a:solidFill>
              </a:rPr>
              <a:t>61.6</a:t>
            </a:r>
            <a:r>
              <a:rPr lang="en-US" dirty="0" smtClean="0"/>
              <a:t> Explain </a:t>
            </a:r>
            <a:r>
              <a:rPr lang="en-US" dirty="0"/>
              <a:t>the purpose of the multi-domain controller and </a:t>
            </a:r>
            <a:r>
              <a:rPr lang="en-US" dirty="0" smtClean="0"/>
              <a:t>describe how </a:t>
            </a:r>
            <a:r>
              <a:rPr lang="en-US" dirty="0"/>
              <a:t>it works.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61.8 Ultrasound sensors are used at the front and rear of many vehicles and are used for detection of objects that are close to the vehicle</a:t>
            </a:r>
            <a:endParaRPr lang="en-US" dirty="0">
              <a:latin typeface="+mj-lt"/>
            </a:endParaRPr>
          </a:p>
        </p:txBody>
      </p:sp>
      <p:pic>
        <p:nvPicPr>
          <p:cNvPr id="3" name="Picture 2" descr="A figure illustrates a brake-by-wire system with electronic controls. The figure shows a car with four ultrasonic sensors at the front and back of the car that are used to detect objects during driving, reversing, and par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605" y="1458425"/>
            <a:ext cx="6168791" cy="4703157"/>
          </a:xfrm>
          <a:prstGeom prst="rect">
            <a:avLst/>
          </a:prstGeom>
        </p:spPr>
      </p:pic>
    </p:spTree>
    <p:extLst>
      <p:ext uri="{BB962C8B-B14F-4D97-AF65-F5344CB8AC3E}">
        <p14:creationId xmlns:p14="http://schemas.microsoft.com/office/powerpoint/2010/main" val="8500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DEDICATED SHORT-RANGE COMMUNICATION (DSRC)</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Is used </a:t>
            </a:r>
            <a:r>
              <a:rPr lang="en-US" dirty="0"/>
              <a:t>for vehicle-to-vehicle communication, </a:t>
            </a:r>
            <a:r>
              <a:rPr lang="en-US" dirty="0" smtClean="0"/>
              <a:t>as well </a:t>
            </a:r>
            <a:r>
              <a:rPr lang="en-US" dirty="0"/>
              <a:t>as the vehicle to the </a:t>
            </a:r>
            <a:r>
              <a:rPr lang="en-US" dirty="0" smtClean="0"/>
              <a:t>infrastructure communication.</a:t>
            </a:r>
          </a:p>
          <a:p>
            <a:pPr lvl="1"/>
            <a:r>
              <a:rPr lang="en-US" dirty="0"/>
              <a:t>It uses a 5.9 GHz </a:t>
            </a:r>
            <a:r>
              <a:rPr lang="en-US" dirty="0" smtClean="0"/>
              <a:t>frequency and </a:t>
            </a:r>
            <a:r>
              <a:rPr lang="en-US" dirty="0"/>
              <a:t>75 MHz bandwidth to transmit critical information like </a:t>
            </a:r>
            <a:r>
              <a:rPr lang="en-US" dirty="0" smtClean="0"/>
              <a:t>speed, location</a:t>
            </a:r>
            <a:r>
              <a:rPr lang="en-US" dirty="0"/>
              <a:t>, direction, and traffic</a:t>
            </a:r>
            <a:r>
              <a:rPr lang="en-US" dirty="0" smtClean="0"/>
              <a:t>.</a:t>
            </a:r>
          </a:p>
          <a:p>
            <a:r>
              <a:rPr lang="en-US" dirty="0" smtClean="0"/>
              <a:t>Diagnosis and Calibration</a:t>
            </a:r>
          </a:p>
          <a:p>
            <a:pPr lvl="1"/>
            <a:r>
              <a:rPr lang="en-US" dirty="0"/>
              <a:t>The signal strength is measured with specific </a:t>
            </a:r>
            <a:r>
              <a:rPr lang="en-US" dirty="0" smtClean="0"/>
              <a:t>equipment designed </a:t>
            </a:r>
            <a:r>
              <a:rPr lang="en-US" dirty="0"/>
              <a:t>to measure the frequency of DSRC devices.</a:t>
            </a:r>
            <a:endParaRPr lang="en-US" dirty="0"/>
          </a:p>
        </p:txBody>
      </p:sp>
    </p:spTree>
    <p:extLst>
      <p:ext uri="{BB962C8B-B14F-4D97-AF65-F5344CB8AC3E}">
        <p14:creationId xmlns:p14="http://schemas.microsoft.com/office/powerpoint/2010/main" val="391882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purpose of dedicated short-range communications?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Vehicle to vehicle and Vehicle to Everything Communication.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MULTI-DOMAIN CONTROLLER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multi-domain controller </a:t>
            </a:r>
            <a:r>
              <a:rPr lang="en-US" dirty="0" smtClean="0"/>
              <a:t>receives the </a:t>
            </a:r>
            <a:r>
              <a:rPr lang="en-US" dirty="0"/>
              <a:t>inputs from the many different operating systems, </a:t>
            </a:r>
            <a:r>
              <a:rPr lang="en-US" dirty="0" smtClean="0"/>
              <a:t>adds mapping </a:t>
            </a:r>
            <a:r>
              <a:rPr lang="en-US" dirty="0"/>
              <a:t>information, and makes the necessary navigation decisions</a:t>
            </a:r>
            <a:r>
              <a:rPr lang="en-US" dirty="0" smtClean="0"/>
              <a:t>.</a:t>
            </a:r>
          </a:p>
          <a:p>
            <a:pPr lvl="1"/>
            <a:r>
              <a:rPr lang="en-US" dirty="0"/>
              <a:t>It is anticipated that a multi-domain controller needs to </a:t>
            </a:r>
            <a:r>
              <a:rPr lang="en-US" dirty="0" smtClean="0"/>
              <a:t>process about </a:t>
            </a:r>
            <a:r>
              <a:rPr lang="en-US" dirty="0"/>
              <a:t>4,000 GB of information per day.</a:t>
            </a:r>
            <a:endParaRPr lang="en-US" dirty="0"/>
          </a:p>
        </p:txBody>
      </p:sp>
    </p:spTree>
    <p:extLst>
      <p:ext uri="{BB962C8B-B14F-4D97-AF65-F5344CB8AC3E}">
        <p14:creationId xmlns:p14="http://schemas.microsoft.com/office/powerpoint/2010/main" val="264664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ACTUATORS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Used </a:t>
            </a:r>
            <a:r>
              <a:rPr lang="en-US" dirty="0"/>
              <a:t>to control the vehicle through </a:t>
            </a:r>
            <a:r>
              <a:rPr lang="en-US" dirty="0" smtClean="0"/>
              <a:t>actuators in </a:t>
            </a:r>
            <a:r>
              <a:rPr lang="en-US" dirty="0"/>
              <a:t>the engine, transmission, steering, brakes, </a:t>
            </a:r>
            <a:r>
              <a:rPr lang="en-US" dirty="0" smtClean="0"/>
              <a:t>human-machine interface </a:t>
            </a:r>
            <a:r>
              <a:rPr lang="en-US" dirty="0"/>
              <a:t>(HMI), and vehicle-to- everything (V2X) systems</a:t>
            </a:r>
            <a:r>
              <a:rPr lang="en-US" dirty="0" smtClean="0"/>
              <a:t>.</a:t>
            </a:r>
          </a:p>
          <a:p>
            <a:pPr lvl="1"/>
            <a:r>
              <a:rPr lang="en-US" dirty="0"/>
              <a:t>These </a:t>
            </a:r>
            <a:r>
              <a:rPr lang="en-US" dirty="0" smtClean="0"/>
              <a:t>systems are </a:t>
            </a:r>
            <a:r>
              <a:rPr lang="en-US" dirty="0"/>
              <a:t>commonly referred to as control “by wire.”</a:t>
            </a:r>
            <a:endParaRPr lang="en-US" dirty="0"/>
          </a:p>
        </p:txBody>
      </p:sp>
    </p:spTree>
    <p:extLst>
      <p:ext uri="{BB962C8B-B14F-4D97-AF65-F5344CB8AC3E}">
        <p14:creationId xmlns:p14="http://schemas.microsoft.com/office/powerpoint/2010/main" val="360919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PUTTING IT ALL TOGETHER</a:t>
            </a:r>
            <a:endParaRPr lang="en-US" dirty="0">
              <a:latin typeface="+mj-lt"/>
            </a:endParaRPr>
          </a:p>
        </p:txBody>
      </p:sp>
      <p:sp>
        <p:nvSpPr>
          <p:cNvPr id="3" name="Content Placeholder 2"/>
          <p:cNvSpPr>
            <a:spLocks noGrp="1"/>
          </p:cNvSpPr>
          <p:nvPr>
            <p:ph idx="1"/>
          </p:nvPr>
        </p:nvSpPr>
        <p:spPr/>
        <p:txBody>
          <a:bodyPr/>
          <a:lstStyle/>
          <a:p>
            <a:r>
              <a:rPr lang="en-US" dirty="0" smtClean="0"/>
              <a:t>Sensors and Communication</a:t>
            </a:r>
          </a:p>
          <a:p>
            <a:pPr lvl="1"/>
            <a:r>
              <a:rPr lang="en-US" dirty="0"/>
              <a:t>The advanced </a:t>
            </a:r>
            <a:r>
              <a:rPr lang="en-US" dirty="0" smtClean="0"/>
              <a:t>architectures needed </a:t>
            </a:r>
            <a:r>
              <a:rPr lang="en-US" dirty="0"/>
              <a:t>for self-driving vehicles rely on real-time </a:t>
            </a:r>
            <a:r>
              <a:rPr lang="en-US" dirty="0" smtClean="0"/>
              <a:t>communications and </a:t>
            </a:r>
            <a:r>
              <a:rPr lang="en-US" dirty="0"/>
              <a:t>data from all of the sensors</a:t>
            </a:r>
            <a:r>
              <a:rPr lang="en-US" dirty="0" smtClean="0"/>
              <a:t>.</a:t>
            </a:r>
          </a:p>
          <a:p>
            <a:pPr lvl="1"/>
            <a:r>
              <a:rPr lang="en-US" dirty="0"/>
              <a:t>The images and data are then </a:t>
            </a:r>
            <a:r>
              <a:rPr lang="en-US" dirty="0" smtClean="0"/>
              <a:t>combined with </a:t>
            </a:r>
            <a:r>
              <a:rPr lang="en-US" dirty="0"/>
              <a:t>data from the communications, from other vehicles, and </a:t>
            </a:r>
            <a:r>
              <a:rPr lang="en-US" dirty="0" smtClean="0"/>
              <a:t>from the </a:t>
            </a:r>
            <a:r>
              <a:rPr lang="en-US" dirty="0"/>
              <a:t>environment to make the necessary decisions regarding how </a:t>
            </a:r>
            <a:r>
              <a:rPr lang="en-US" dirty="0" smtClean="0"/>
              <a:t>to proceed.</a:t>
            </a:r>
          </a:p>
          <a:p>
            <a:pPr lvl="1"/>
            <a:r>
              <a:rPr lang="en-US" dirty="0"/>
              <a:t>AI is needed to process all of the data and images to </a:t>
            </a:r>
            <a:r>
              <a:rPr lang="en-US" dirty="0" smtClean="0"/>
              <a:t>create what </a:t>
            </a:r>
            <a:r>
              <a:rPr lang="en-US" dirty="0"/>
              <a:t>is needed to achieve level 5 autonomy.</a:t>
            </a:r>
            <a:endParaRPr lang="en-US" dirty="0"/>
          </a:p>
        </p:txBody>
      </p:sp>
    </p:spTree>
    <p:extLst>
      <p:ext uri="{BB962C8B-B14F-4D97-AF65-F5344CB8AC3E}">
        <p14:creationId xmlns:p14="http://schemas.microsoft.com/office/powerpoint/2010/main" val="9701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61.9 A brake-by-wire system using all electronic controls can eventually replace the hydraulic-based systems used on vehicles</a:t>
            </a:r>
            <a:endParaRPr lang="en-US" dirty="0">
              <a:latin typeface="+mj-lt"/>
            </a:endParaRPr>
          </a:p>
        </p:txBody>
      </p:sp>
      <p:pic>
        <p:nvPicPr>
          <p:cNvPr id="3" name="Picture 2" descr="The figure shows the following components:&#10;• The four tires of the car have an actuator and a local controller.&#10;• The local controller receives and sends signals to ECU through a communication network.&#10;• The ECU receives inputs from sensors.&#10;• A fault-tolerant processor in pedal interface unit is connected to a brake pedal sensor and sends and receives signals to the local controller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961" y="1428527"/>
            <a:ext cx="4062078" cy="4716652"/>
          </a:xfrm>
          <a:prstGeom prst="rect">
            <a:avLst/>
          </a:prstGeom>
        </p:spPr>
      </p:pic>
    </p:spTree>
    <p:extLst>
      <p:ext uri="{BB962C8B-B14F-4D97-AF65-F5344CB8AC3E}">
        <p14:creationId xmlns:p14="http://schemas.microsoft.com/office/powerpoint/2010/main" val="374712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NEED FOR AUTOMATION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a:t>
            </a:r>
          </a:p>
          <a:p>
            <a:pPr lvl="1"/>
            <a:r>
              <a:rPr lang="en-US" dirty="0" smtClean="0"/>
              <a:t>Lane Keep Assist</a:t>
            </a:r>
          </a:p>
          <a:p>
            <a:pPr lvl="1"/>
            <a:r>
              <a:rPr lang="en-US" dirty="0" smtClean="0"/>
              <a:t>Emergency Braking</a:t>
            </a:r>
          </a:p>
          <a:p>
            <a:r>
              <a:rPr lang="en-US" dirty="0" smtClean="0"/>
              <a:t>Connected Vehicle Applications</a:t>
            </a:r>
          </a:p>
          <a:p>
            <a:pPr lvl="1"/>
            <a:r>
              <a:rPr lang="en-US" dirty="0" smtClean="0"/>
              <a:t>Safety</a:t>
            </a:r>
          </a:p>
          <a:p>
            <a:pPr lvl="1"/>
            <a:r>
              <a:rPr lang="en-US" dirty="0" smtClean="0"/>
              <a:t>Traffic Updates</a:t>
            </a:r>
          </a:p>
          <a:p>
            <a:pPr lvl="1"/>
            <a:r>
              <a:rPr lang="en-US" dirty="0" smtClean="0"/>
              <a:t>Convenience</a:t>
            </a:r>
            <a:endParaRPr lang="en-US" dirty="0" smtClean="0"/>
          </a:p>
          <a:p>
            <a:pPr lvl="1"/>
            <a:endParaRPr lang="en-US" dirty="0" smtClean="0"/>
          </a:p>
          <a:p>
            <a:pPr lvl="1"/>
            <a:endParaRPr lang="en-US" sz="2000"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 TO AUTONOMOUS VEHICLES (1 OF 2)</a:t>
            </a:r>
            <a:endParaRPr lang="en-US" dirty="0">
              <a:latin typeface="+mj-lt"/>
            </a:endParaRPr>
          </a:p>
        </p:txBody>
      </p:sp>
      <p:sp>
        <p:nvSpPr>
          <p:cNvPr id="3" name="Content Placeholder 2"/>
          <p:cNvSpPr>
            <a:spLocks noGrp="1"/>
          </p:cNvSpPr>
          <p:nvPr>
            <p:ph idx="1"/>
          </p:nvPr>
        </p:nvSpPr>
        <p:spPr/>
        <p:txBody>
          <a:bodyPr/>
          <a:lstStyle/>
          <a:p>
            <a:r>
              <a:rPr lang="en-US" dirty="0" smtClean="0"/>
              <a:t>What is an Autonomous Vehicle?</a:t>
            </a:r>
          </a:p>
          <a:p>
            <a:pPr lvl="1"/>
            <a:r>
              <a:rPr lang="en-US" dirty="0"/>
              <a:t>A</a:t>
            </a:r>
            <a:r>
              <a:rPr lang="en-US" dirty="0" smtClean="0"/>
              <a:t> </a:t>
            </a:r>
            <a:r>
              <a:rPr lang="en-US" dirty="0"/>
              <a:t>vehicle that uses an automated driving system that monitors the </a:t>
            </a:r>
            <a:r>
              <a:rPr lang="en-US" dirty="0" smtClean="0"/>
              <a:t>driving environment </a:t>
            </a:r>
            <a:r>
              <a:rPr lang="en-US" dirty="0"/>
              <a:t>and makes navigation decisions without driver input</a:t>
            </a:r>
            <a:r>
              <a:rPr lang="en-US" dirty="0" smtClean="0"/>
              <a:t>.</a:t>
            </a:r>
          </a:p>
          <a:p>
            <a:r>
              <a:rPr lang="en-US" dirty="0" smtClean="0"/>
              <a:t>History</a:t>
            </a:r>
          </a:p>
          <a:p>
            <a:pPr lvl="1"/>
            <a:r>
              <a:rPr lang="en-US" dirty="0" smtClean="0"/>
              <a:t>Finds </a:t>
            </a:r>
            <a:r>
              <a:rPr lang="en-US" dirty="0"/>
              <a:t>its roots in </a:t>
            </a:r>
            <a:r>
              <a:rPr lang="en-US" dirty="0" smtClean="0"/>
              <a:t>da Vinci’s </a:t>
            </a:r>
            <a:r>
              <a:rPr lang="en-US" dirty="0"/>
              <a:t>Self-Propelled Cart of the 1500s</a:t>
            </a:r>
            <a:r>
              <a:rPr lang="en-US" dirty="0" smtClean="0"/>
              <a:t>.</a:t>
            </a:r>
          </a:p>
          <a:p>
            <a:endParaRPr lang="en-US" dirty="0"/>
          </a:p>
        </p:txBody>
      </p:sp>
    </p:spTree>
    <p:extLst>
      <p:ext uri="{BB962C8B-B14F-4D97-AF65-F5344CB8AC3E}">
        <p14:creationId xmlns:p14="http://schemas.microsoft.com/office/powerpoint/2010/main" val="2730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 TO AUTONOMOUS VEHICLES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Benefits</a:t>
            </a:r>
          </a:p>
          <a:p>
            <a:pPr lvl="1"/>
            <a:r>
              <a:rPr lang="en-US" dirty="0" smtClean="0"/>
              <a:t>Fewer traffic collisions</a:t>
            </a:r>
            <a:endParaRPr lang="en-US" dirty="0"/>
          </a:p>
          <a:p>
            <a:pPr lvl="1"/>
            <a:r>
              <a:rPr lang="en-US" dirty="0" smtClean="0"/>
              <a:t>Increased </a:t>
            </a:r>
            <a:r>
              <a:rPr lang="en-US" dirty="0"/>
              <a:t>roadway </a:t>
            </a:r>
            <a:r>
              <a:rPr lang="en-US" dirty="0" smtClean="0"/>
              <a:t>capacity</a:t>
            </a:r>
          </a:p>
          <a:p>
            <a:pPr lvl="1"/>
            <a:r>
              <a:rPr lang="en-US" dirty="0" smtClean="0"/>
              <a:t>Increased speed limits and occupant productivity</a:t>
            </a:r>
          </a:p>
          <a:p>
            <a:r>
              <a:rPr lang="en-US" dirty="0" smtClean="0"/>
              <a:t>Concerns</a:t>
            </a:r>
          </a:p>
          <a:p>
            <a:pPr lvl="1"/>
            <a:r>
              <a:rPr lang="en-US" dirty="0" smtClean="0"/>
              <a:t>Resistance </a:t>
            </a:r>
            <a:r>
              <a:rPr lang="en-US" dirty="0"/>
              <a:t>of </a:t>
            </a:r>
            <a:r>
              <a:rPr lang="en-US" dirty="0" smtClean="0"/>
              <a:t>drivers to accept</a:t>
            </a:r>
          </a:p>
          <a:p>
            <a:pPr lvl="1"/>
            <a:r>
              <a:rPr lang="en-US" dirty="0" smtClean="0"/>
              <a:t>Hardware function in poor driving conditions</a:t>
            </a:r>
          </a:p>
          <a:p>
            <a:pPr lvl="1"/>
            <a:r>
              <a:rPr lang="en-US" dirty="0" smtClean="0"/>
              <a:t>Cybersecurity </a:t>
            </a:r>
            <a:r>
              <a:rPr lang="en-US" dirty="0"/>
              <a:t>and the loss </a:t>
            </a:r>
            <a:r>
              <a:rPr lang="en-US" dirty="0" smtClean="0"/>
              <a:t>of privacy</a:t>
            </a:r>
          </a:p>
          <a:p>
            <a:pPr lvl="1"/>
            <a:r>
              <a:rPr lang="en-US" dirty="0" smtClean="0"/>
              <a:t>Managing the transition to full automation</a:t>
            </a:r>
            <a:endParaRPr lang="en-US" dirty="0"/>
          </a:p>
        </p:txBody>
      </p:sp>
    </p:spTree>
    <p:extLst>
      <p:ext uri="{BB962C8B-B14F-4D97-AF65-F5344CB8AC3E}">
        <p14:creationId xmlns:p14="http://schemas.microsoft.com/office/powerpoint/2010/main" val="265086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LEVELS OF VEHICLE AUTOMATION</a:t>
            </a:r>
            <a:endParaRPr lang="en-US" dirty="0">
              <a:latin typeface="+mj-lt"/>
            </a:endParaRPr>
          </a:p>
        </p:txBody>
      </p:sp>
      <p:sp>
        <p:nvSpPr>
          <p:cNvPr id="3" name="Content Placeholder 2"/>
          <p:cNvSpPr>
            <a:spLocks noGrp="1"/>
          </p:cNvSpPr>
          <p:nvPr>
            <p:ph idx="1"/>
          </p:nvPr>
        </p:nvSpPr>
        <p:spPr/>
        <p:txBody>
          <a:bodyPr/>
          <a:lstStyle/>
          <a:p>
            <a:r>
              <a:rPr lang="en-US" dirty="0" smtClean="0"/>
              <a:t>SAE Definitions</a:t>
            </a:r>
          </a:p>
          <a:p>
            <a:pPr lvl="1"/>
            <a:r>
              <a:rPr lang="en-US" dirty="0" smtClean="0"/>
              <a:t>Level 0: No assistance systems</a:t>
            </a:r>
          </a:p>
          <a:p>
            <a:pPr lvl="1"/>
            <a:r>
              <a:rPr lang="en-US" dirty="0" smtClean="0"/>
              <a:t>Level 1: Cruise Control</a:t>
            </a:r>
          </a:p>
          <a:p>
            <a:pPr lvl="1"/>
            <a:r>
              <a:rPr lang="en-US" dirty="0" smtClean="0"/>
              <a:t>Level 2: Adaptive Cruise Control, Blind-Spot Warning, Lane-Departure Warning, Forward Collision Warning, Automatic Emergency Braking, Self-Parking</a:t>
            </a:r>
          </a:p>
          <a:p>
            <a:pPr lvl="1"/>
            <a:r>
              <a:rPr lang="en-US" dirty="0" smtClean="0"/>
              <a:t>Level 3,4, 5: Equipped </a:t>
            </a:r>
            <a:r>
              <a:rPr lang="en-US" dirty="0"/>
              <a:t>with radar, Lidar, and cameras </a:t>
            </a:r>
            <a:r>
              <a:rPr lang="en-US" dirty="0" smtClean="0"/>
              <a:t>to detect </a:t>
            </a:r>
            <a:r>
              <a:rPr lang="en-US" dirty="0"/>
              <a:t>objects surrounding the vehicle</a:t>
            </a:r>
            <a:r>
              <a:rPr lang="en-US" dirty="0" smtClean="0"/>
              <a:t>. Also able to communicate with other vehicles. </a:t>
            </a:r>
          </a:p>
          <a:p>
            <a:pPr lvl="1"/>
            <a:endParaRPr lang="en-US" dirty="0"/>
          </a:p>
        </p:txBody>
      </p:sp>
    </p:spTree>
    <p:extLst>
      <p:ext uri="{BB962C8B-B14F-4D97-AF65-F5344CB8AC3E}">
        <p14:creationId xmlns:p14="http://schemas.microsoft.com/office/powerpoint/2010/main" val="237486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61.1 A graphic example of who is driving and monitoring the conditions, and who can intervene if a situation requires evasive action.</a:t>
            </a:r>
          </a:p>
        </p:txBody>
      </p:sp>
      <p:pic>
        <p:nvPicPr>
          <p:cNvPr id="5" name="Picture 4" descr="The figure shows the following levels:&#10;• Level 0 No automation: the driver is responsible for driving, monitoring, and intervening.&#10;• Level 1 Driver assist: the driver is responsible for driving, monitoring, and intervening; a system assists the driver only in driving.&#10;• Level 2 Partial automation: the system is responsible for driving with an assist from the driver and the driver is responsible for monitoring and intervening.&#10;• Level 3 Conditional automation: the system is responsible for driving and monitoring; the driver is responsible for intervening.&#10;• Level 4 High automation: the system is responsible for driving, monitoring, and intervening with assist from driver only for intervening.&#10;• Level 5 Full automation: the system is responsible for driving, monitoring, and intervening.&#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44" y="2158083"/>
            <a:ext cx="7780512" cy="4000263"/>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61-1 </a:t>
            </a:r>
            <a:r>
              <a:rPr lang="en-US" sz="2400" dirty="0">
                <a:latin typeface="+mj-lt"/>
              </a:rPr>
              <a:t>The SAE J3016 levels of automated vehicle capabilities.</a:t>
            </a:r>
            <a:endParaRPr lang="en-US" sz="2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71" y="1371600"/>
            <a:ext cx="4251853" cy="51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02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439</TotalTime>
  <Words>1395</Words>
  <Application>Microsoft Office PowerPoint</Application>
  <PresentationFormat>On-screen Show (4:3)</PresentationFormat>
  <Paragraphs>131</Paragraphs>
  <Slides>38</Slides>
  <Notes>0</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NEED FOR AUTOMATION</vt:lpstr>
      <vt:lpstr>INTRODUCTION TO AUTONOMOUS VEHICLES (1 OF 2)</vt:lpstr>
      <vt:lpstr>INTRODUCTION TO AUTONOMOUS VEHICLES (2 OF 2)</vt:lpstr>
      <vt:lpstr>LEVELS OF VEHICLE AUTOMATION</vt:lpstr>
      <vt:lpstr>Figure 61.1 A graphic example of who is driving and monitoring the conditions, and who can intervene if a situation requires evasive action.</vt:lpstr>
      <vt:lpstr>Chart 61-1 The SAE J3016 levels of automated vehicle capabilities.</vt:lpstr>
      <vt:lpstr>Figure 61.2 A pre-collision system is designed to prevent a collision first, and then interacts to prepare for a collision, if needed</vt:lpstr>
      <vt:lpstr>CASE STUDY </vt:lpstr>
      <vt:lpstr>Figure 61.3 (a) The dash warning message that appeared when the cruise control stopped working (b) The front of a Lexus shows some ice build-up that was enough to block the radar signals needed for the radar cruise control to work</vt:lpstr>
      <vt:lpstr>COMPUTER POWER NEEDED</vt:lpstr>
      <vt:lpstr>Figure 61.4 Artificial intelligence includes the hardware and the software needed to make judgments based on the input from sensors and knowledge of the surrounding environment</vt:lpstr>
      <vt:lpstr>RADAR SYSTEMS (1 OF 2)</vt:lpstr>
      <vt:lpstr>RADAR SYSTEMS (2 OF 2)</vt:lpstr>
      <vt:lpstr>Figure 61.5 An exploded view of a typical radar assembly located at the front of the vehicle</vt:lpstr>
      <vt:lpstr>QUESTION 1: ?</vt:lpstr>
      <vt:lpstr>ANSWER 1:</vt:lpstr>
      <vt:lpstr>CAMERAS (1 OF 2)</vt:lpstr>
      <vt:lpstr>CAMERAS (2 OF 2)</vt:lpstr>
      <vt:lpstr>Figure 61.6 A charge coupled device (CCD) is an integrated circuit on a silicon surface forming light-sensitive elements called pixels. The light photons generate a charge that can be used by electronics and turned into a digital copy of the image on the device</vt:lpstr>
      <vt:lpstr>The calibration is an in-shop static process. Large patterned mats are placed around the vehicle at specific locations and the scan tool is used to initiate the process.</vt:lpstr>
      <vt:lpstr>LIDAR SYSTEMS (1 OF 2)</vt:lpstr>
      <vt:lpstr>LIDAR SYSTEMS (2 OF 2)</vt:lpstr>
      <vt:lpstr>Figure 61.7 Lidar is a detection system that uses light from a laser to create a picture of the surrounding area</vt:lpstr>
      <vt:lpstr>QUESTION 2: ?</vt:lpstr>
      <vt:lpstr>ANSWER 2:</vt:lpstr>
      <vt:lpstr>ULTRASOUND</vt:lpstr>
      <vt:lpstr>Figure 61.8 Ultrasound sensors are used at the front and rear of many vehicles and are used for detection of objects that are close to the vehicle</vt:lpstr>
      <vt:lpstr>DEDICATED SHORT-RANGE COMMUNICATION (DSRC)</vt:lpstr>
      <vt:lpstr>QUESTION 3: ?</vt:lpstr>
      <vt:lpstr>ANSWER 3:</vt:lpstr>
      <vt:lpstr>MULTI-DOMAIN CONTROLLER</vt:lpstr>
      <vt:lpstr>ACTUATORS</vt:lpstr>
      <vt:lpstr>PUTTING IT ALL TOGETHER</vt:lpstr>
      <vt:lpstr>Figure 61.9 A brake-by-wire system using all electronic controls can eventually replace the hydraulic-based systems used on vehicles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61</dc:title>
  <dc:creator>Curt &amp; Tammy</dc:creator>
  <cp:lastModifiedBy>Curt &amp; Tammy</cp:lastModifiedBy>
  <cp:revision>54</cp:revision>
  <dcterms:created xsi:type="dcterms:W3CDTF">2018-09-25T19:30:15Z</dcterms:created>
  <dcterms:modified xsi:type="dcterms:W3CDTF">2019-05-24T14:19:59Z</dcterms:modified>
</cp:coreProperties>
</file>