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50" r:id="rId11"/>
    <p:sldId id="315" r:id="rId12"/>
    <p:sldId id="326" r:id="rId13"/>
    <p:sldId id="327" r:id="rId14"/>
    <p:sldId id="328" r:id="rId15"/>
    <p:sldId id="267" r:id="rId16"/>
    <p:sldId id="268" r:id="rId17"/>
    <p:sldId id="349" r:id="rId18"/>
    <p:sldId id="351" r:id="rId19"/>
    <p:sldId id="352" r:id="rId20"/>
    <p:sldId id="353" r:id="rId21"/>
    <p:sldId id="354" r:id="rId22"/>
    <p:sldId id="329" r:id="rId23"/>
    <p:sldId id="330" r:id="rId24"/>
    <p:sldId id="331" r:id="rId25"/>
    <p:sldId id="332" r:id="rId26"/>
    <p:sldId id="333" r:id="rId27"/>
    <p:sldId id="334" r:id="rId28"/>
    <p:sldId id="335" r:id="rId29"/>
    <p:sldId id="336" r:id="rId30"/>
    <p:sldId id="337" r:id="rId31"/>
    <p:sldId id="286" r:id="rId32"/>
    <p:sldId id="287" r:id="rId33"/>
    <p:sldId id="355" r:id="rId34"/>
    <p:sldId id="356" r:id="rId35"/>
    <p:sldId id="338" r:id="rId36"/>
    <p:sldId id="357" r:id="rId37"/>
    <p:sldId id="358" r:id="rId38"/>
    <p:sldId id="339" r:id="rId39"/>
    <p:sldId id="340" r:id="rId40"/>
    <p:sldId id="341" r:id="rId41"/>
    <p:sldId id="359" r:id="rId42"/>
    <p:sldId id="342" r:id="rId43"/>
    <p:sldId id="360" r:id="rId44"/>
    <p:sldId id="343" r:id="rId45"/>
    <p:sldId id="344" r:id="rId46"/>
    <p:sldId id="345" r:id="rId47"/>
    <p:sldId id="346" r:id="rId48"/>
    <p:sldId id="347" r:id="rId49"/>
    <p:sldId id="299" r:id="rId50"/>
    <p:sldId id="300" r:id="rId51"/>
    <p:sldId id="361" r:id="rId52"/>
    <p:sldId id="348" r:id="rId53"/>
    <p:sldId id="362" r:id="rId54"/>
    <p:sldId id="32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60</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Airbag and </a:t>
            </a:r>
            <a:r>
              <a:rPr lang="en-US" sz="3200" b="1" dirty="0" err="1" smtClean="0">
                <a:solidFill>
                  <a:srgbClr val="005A70"/>
                </a:solidFill>
                <a:latin typeface="Arial" panose="020B0604020202020204" pitchFamily="34" charset="0"/>
                <a:cs typeface="Arial" panose="020B0604020202020204" pitchFamily="34" charset="0"/>
              </a:rPr>
              <a:t>Pretensioner</a:t>
            </a:r>
            <a:r>
              <a:rPr lang="en-US" sz="3200" b="1" dirty="0" smtClean="0">
                <a:solidFill>
                  <a:srgbClr val="005A70"/>
                </a:solidFill>
                <a:latin typeface="Arial" panose="020B0604020202020204" pitchFamily="34" charset="0"/>
                <a:cs typeface="Arial" panose="020B0604020202020204" pitchFamily="34" charset="0"/>
              </a:rPr>
              <a:t> Circuits</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a </a:t>
            </a:r>
            <a:r>
              <a:rPr lang="en-US" sz="4000" dirty="0" err="1" smtClean="0">
                <a:solidFill>
                  <a:srgbClr val="000000"/>
                </a:solidFill>
              </a:rPr>
              <a:t>pretensioner</a:t>
            </a:r>
            <a:r>
              <a:rPr lang="en-US" sz="4000" dirty="0" smtClean="0">
                <a:solidFill>
                  <a:srgbClr val="000000"/>
                </a:solidFill>
              </a:rPr>
              <a: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To position the occupant properly for the airbag deployment.</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FRONT AIRBAGS (1 OF 5) </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Airbag passive </a:t>
            </a:r>
            <a:r>
              <a:rPr lang="en-US" dirty="0" smtClean="0"/>
              <a:t>restraints are </a:t>
            </a:r>
            <a:r>
              <a:rPr lang="en-US" dirty="0"/>
              <a:t>designed to cushion the driver (or passenger, if the </a:t>
            </a:r>
            <a:r>
              <a:rPr lang="en-US" dirty="0" smtClean="0"/>
              <a:t>passenger side </a:t>
            </a:r>
            <a:r>
              <a:rPr lang="en-US" dirty="0"/>
              <a:t>is so equipped) during a frontal collision</a:t>
            </a:r>
            <a:r>
              <a:rPr lang="en-US" dirty="0" smtClean="0"/>
              <a:t>.</a:t>
            </a:r>
          </a:p>
          <a:p>
            <a:r>
              <a:rPr lang="en-US" dirty="0" smtClean="0"/>
              <a:t>Airbag </a:t>
            </a:r>
            <a:r>
              <a:rPr lang="en-US" dirty="0"/>
              <a:t>systems </a:t>
            </a:r>
            <a:r>
              <a:rPr lang="en-US" dirty="0" smtClean="0"/>
              <a:t>may be </a:t>
            </a:r>
            <a:r>
              <a:rPr lang="en-US" dirty="0"/>
              <a:t>known by many different names, including the following</a:t>
            </a:r>
            <a:r>
              <a:rPr lang="en-US" dirty="0" smtClean="0"/>
              <a:t>:</a:t>
            </a:r>
          </a:p>
          <a:p>
            <a:pPr lvl="1"/>
            <a:r>
              <a:rPr lang="en-US" dirty="0"/>
              <a:t>Supplemental restraint system (SRS</a:t>
            </a:r>
            <a:r>
              <a:rPr lang="en-US" dirty="0" smtClean="0"/>
              <a:t>)</a:t>
            </a:r>
          </a:p>
          <a:p>
            <a:pPr lvl="1"/>
            <a:r>
              <a:rPr lang="en-US" dirty="0"/>
              <a:t>Supplemental inflatable restraints (SIR</a:t>
            </a:r>
            <a:r>
              <a:rPr lang="en-US" dirty="0" smtClean="0"/>
              <a:t>)</a:t>
            </a:r>
          </a:p>
          <a:p>
            <a:pPr lvl="1"/>
            <a:r>
              <a:rPr lang="en-US" dirty="0"/>
              <a:t>Supplemental air restraints (SAR)</a:t>
            </a:r>
            <a:endParaRPr lang="en-US" dirty="0" smtClean="0"/>
          </a:p>
          <a:p>
            <a:pPr lvl="1"/>
            <a:endParaRPr lang="en-US" dirty="0"/>
          </a:p>
        </p:txBody>
      </p:sp>
    </p:spTree>
    <p:extLst>
      <p:ext uri="{BB962C8B-B14F-4D97-AF65-F5344CB8AC3E}">
        <p14:creationId xmlns:p14="http://schemas.microsoft.com/office/powerpoint/2010/main" val="582634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FRONT </a:t>
            </a:r>
            <a:r>
              <a:rPr lang="en-US" dirty="0" smtClean="0">
                <a:latin typeface="+mj-lt"/>
              </a:rPr>
              <a:t>AIRBAGS (2 OF 5) </a:t>
            </a:r>
            <a:endParaRPr lang="en-US" dirty="0">
              <a:latin typeface="+mj-lt"/>
            </a:endParaRPr>
          </a:p>
        </p:txBody>
      </p:sp>
      <p:sp>
        <p:nvSpPr>
          <p:cNvPr id="3" name="Content Placeholder 2"/>
          <p:cNvSpPr>
            <a:spLocks noGrp="1"/>
          </p:cNvSpPr>
          <p:nvPr>
            <p:ph idx="1"/>
          </p:nvPr>
        </p:nvSpPr>
        <p:spPr/>
        <p:txBody>
          <a:bodyPr/>
          <a:lstStyle/>
          <a:p>
            <a:r>
              <a:rPr lang="en-US" dirty="0" smtClean="0"/>
              <a:t>Parts Involved</a:t>
            </a:r>
          </a:p>
          <a:p>
            <a:pPr lvl="1"/>
            <a:r>
              <a:rPr lang="en-US" dirty="0" smtClean="0"/>
              <a:t>Sensors</a:t>
            </a:r>
          </a:p>
          <a:p>
            <a:pPr lvl="1"/>
            <a:r>
              <a:rPr lang="en-US" dirty="0" smtClean="0"/>
              <a:t>Airbag (inflator) module</a:t>
            </a:r>
          </a:p>
          <a:p>
            <a:pPr lvl="1"/>
            <a:r>
              <a:rPr lang="en-US" dirty="0" err="1" smtClean="0"/>
              <a:t>Clockspring</a:t>
            </a:r>
            <a:r>
              <a:rPr lang="en-US" dirty="0" smtClean="0"/>
              <a:t> wire coil in the steering column</a:t>
            </a:r>
          </a:p>
          <a:p>
            <a:pPr lvl="1"/>
            <a:r>
              <a:rPr lang="en-US" dirty="0" smtClean="0"/>
              <a:t>Control module</a:t>
            </a:r>
          </a:p>
          <a:p>
            <a:pPr lvl="1"/>
            <a:r>
              <a:rPr lang="en-US" dirty="0" smtClean="0"/>
              <a:t>Wiring and connectors</a:t>
            </a:r>
          </a:p>
          <a:p>
            <a:endParaRPr lang="en-US" dirty="0"/>
          </a:p>
        </p:txBody>
      </p:sp>
    </p:spTree>
    <p:extLst>
      <p:ext uri="{BB962C8B-B14F-4D97-AF65-F5344CB8AC3E}">
        <p14:creationId xmlns:p14="http://schemas.microsoft.com/office/powerpoint/2010/main" val="1771003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FRONT </a:t>
            </a:r>
            <a:r>
              <a:rPr lang="en-US" dirty="0" smtClean="0">
                <a:latin typeface="+mj-lt"/>
              </a:rPr>
              <a:t>AIRBAGS (3 OF 5)</a:t>
            </a:r>
            <a:endParaRPr lang="en-US" dirty="0">
              <a:latin typeface="+mj-lt"/>
            </a:endParaRPr>
          </a:p>
        </p:txBody>
      </p:sp>
      <p:sp>
        <p:nvSpPr>
          <p:cNvPr id="3" name="Content Placeholder 2"/>
          <p:cNvSpPr>
            <a:spLocks noGrp="1"/>
          </p:cNvSpPr>
          <p:nvPr>
            <p:ph idx="1"/>
          </p:nvPr>
        </p:nvSpPr>
        <p:spPr/>
        <p:txBody>
          <a:bodyPr/>
          <a:lstStyle/>
          <a:p>
            <a:r>
              <a:rPr lang="en-US" dirty="0" smtClean="0"/>
              <a:t>Operation</a:t>
            </a:r>
          </a:p>
          <a:p>
            <a:pPr lvl="1"/>
            <a:r>
              <a:rPr lang="en-US" dirty="0"/>
              <a:t>To cause a deployment of the airbag, two sensors must be </a:t>
            </a:r>
            <a:r>
              <a:rPr lang="en-US" dirty="0" smtClean="0"/>
              <a:t>triggered at </a:t>
            </a:r>
            <a:r>
              <a:rPr lang="en-US" dirty="0"/>
              <a:t>the same time</a:t>
            </a:r>
            <a:r>
              <a:rPr lang="en-US" dirty="0" smtClean="0"/>
              <a:t>. The arming sensor and the forward sensor.</a:t>
            </a:r>
          </a:p>
          <a:p>
            <a:pPr lvl="1"/>
            <a:r>
              <a:rPr lang="en-US" dirty="0"/>
              <a:t>The squib uses electrical power and converts it into heat </a:t>
            </a:r>
            <a:r>
              <a:rPr lang="en-US" dirty="0" smtClean="0"/>
              <a:t>for ignition </a:t>
            </a:r>
            <a:r>
              <a:rPr lang="en-US" dirty="0"/>
              <a:t>of the propellant used to inflate the airbag</a:t>
            </a:r>
            <a:r>
              <a:rPr lang="en-US" dirty="0" smtClean="0"/>
              <a:t>.</a:t>
            </a:r>
          </a:p>
          <a:p>
            <a:r>
              <a:rPr lang="en-US" dirty="0" smtClean="0"/>
              <a:t>Types of Airbag Inflators</a:t>
            </a:r>
          </a:p>
          <a:p>
            <a:pPr lvl="1"/>
            <a:r>
              <a:rPr lang="en-US" dirty="0" smtClean="0"/>
              <a:t>Solid fuel – Sodium </a:t>
            </a:r>
            <a:r>
              <a:rPr lang="en-US" dirty="0" err="1" smtClean="0"/>
              <a:t>Azide</a:t>
            </a:r>
            <a:r>
              <a:rPr lang="en-US" dirty="0" smtClean="0"/>
              <a:t> pellets</a:t>
            </a:r>
          </a:p>
          <a:p>
            <a:pPr lvl="1"/>
            <a:r>
              <a:rPr lang="en-US" dirty="0" smtClean="0"/>
              <a:t>Compressed gas – Argon gas</a:t>
            </a:r>
            <a:endParaRPr lang="en-US" dirty="0"/>
          </a:p>
        </p:txBody>
      </p:sp>
    </p:spTree>
    <p:extLst>
      <p:ext uri="{BB962C8B-B14F-4D97-AF65-F5344CB8AC3E}">
        <p14:creationId xmlns:p14="http://schemas.microsoft.com/office/powerpoint/2010/main" val="3557520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FRONT AIRBAGS (4 OF 5) </a:t>
            </a:r>
            <a:endParaRPr lang="en-US" dirty="0">
              <a:latin typeface="+mj-lt"/>
            </a:endParaRPr>
          </a:p>
        </p:txBody>
      </p:sp>
      <p:sp>
        <p:nvSpPr>
          <p:cNvPr id="3" name="Content Placeholder 2"/>
          <p:cNvSpPr>
            <a:spLocks noGrp="1"/>
          </p:cNvSpPr>
          <p:nvPr>
            <p:ph idx="1"/>
          </p:nvPr>
        </p:nvSpPr>
        <p:spPr/>
        <p:txBody>
          <a:bodyPr/>
          <a:lstStyle/>
          <a:p>
            <a:r>
              <a:rPr lang="en-US" dirty="0" smtClean="0"/>
              <a:t>Time For Airbag Deployment</a:t>
            </a:r>
          </a:p>
          <a:p>
            <a:pPr lvl="1"/>
            <a:r>
              <a:rPr lang="en-US" dirty="0"/>
              <a:t>Collision occurs: 0.0 </a:t>
            </a:r>
            <a:r>
              <a:rPr lang="en-US" dirty="0" smtClean="0"/>
              <a:t>millisecond</a:t>
            </a:r>
          </a:p>
          <a:p>
            <a:pPr lvl="1"/>
            <a:r>
              <a:rPr lang="en-US" dirty="0"/>
              <a:t>Sensors detect collision: 16 milliseconds (0.016 second</a:t>
            </a:r>
            <a:r>
              <a:rPr lang="en-US" dirty="0" smtClean="0"/>
              <a:t>)</a:t>
            </a:r>
          </a:p>
          <a:p>
            <a:pPr lvl="1"/>
            <a:r>
              <a:rPr lang="en-US" dirty="0"/>
              <a:t>Airbag is deployed and seam cover rips: 40 milliseconds (</a:t>
            </a:r>
            <a:r>
              <a:rPr lang="en-US" dirty="0" smtClean="0"/>
              <a:t>0.040 second)</a:t>
            </a:r>
          </a:p>
          <a:p>
            <a:pPr lvl="1"/>
            <a:r>
              <a:rPr lang="en-US" dirty="0"/>
              <a:t>Airbag is fully inflated: 100 milliseconds (0.100 second</a:t>
            </a:r>
            <a:r>
              <a:rPr lang="en-US" dirty="0" smtClean="0"/>
              <a:t>)</a:t>
            </a:r>
          </a:p>
          <a:p>
            <a:pPr lvl="1"/>
            <a:r>
              <a:rPr lang="en-US" dirty="0"/>
              <a:t>Airbag deflated: 250 milliseconds (0.250 second</a:t>
            </a:r>
            <a:r>
              <a:rPr lang="en-US" dirty="0" smtClean="0"/>
              <a:t>)</a:t>
            </a:r>
          </a:p>
          <a:p>
            <a:r>
              <a:rPr lang="en-US" dirty="0"/>
              <a:t>In other words, an airbag deployment occurs and is over </a:t>
            </a:r>
            <a:r>
              <a:rPr lang="en-US" dirty="0" smtClean="0"/>
              <a:t>in about </a:t>
            </a:r>
            <a:r>
              <a:rPr lang="en-US" dirty="0"/>
              <a:t>a quarter of a second.</a:t>
            </a:r>
          </a:p>
        </p:txBody>
      </p:sp>
    </p:spTree>
    <p:extLst>
      <p:ext uri="{BB962C8B-B14F-4D97-AF65-F5344CB8AC3E}">
        <p14:creationId xmlns:p14="http://schemas.microsoft.com/office/powerpoint/2010/main" val="3320285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FRONT AIRBAGS (5 OF 5) </a:t>
            </a:r>
            <a:endParaRPr lang="en-US" dirty="0">
              <a:latin typeface="+mj-lt"/>
            </a:endParaRPr>
          </a:p>
        </p:txBody>
      </p:sp>
      <p:sp>
        <p:nvSpPr>
          <p:cNvPr id="3" name="Content Placeholder 2"/>
          <p:cNvSpPr>
            <a:spLocks noGrp="1"/>
          </p:cNvSpPr>
          <p:nvPr>
            <p:ph idx="1"/>
          </p:nvPr>
        </p:nvSpPr>
        <p:spPr/>
        <p:txBody>
          <a:bodyPr/>
          <a:lstStyle/>
          <a:p>
            <a:r>
              <a:rPr lang="en-US" dirty="0" smtClean="0"/>
              <a:t>Sensor Operation – All three types of sensors act as a switch to complete the circuit.</a:t>
            </a:r>
          </a:p>
          <a:p>
            <a:pPr lvl="1"/>
            <a:r>
              <a:rPr lang="en-US" dirty="0"/>
              <a:t>Magnetically retained gold-plated ball </a:t>
            </a:r>
            <a:r>
              <a:rPr lang="en-US" dirty="0" smtClean="0"/>
              <a:t>sensor</a:t>
            </a:r>
          </a:p>
          <a:p>
            <a:pPr lvl="1"/>
            <a:r>
              <a:rPr lang="en-US" dirty="0"/>
              <a:t>Rolled up stainless-steel ribbon-type </a:t>
            </a:r>
            <a:r>
              <a:rPr lang="en-US" dirty="0" smtClean="0"/>
              <a:t>sensor</a:t>
            </a:r>
          </a:p>
          <a:p>
            <a:pPr lvl="1"/>
            <a:r>
              <a:rPr lang="en-US" dirty="0"/>
              <a:t>Integral </a:t>
            </a:r>
            <a:r>
              <a:rPr lang="en-US" dirty="0" smtClean="0"/>
              <a:t>sensor</a:t>
            </a:r>
          </a:p>
          <a:p>
            <a:r>
              <a:rPr lang="en-US" dirty="0" smtClean="0"/>
              <a:t>Two-Stage Airbags</a:t>
            </a:r>
          </a:p>
          <a:p>
            <a:pPr lvl="1"/>
            <a:r>
              <a:rPr lang="en-US" dirty="0"/>
              <a:t>Low-stage </a:t>
            </a:r>
            <a:r>
              <a:rPr lang="en-US" dirty="0" smtClean="0"/>
              <a:t>deployment</a:t>
            </a:r>
          </a:p>
          <a:p>
            <a:pPr lvl="1"/>
            <a:r>
              <a:rPr lang="en-US" dirty="0" smtClean="0"/>
              <a:t>High-stage deployment</a:t>
            </a:r>
          </a:p>
          <a:p>
            <a:pPr lvl="1"/>
            <a:r>
              <a:rPr lang="en-US" dirty="0" smtClean="0"/>
              <a:t>Low-stage and High-stage deployment</a:t>
            </a:r>
          </a:p>
          <a:p>
            <a:r>
              <a:rPr lang="en-US" dirty="0" smtClean="0"/>
              <a:t>Airbag wiring is yellow for identification purposes. </a:t>
            </a:r>
          </a:p>
          <a:p>
            <a:pPr lvl="1"/>
            <a:endParaRPr lang="en-US" dirty="0"/>
          </a:p>
        </p:txBody>
      </p:sp>
    </p:spTree>
    <p:extLst>
      <p:ext uri="{BB962C8B-B14F-4D97-AF65-F5344CB8AC3E}">
        <p14:creationId xmlns:p14="http://schemas.microsoft.com/office/powerpoint/2010/main" val="1697597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60.5 A typical airbag system showing many of the components. The SDM is the “sensing and diagnostic module” and includes the arming sensor, as well as the electronics that keep checking the circuits for continuity and the capacitors that are discharged to deploy the airbags</a:t>
            </a:r>
          </a:p>
        </p:txBody>
      </p:sp>
      <p:pic>
        <p:nvPicPr>
          <p:cNvPr id="3" name="Picture 2" descr="The illustration shows the following:&#10;• The passenger compartment sensor has a field of vision of 60 degrees.&#10;• The driver side inflator is mounted on the driving wheel while the passenger side inflator is mounted over the dash. Both are connected to SDM (sensing and diagnostic modu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175" y="2050902"/>
            <a:ext cx="2471651" cy="4184073"/>
          </a:xfrm>
          <a:prstGeom prst="rect">
            <a:avLst/>
          </a:prstGeom>
        </p:spPr>
      </p:pic>
    </p:spTree>
    <p:extLst>
      <p:ext uri="{BB962C8B-B14F-4D97-AF65-F5344CB8AC3E}">
        <p14:creationId xmlns:p14="http://schemas.microsoft.com/office/powerpoint/2010/main" val="141235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60.6 A simplified airbag deployment circuit. Note that both the arming sensor and at least one of the discriminating sensors must be activated at the same time. The arming sensor provides the power, and either one of the discriminating sensors can provide the ground for the circuit</a:t>
            </a:r>
          </a:p>
        </p:txBody>
      </p:sp>
      <p:pic>
        <p:nvPicPr>
          <p:cNvPr id="3" name="Picture 2" descr="The circuit shows the following:&#10;• An Arming sensor with NC is connected to ignition power and to an inflator (squib) through SIR coil.&#10;• The Inflator (squib) is connected to ground via a parallel circuit of passenger compartment discrimination sensor and forward discrimination sens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0224" y="2738315"/>
            <a:ext cx="3143552" cy="3423106"/>
          </a:xfrm>
          <a:prstGeom prst="rect">
            <a:avLst/>
          </a:prstGeom>
        </p:spPr>
      </p:pic>
    </p:spTree>
    <p:extLst>
      <p:ext uri="{BB962C8B-B14F-4D97-AF65-F5344CB8AC3E}">
        <p14:creationId xmlns:p14="http://schemas.microsoft.com/office/powerpoint/2010/main" val="537795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60.7 The inflator module is being removed from the airbag housing. The squib, inside the inflator module, is the heating element that ignites the pyrotechnic gas generator that rapidly produces nitrogen gas to fill the airbag</a:t>
            </a:r>
          </a:p>
        </p:txBody>
      </p:sp>
      <p:pic>
        <p:nvPicPr>
          <p:cNvPr id="3" name="Picture 2" descr="A photo shows a circular inflator module being removed from an airbag hous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726" y="2438400"/>
            <a:ext cx="5019744" cy="3266645"/>
          </a:xfrm>
          <a:prstGeom prst="rect">
            <a:avLst/>
          </a:prstGeom>
        </p:spPr>
      </p:pic>
    </p:spTree>
    <p:extLst>
      <p:ext uri="{BB962C8B-B14F-4D97-AF65-F5344CB8AC3E}">
        <p14:creationId xmlns:p14="http://schemas.microsoft.com/office/powerpoint/2010/main" val="16448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60.1</a:t>
            </a:r>
            <a:r>
              <a:rPr lang="en-US" dirty="0" smtClean="0"/>
              <a:t> </a:t>
            </a:r>
            <a:r>
              <a:rPr lang="en-US" dirty="0"/>
              <a:t>Explain how safety belts and retractors function</a:t>
            </a:r>
            <a:r>
              <a:rPr lang="en-US" dirty="0" smtClean="0"/>
              <a:t>.</a:t>
            </a:r>
          </a:p>
          <a:p>
            <a:pPr marL="0" indent="0">
              <a:buNone/>
            </a:pPr>
            <a:r>
              <a:rPr lang="en-US" b="1" dirty="0" smtClean="0">
                <a:solidFill>
                  <a:srgbClr val="005A70"/>
                </a:solidFill>
              </a:rPr>
              <a:t>60.2  </a:t>
            </a:r>
            <a:r>
              <a:rPr lang="en-US" dirty="0"/>
              <a:t>Explain the operation of front airbags</a:t>
            </a:r>
            <a:r>
              <a:rPr lang="en-US" dirty="0" smtClean="0"/>
              <a:t>.</a:t>
            </a:r>
          </a:p>
          <a:p>
            <a:pPr marL="0" indent="0">
              <a:buNone/>
            </a:pPr>
            <a:r>
              <a:rPr lang="en-US" b="1" dirty="0" smtClean="0">
                <a:solidFill>
                  <a:srgbClr val="005A70"/>
                </a:solidFill>
              </a:rPr>
              <a:t>60.3  </a:t>
            </a:r>
            <a:r>
              <a:rPr lang="en-US" dirty="0"/>
              <a:t>Describe the procedures to diagnose and repair common </a:t>
            </a:r>
            <a:r>
              <a:rPr lang="en-US" dirty="0" smtClean="0"/>
              <a:t>faults in </a:t>
            </a:r>
            <a:r>
              <a:rPr lang="en-US" dirty="0"/>
              <a:t>airbag systems</a:t>
            </a:r>
            <a:r>
              <a:rPr lang="en-US" dirty="0" smtClean="0"/>
              <a:t>.</a:t>
            </a:r>
          </a:p>
          <a:p>
            <a:pPr marL="0" indent="0">
              <a:buNone/>
            </a:pPr>
            <a:r>
              <a:rPr lang="en-US" b="1" dirty="0" smtClean="0">
                <a:solidFill>
                  <a:schemeClr val="accent2"/>
                </a:solidFill>
              </a:rPr>
              <a:t>60.4</a:t>
            </a:r>
            <a:r>
              <a:rPr lang="en-US" dirty="0" smtClean="0"/>
              <a:t> </a:t>
            </a:r>
            <a:r>
              <a:rPr lang="en-US" dirty="0"/>
              <a:t>Explain how the passenger presence system </a:t>
            </a:r>
            <a:r>
              <a:rPr lang="en-US" dirty="0" smtClean="0"/>
              <a:t>works.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60.8 This figure shows a deployed side curtain airbag on a training vehicle</a:t>
            </a:r>
            <a:endParaRPr lang="en-US" dirty="0">
              <a:latin typeface="+mj-lt"/>
            </a:endParaRPr>
          </a:p>
        </p:txBody>
      </p:sp>
      <p:pic>
        <p:nvPicPr>
          <p:cNvPr id="3" name="Picture 2" descr="A photo shows a deployed side air bag in a vehic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214155"/>
            <a:ext cx="4876800" cy="3657600"/>
          </a:xfrm>
          <a:prstGeom prst="rect">
            <a:avLst/>
          </a:prstGeom>
        </p:spPr>
      </p:pic>
    </p:spTree>
    <p:extLst>
      <p:ext uri="{BB962C8B-B14F-4D97-AF65-F5344CB8AC3E}">
        <p14:creationId xmlns:p14="http://schemas.microsoft.com/office/powerpoint/2010/main" val="215096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60.9 An airbag magnetic sensor</a:t>
            </a:r>
            <a:endParaRPr lang="en-US" dirty="0">
              <a:latin typeface="+mj-lt"/>
            </a:endParaRPr>
          </a:p>
        </p:txBody>
      </p:sp>
      <p:pic>
        <p:nvPicPr>
          <p:cNvPr id="3" name="Picture 2" descr="Inside the sensor, a permanent magnet and a pole piece hold a gold-plated ball (mass) in place. 2 gold-plated electrical contacts receive a voltage signal and are connected to ground circuit to SDM. The ball is encased by a nonmagnetic sleeve.&#10;Case 1- During readiness, the ball is in normal direction of travel; is held back by the magnets; and the contacts are open.&#10;Case 2- During deployment/impact, the ball touches the contacts due to the inertial force of impact and the contacts become closed.&#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525" y="1447800"/>
            <a:ext cx="3788950" cy="4851881"/>
          </a:xfrm>
          <a:prstGeom prst="rect">
            <a:avLst/>
          </a:prstGeom>
        </p:spPr>
      </p:pic>
    </p:spTree>
    <p:extLst>
      <p:ext uri="{BB962C8B-B14F-4D97-AF65-F5344CB8AC3E}">
        <p14:creationId xmlns:p14="http://schemas.microsoft.com/office/powerpoint/2010/main" val="2582934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60.10 Some vehicles use a ribbon-type crash sensor</a:t>
            </a:r>
            <a:endParaRPr lang="en-US" dirty="0">
              <a:latin typeface="+mj-lt"/>
            </a:endParaRPr>
          </a:p>
        </p:txBody>
      </p:sp>
      <p:pic>
        <p:nvPicPr>
          <p:cNvPr id="3" name="Picture 2" descr="An illustration shows a ribbon type crash sensor. 2 stainless steel ribbons hold a cylindrical roller in place. There is a contact spring in the direction of mo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6970" y="1463474"/>
            <a:ext cx="2610061" cy="4814111"/>
          </a:xfrm>
          <a:prstGeom prst="rect">
            <a:avLst/>
          </a:prstGeom>
        </p:spPr>
      </p:pic>
    </p:spTree>
    <p:extLst>
      <p:ext uri="{BB962C8B-B14F-4D97-AF65-F5344CB8AC3E}">
        <p14:creationId xmlns:p14="http://schemas.microsoft.com/office/powerpoint/2010/main" val="206445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60.11 A sensing and diagnostic module that includes an accelerometer</a:t>
            </a:r>
            <a:endParaRPr lang="en-US" dirty="0">
              <a:latin typeface="+mj-lt"/>
            </a:endParaRPr>
          </a:p>
        </p:txBody>
      </p:sp>
      <p:pic>
        <p:nvPicPr>
          <p:cNvPr id="3" name="Picture 2" descr="A photo shows the circuit board of a sensing and diagnostic module that includes an accelerome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213" y="1905000"/>
            <a:ext cx="4519574" cy="4023360"/>
          </a:xfrm>
          <a:prstGeom prst="rect">
            <a:avLst/>
          </a:prstGeom>
        </p:spPr>
      </p:pic>
    </p:spTree>
    <p:extLst>
      <p:ext uri="{BB962C8B-B14F-4D97-AF65-F5344CB8AC3E}">
        <p14:creationId xmlns:p14="http://schemas.microsoft.com/office/powerpoint/2010/main" val="416820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60.12 A driver’s side airbag showing two inflator connectors. One is for the lower-force inflator and the other is for the higher-force inflator. Either can be ignited, or both at the same time if the deceleration sensor detects a severe impact</a:t>
            </a:r>
            <a:endParaRPr lang="en-US" dirty="0">
              <a:latin typeface="+mj-lt"/>
            </a:endParaRPr>
          </a:p>
        </p:txBody>
      </p:sp>
      <p:pic>
        <p:nvPicPr>
          <p:cNvPr id="3" name="Picture 2" descr="A photo shows the rear of an inflator module with electric connections of both the stag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069" y="2133600"/>
            <a:ext cx="4591863" cy="3902432"/>
          </a:xfrm>
          <a:prstGeom prst="rect">
            <a:avLst/>
          </a:prstGeom>
        </p:spPr>
      </p:pic>
    </p:spTree>
    <p:extLst>
      <p:ext uri="{BB962C8B-B14F-4D97-AF65-F5344CB8AC3E}">
        <p14:creationId xmlns:p14="http://schemas.microsoft.com/office/powerpoint/2010/main" val="1094969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60.13 The airbag control module is linked to the powertrain control module (PCM) and the body control module (BCM) on this Chrysler system. Notice the airbag wire connecting the module to the airbag through the </a:t>
            </a:r>
            <a:r>
              <a:rPr lang="en-US" sz="1800" dirty="0" err="1">
                <a:latin typeface="+mj-lt"/>
              </a:rPr>
              <a:t>clockspring</a:t>
            </a:r>
            <a:r>
              <a:rPr lang="en-US" sz="1800" dirty="0">
                <a:latin typeface="+mj-lt"/>
              </a:rPr>
              <a:t>. Both power, labeled “driver airbag high,” and ground, labeled “driver airbag low,” are conducted through the </a:t>
            </a:r>
            <a:r>
              <a:rPr lang="en-US" sz="1800" dirty="0" err="1">
                <a:latin typeface="+mj-lt"/>
              </a:rPr>
              <a:t>clockspring</a:t>
            </a:r>
            <a:endParaRPr lang="en-US" sz="1800" dirty="0">
              <a:latin typeface="+mj-lt"/>
            </a:endParaRPr>
          </a:p>
        </p:txBody>
      </p:sp>
      <p:pic>
        <p:nvPicPr>
          <p:cNvPr id="3" name="Picture 2" descr="Connections are as flows:&#10;• Airbag control module&#10;• Fused ignition(run)&#10;o Junction Block&#10;§ Run A22&#10;• Fused ignition (st-run)&#10;o Junction Block&#10;§ ST-Run A21&#10;• Driver Airbag high&#10;o Clock spring No. 2&#10;§ Driver Airbag&#10;• Driver airbag line 1&#10;• Driver airbag low&#10;o Clock spring No. 2&#10;§ Driver Airbag&#10;• Driver airbag line 1&#10;• Passenger airbag Low&#10;o Passenger airbag &#10;§ Passenger airbag line 1&#10;• Passenger airbag high&#10;o Passenger airbag &#10;§ Passenger airbag line 2&#10;• PCi Bus&#10;o Body control module&#10;§ Data link connector&#10;§ Powertrain connecto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2058" y="1965724"/>
            <a:ext cx="3519885" cy="4258278"/>
          </a:xfrm>
          <a:prstGeom prst="rect">
            <a:avLst/>
          </a:prstGeom>
        </p:spPr>
      </p:pic>
    </p:spTree>
    <p:extLst>
      <p:ext uri="{BB962C8B-B14F-4D97-AF65-F5344CB8AC3E}">
        <p14:creationId xmlns:p14="http://schemas.microsoft.com/office/powerpoint/2010/main" val="73600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two types of airbag inflators?</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Solid fuel – Sodium </a:t>
            </a:r>
            <a:r>
              <a:rPr lang="en-US" sz="4000" dirty="0" err="1" smtClean="0">
                <a:solidFill>
                  <a:srgbClr val="000000"/>
                </a:solidFill>
              </a:rPr>
              <a:t>Azide</a:t>
            </a:r>
            <a:r>
              <a:rPr lang="en-US" sz="4000" dirty="0" smtClean="0">
                <a:solidFill>
                  <a:srgbClr val="000000"/>
                </a:solidFill>
              </a:rPr>
              <a:t>, and compressed gas – Argon Gas. </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AIRBAG DIAGNOSIS TOOLS AND </a:t>
            </a:r>
            <a:r>
              <a:rPr lang="en-US" dirty="0" smtClean="0">
                <a:latin typeface="+mj-lt"/>
              </a:rPr>
              <a:t>EQUIPMENT (1 OF 2)</a:t>
            </a:r>
            <a:endParaRPr lang="en-US" dirty="0">
              <a:latin typeface="+mj-lt"/>
            </a:endParaRPr>
          </a:p>
        </p:txBody>
      </p:sp>
      <p:sp>
        <p:nvSpPr>
          <p:cNvPr id="3" name="Content Placeholder 2"/>
          <p:cNvSpPr>
            <a:spLocks noGrp="1"/>
          </p:cNvSpPr>
          <p:nvPr>
            <p:ph idx="1"/>
          </p:nvPr>
        </p:nvSpPr>
        <p:spPr/>
        <p:txBody>
          <a:bodyPr/>
          <a:lstStyle/>
          <a:p>
            <a:r>
              <a:rPr lang="en-US" dirty="0" smtClean="0"/>
              <a:t>Self-Test Procedure</a:t>
            </a:r>
          </a:p>
          <a:p>
            <a:pPr lvl="1"/>
            <a:r>
              <a:rPr lang="en-US" dirty="0" smtClean="0"/>
              <a:t>The </a:t>
            </a:r>
            <a:r>
              <a:rPr lang="en-US" dirty="0"/>
              <a:t>electrical portion of </a:t>
            </a:r>
            <a:r>
              <a:rPr lang="en-US" dirty="0" smtClean="0"/>
              <a:t>airbag systems </a:t>
            </a:r>
            <a:r>
              <a:rPr lang="en-US" dirty="0"/>
              <a:t>is constantly checked by the circuits within the </a:t>
            </a:r>
            <a:r>
              <a:rPr lang="en-US" dirty="0" smtClean="0"/>
              <a:t>airbag energizing power </a:t>
            </a:r>
            <a:r>
              <a:rPr lang="en-US" dirty="0"/>
              <a:t>unit or through the airbag controller</a:t>
            </a:r>
            <a:r>
              <a:rPr lang="en-US" dirty="0" smtClean="0"/>
              <a:t>.</a:t>
            </a:r>
          </a:p>
          <a:p>
            <a:r>
              <a:rPr lang="en-US" dirty="0"/>
              <a:t>Diagnosis and service of airbag systems usually require </a:t>
            </a:r>
            <a:r>
              <a:rPr lang="en-US" dirty="0" smtClean="0"/>
              <a:t>some or </a:t>
            </a:r>
            <a:r>
              <a:rPr lang="en-US" dirty="0"/>
              <a:t>all of the following items</a:t>
            </a:r>
            <a:r>
              <a:rPr lang="en-US" dirty="0" smtClean="0"/>
              <a:t>.</a:t>
            </a:r>
          </a:p>
          <a:p>
            <a:pPr lvl="1"/>
            <a:r>
              <a:rPr lang="en-US" dirty="0" smtClean="0"/>
              <a:t>Digital </a:t>
            </a:r>
            <a:r>
              <a:rPr lang="en-US" dirty="0" err="1" smtClean="0"/>
              <a:t>multimeter</a:t>
            </a:r>
            <a:r>
              <a:rPr lang="en-US" dirty="0" smtClean="0"/>
              <a:t>, air bag load tool, scan tool, shorting bars, airbag system tester, special wire-repair tools.</a:t>
            </a:r>
            <a:endParaRPr lang="en-US" dirty="0"/>
          </a:p>
        </p:txBody>
      </p:sp>
    </p:spTree>
    <p:extLst>
      <p:ext uri="{BB962C8B-B14F-4D97-AF65-F5344CB8AC3E}">
        <p14:creationId xmlns:p14="http://schemas.microsoft.com/office/powerpoint/2010/main" val="2573092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AIRBAG DIAGNOSIS TOOLS AND </a:t>
            </a:r>
            <a:r>
              <a:rPr lang="en-US" dirty="0" smtClean="0">
                <a:latin typeface="+mj-lt"/>
              </a:rPr>
              <a:t>EQUIPMENT (2 OF 2)</a:t>
            </a:r>
            <a:endParaRPr lang="en-US" dirty="0">
              <a:latin typeface="+mj-lt"/>
            </a:endParaRPr>
          </a:p>
        </p:txBody>
      </p:sp>
      <p:sp>
        <p:nvSpPr>
          <p:cNvPr id="3" name="Content Placeholder 2"/>
          <p:cNvSpPr>
            <a:spLocks noGrp="1"/>
          </p:cNvSpPr>
          <p:nvPr>
            <p:ph idx="1"/>
          </p:nvPr>
        </p:nvSpPr>
        <p:spPr/>
        <p:txBody>
          <a:bodyPr/>
          <a:lstStyle/>
          <a:p>
            <a:r>
              <a:rPr lang="en-US" dirty="0" smtClean="0"/>
              <a:t>Precautions</a:t>
            </a:r>
          </a:p>
          <a:p>
            <a:pPr lvl="1"/>
            <a:r>
              <a:rPr lang="en-US" dirty="0"/>
              <a:t>Always follow all precautions and warning </a:t>
            </a:r>
            <a:r>
              <a:rPr lang="en-US" dirty="0" smtClean="0"/>
              <a:t>stickers.</a:t>
            </a:r>
          </a:p>
          <a:p>
            <a:pPr lvl="1"/>
            <a:r>
              <a:rPr lang="en-US" dirty="0"/>
              <a:t>Maintain a safe working distance from all </a:t>
            </a:r>
            <a:r>
              <a:rPr lang="en-US" dirty="0" smtClean="0"/>
              <a:t>airbags.</a:t>
            </a:r>
          </a:p>
          <a:p>
            <a:pPr lvl="1"/>
            <a:r>
              <a:rPr lang="en-US" dirty="0" smtClean="0"/>
              <a:t>After a collision, the inflator </a:t>
            </a:r>
            <a:r>
              <a:rPr lang="en-US" dirty="0"/>
              <a:t>module </a:t>
            </a:r>
            <a:r>
              <a:rPr lang="en-US" i="1" dirty="0"/>
              <a:t>and </a:t>
            </a:r>
            <a:r>
              <a:rPr lang="en-US" dirty="0"/>
              <a:t>all sensors usually must be </a:t>
            </a:r>
            <a:r>
              <a:rPr lang="en-US" dirty="0" smtClean="0"/>
              <a:t>replaced.</a:t>
            </a:r>
          </a:p>
          <a:p>
            <a:pPr lvl="1"/>
            <a:r>
              <a:rPr lang="en-US" dirty="0"/>
              <a:t>Avoid using a self-powered test </a:t>
            </a:r>
            <a:r>
              <a:rPr lang="en-US" dirty="0" smtClean="0"/>
              <a:t>light on air bag systems.</a:t>
            </a:r>
          </a:p>
          <a:p>
            <a:pPr lvl="1"/>
            <a:r>
              <a:rPr lang="en-US" dirty="0"/>
              <a:t>Always </a:t>
            </a:r>
            <a:r>
              <a:rPr lang="en-US" dirty="0" smtClean="0"/>
              <a:t>hold the </a:t>
            </a:r>
            <a:r>
              <a:rPr lang="en-US" dirty="0"/>
              <a:t>inflator away from your body</a:t>
            </a:r>
            <a:r>
              <a:rPr lang="en-US" dirty="0" smtClean="0"/>
              <a:t>.</a:t>
            </a:r>
          </a:p>
          <a:p>
            <a:pPr lvl="1"/>
            <a:r>
              <a:rPr lang="en-US" dirty="0"/>
              <a:t>Never jar or strike a sensor</a:t>
            </a:r>
            <a:r>
              <a:rPr lang="en-US" dirty="0" smtClean="0"/>
              <a:t>.</a:t>
            </a:r>
          </a:p>
          <a:p>
            <a:pPr lvl="1"/>
            <a:r>
              <a:rPr lang="en-US" dirty="0"/>
              <a:t>If handling a deployed inflator module, always wear </a:t>
            </a:r>
            <a:r>
              <a:rPr lang="en-US" dirty="0" smtClean="0"/>
              <a:t>gloves.</a:t>
            </a:r>
            <a:endParaRPr lang="en-US" dirty="0"/>
          </a:p>
        </p:txBody>
      </p:sp>
    </p:spTree>
    <p:extLst>
      <p:ext uri="{BB962C8B-B14F-4D97-AF65-F5344CB8AC3E}">
        <p14:creationId xmlns:p14="http://schemas.microsoft.com/office/powerpoint/2010/main" val="711718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60.5</a:t>
            </a:r>
            <a:r>
              <a:rPr lang="en-US" dirty="0" smtClean="0"/>
              <a:t> </a:t>
            </a:r>
            <a:r>
              <a:rPr lang="en-US" dirty="0"/>
              <a:t>Describe how seat and side curtain airbags function</a:t>
            </a:r>
            <a:r>
              <a:rPr lang="en-US" dirty="0" smtClean="0"/>
              <a:t>.</a:t>
            </a:r>
          </a:p>
          <a:p>
            <a:pPr marL="0" indent="0">
              <a:buNone/>
            </a:pPr>
            <a:r>
              <a:rPr lang="en-US" b="1" dirty="0" smtClean="0">
                <a:solidFill>
                  <a:srgbClr val="005A70"/>
                </a:solidFill>
              </a:rPr>
              <a:t>60.6</a:t>
            </a:r>
            <a:r>
              <a:rPr lang="en-US" dirty="0" smtClean="0"/>
              <a:t> </a:t>
            </a:r>
            <a:r>
              <a:rPr lang="en-US" dirty="0"/>
              <a:t>Describe the data recorded by an event data recorder when an </a:t>
            </a:r>
            <a:r>
              <a:rPr lang="en-US" dirty="0" smtClean="0"/>
              <a:t>airbag is </a:t>
            </a:r>
            <a:r>
              <a:rPr lang="en-US" dirty="0"/>
              <a:t>deployed</a:t>
            </a:r>
            <a:r>
              <a:rPr lang="en-US" dirty="0" smtClean="0"/>
              <a:t>.</a:t>
            </a:r>
          </a:p>
          <a:p>
            <a:pPr marL="0" indent="0">
              <a:buNone/>
            </a:pPr>
            <a:r>
              <a:rPr lang="en-US" b="1" dirty="0" smtClean="0">
                <a:solidFill>
                  <a:schemeClr val="accent2"/>
                </a:solidFill>
              </a:rPr>
              <a:t>60.7</a:t>
            </a:r>
            <a:r>
              <a:rPr lang="en-US" dirty="0" smtClean="0"/>
              <a:t>  </a:t>
            </a:r>
            <a:r>
              <a:rPr lang="en-US" dirty="0"/>
              <a:t>This chapter will help prepare for the ASE </a:t>
            </a:r>
            <a:r>
              <a:rPr lang="en-US" dirty="0" smtClean="0"/>
              <a:t>Electrical/Electronic Systems </a:t>
            </a:r>
            <a:r>
              <a:rPr lang="en-US" dirty="0"/>
              <a:t>(A6) certification test content area “H” (</a:t>
            </a:r>
            <a:r>
              <a:rPr lang="en-US" dirty="0" smtClean="0"/>
              <a:t>Accessories Diagnosis </a:t>
            </a:r>
            <a:r>
              <a:rPr lang="en-US" dirty="0"/>
              <a:t>and Repair).</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60.14 An airbag diagnostic tester. Included in the plastic box are electrical connectors and a load tool that substitutes for the inflator module during troubleshooting</a:t>
            </a:r>
          </a:p>
        </p:txBody>
      </p:sp>
      <p:pic>
        <p:nvPicPr>
          <p:cNvPr id="3" name="Picture 2" descr="A photo shows an airbag diagnostic tester with 2 cables and connecto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746" y="2362200"/>
            <a:ext cx="4686509" cy="3514882"/>
          </a:xfrm>
          <a:prstGeom prst="rect">
            <a:avLst/>
          </a:prstGeom>
        </p:spPr>
      </p:pic>
    </p:spTree>
    <p:extLst>
      <p:ext uri="{BB962C8B-B14F-4D97-AF65-F5344CB8AC3E}">
        <p14:creationId xmlns:p14="http://schemas.microsoft.com/office/powerpoint/2010/main" val="3118869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AIRBAG SYSTEM SERVICE</a:t>
            </a:r>
            <a:endParaRPr lang="en-US" dirty="0">
              <a:latin typeface="+mj-lt"/>
            </a:endParaRPr>
          </a:p>
        </p:txBody>
      </p:sp>
      <p:sp>
        <p:nvSpPr>
          <p:cNvPr id="3" name="Content Placeholder 2"/>
          <p:cNvSpPr>
            <a:spLocks noGrp="1"/>
          </p:cNvSpPr>
          <p:nvPr>
            <p:ph idx="1"/>
          </p:nvPr>
        </p:nvSpPr>
        <p:spPr/>
        <p:txBody>
          <a:bodyPr/>
          <a:lstStyle/>
          <a:p>
            <a:r>
              <a:rPr lang="en-US" dirty="0" smtClean="0"/>
              <a:t>Dis-arming</a:t>
            </a:r>
          </a:p>
          <a:p>
            <a:pPr lvl="1"/>
            <a:r>
              <a:rPr lang="en-US" dirty="0" smtClean="0"/>
              <a:t>Disconnect the negative battery cable, remove the airbag fuse, disconnect the airbag connectors.</a:t>
            </a:r>
          </a:p>
          <a:p>
            <a:r>
              <a:rPr lang="en-US" dirty="0" smtClean="0"/>
              <a:t>Diagnostic and Service Procedures</a:t>
            </a:r>
          </a:p>
          <a:p>
            <a:pPr lvl="1"/>
            <a:r>
              <a:rPr lang="en-US" dirty="0"/>
              <a:t>Use service </a:t>
            </a:r>
            <a:r>
              <a:rPr lang="en-US" dirty="0" smtClean="0"/>
              <a:t>information to determine how </a:t>
            </a:r>
            <a:r>
              <a:rPr lang="en-US" dirty="0"/>
              <a:t>the circuit is designed and the correct sequence of tests to </a:t>
            </a:r>
            <a:r>
              <a:rPr lang="en-US" dirty="0" smtClean="0"/>
              <a:t>be followed.</a:t>
            </a:r>
          </a:p>
          <a:p>
            <a:r>
              <a:rPr lang="en-US" dirty="0" smtClean="0"/>
              <a:t>Self-Diagnosis</a:t>
            </a:r>
          </a:p>
          <a:p>
            <a:pPr lvl="1"/>
            <a:r>
              <a:rPr lang="en-US" dirty="0" smtClean="0"/>
              <a:t>Airbag </a:t>
            </a:r>
            <a:r>
              <a:rPr lang="en-US" dirty="0"/>
              <a:t>systems can detect </a:t>
            </a:r>
            <a:r>
              <a:rPr lang="en-US" dirty="0" smtClean="0"/>
              <a:t>system electrical faults, disable </a:t>
            </a:r>
            <a:r>
              <a:rPr lang="en-US" dirty="0"/>
              <a:t>the system and </a:t>
            </a:r>
            <a:r>
              <a:rPr lang="en-US" dirty="0" smtClean="0"/>
              <a:t>illuminate the warning lamp.</a:t>
            </a:r>
            <a:endParaRPr lang="en-US" dirty="0"/>
          </a:p>
        </p:txBody>
      </p:sp>
    </p:spTree>
    <p:extLst>
      <p:ext uri="{BB962C8B-B14F-4D97-AF65-F5344CB8AC3E}">
        <p14:creationId xmlns:p14="http://schemas.microsoft.com/office/powerpoint/2010/main" val="186310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DRIVER SIDE AIRBAG MODULE REPLACEMENT</a:t>
            </a:r>
            <a:endParaRPr lang="en-US" dirty="0">
              <a:latin typeface="+mj-lt"/>
            </a:endParaRPr>
          </a:p>
        </p:txBody>
      </p:sp>
      <p:sp>
        <p:nvSpPr>
          <p:cNvPr id="3" name="Content Placeholder 2"/>
          <p:cNvSpPr>
            <a:spLocks noGrp="1"/>
          </p:cNvSpPr>
          <p:nvPr>
            <p:ph idx="1"/>
          </p:nvPr>
        </p:nvSpPr>
        <p:spPr/>
        <p:txBody>
          <a:bodyPr/>
          <a:lstStyle/>
          <a:p>
            <a:r>
              <a:rPr lang="en-US" dirty="0" smtClean="0"/>
              <a:t>Airbag Module Removal</a:t>
            </a:r>
          </a:p>
          <a:p>
            <a:pPr lvl="1"/>
            <a:r>
              <a:rPr lang="en-US" dirty="0" smtClean="0"/>
              <a:t>1. </a:t>
            </a:r>
            <a:r>
              <a:rPr lang="en-US" dirty="0"/>
              <a:t>Turn the steering wheel until the front wheels are </a:t>
            </a:r>
            <a:r>
              <a:rPr lang="en-US" dirty="0" smtClean="0"/>
              <a:t>positioned straight ahead</a:t>
            </a:r>
          </a:p>
          <a:p>
            <a:pPr lvl="1"/>
            <a:r>
              <a:rPr lang="en-US" dirty="0" smtClean="0"/>
              <a:t>2. </a:t>
            </a:r>
            <a:r>
              <a:rPr lang="en-US" dirty="0"/>
              <a:t>Switch the ignition off and disconnect the negative </a:t>
            </a:r>
            <a:r>
              <a:rPr lang="en-US" dirty="0" smtClean="0"/>
              <a:t>battery cable. (wait ten minutes)</a:t>
            </a:r>
          </a:p>
          <a:p>
            <a:pPr lvl="1"/>
            <a:r>
              <a:rPr lang="en-US" dirty="0" smtClean="0"/>
              <a:t>3. </a:t>
            </a:r>
            <a:r>
              <a:rPr lang="en-US" dirty="0"/>
              <a:t>Loosen and remove the nuts or screws that hold </a:t>
            </a:r>
            <a:r>
              <a:rPr lang="en-US" dirty="0" smtClean="0"/>
              <a:t>the airbag module </a:t>
            </a:r>
            <a:r>
              <a:rPr lang="en-US" dirty="0"/>
              <a:t>in place</a:t>
            </a:r>
            <a:r>
              <a:rPr lang="en-US" dirty="0" smtClean="0"/>
              <a:t>.</a:t>
            </a:r>
          </a:p>
          <a:p>
            <a:pPr lvl="1"/>
            <a:r>
              <a:rPr lang="en-US" dirty="0" smtClean="0"/>
              <a:t>4. </a:t>
            </a:r>
            <a:r>
              <a:rPr lang="en-US" dirty="0"/>
              <a:t>Carefully lift the airbag module from the steering wheel </a:t>
            </a:r>
            <a:r>
              <a:rPr lang="en-US" dirty="0" smtClean="0"/>
              <a:t>and disconnect </a:t>
            </a:r>
            <a:r>
              <a:rPr lang="en-US" dirty="0"/>
              <a:t>the electrical connector</a:t>
            </a:r>
            <a:r>
              <a:rPr lang="en-US" dirty="0" smtClean="0"/>
              <a:t>.</a:t>
            </a:r>
          </a:p>
          <a:p>
            <a:r>
              <a:rPr lang="en-US" dirty="0"/>
              <a:t>When installing the airbag module, make sure the </a:t>
            </a:r>
            <a:r>
              <a:rPr lang="en-US" dirty="0" smtClean="0"/>
              <a:t>clock-spring is </a:t>
            </a:r>
            <a:r>
              <a:rPr lang="en-US" dirty="0"/>
              <a:t>correctly </a:t>
            </a:r>
            <a:r>
              <a:rPr lang="en-US" dirty="0" smtClean="0"/>
              <a:t>positioned.</a:t>
            </a:r>
            <a:endParaRPr lang="en-US" dirty="0"/>
          </a:p>
        </p:txBody>
      </p:sp>
    </p:spTree>
    <p:extLst>
      <p:ext uri="{BB962C8B-B14F-4D97-AF65-F5344CB8AC3E}">
        <p14:creationId xmlns:p14="http://schemas.microsoft.com/office/powerpoint/2010/main" val="3344566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60.15 After disconnecting the battery and the yellow connector at the base of the steering column, the airbag inflator module can be removed from the steering wheel and the yellow airbag electrical connector at the inflator module be disconnected</a:t>
            </a:r>
          </a:p>
        </p:txBody>
      </p:sp>
      <p:pic>
        <p:nvPicPr>
          <p:cNvPr id="3" name="Picture 2" descr="The front view of the illustration shows the following:&#10;The exposed area of steering column shows cruise control wiring harness and horn wiring harness. The horn buttons and cruise control buttons are mounted over the steering whe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205" y="2362200"/>
            <a:ext cx="3223876" cy="3411510"/>
          </a:xfrm>
          <a:prstGeom prst="rect">
            <a:avLst/>
          </a:prstGeom>
        </p:spPr>
      </p:pic>
    </p:spTree>
    <p:extLst>
      <p:ext uri="{BB962C8B-B14F-4D97-AF65-F5344CB8AC3E}">
        <p14:creationId xmlns:p14="http://schemas.microsoft.com/office/powerpoint/2010/main" val="135676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60.16 Shorting bars are used in most airbag connectors. These spring-loaded clips short across both terminals of an airbag connector when it is disconnected to help prevent accidental deployment of the airbag. </a:t>
            </a:r>
          </a:p>
        </p:txBody>
      </p:sp>
      <p:pic>
        <p:nvPicPr>
          <p:cNvPr id="3" name="Picture 2" descr="A photo shows a plastic connector with 4 pins having shorting ba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658" y="2286000"/>
            <a:ext cx="4134336" cy="3469374"/>
          </a:xfrm>
          <a:prstGeom prst="rect">
            <a:avLst/>
          </a:prstGeom>
        </p:spPr>
      </p:pic>
    </p:spTree>
    <p:extLst>
      <p:ext uri="{BB962C8B-B14F-4D97-AF65-F5344CB8AC3E}">
        <p14:creationId xmlns:p14="http://schemas.microsoft.com/office/powerpoint/2010/main" val="214317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60.17 An airbag </a:t>
            </a:r>
            <a:r>
              <a:rPr lang="en-US" sz="2400" dirty="0" err="1">
                <a:latin typeface="+mj-lt"/>
              </a:rPr>
              <a:t>clockspring</a:t>
            </a:r>
            <a:r>
              <a:rPr lang="en-US" sz="2400" dirty="0">
                <a:latin typeface="+mj-lt"/>
              </a:rPr>
              <a:t> showing the flat conductor wire. It must be properly positioned to ensure proper operation</a:t>
            </a:r>
            <a:endParaRPr lang="en-US" dirty="0">
              <a:latin typeface="+mj-lt"/>
            </a:endParaRPr>
          </a:p>
        </p:txBody>
      </p:sp>
      <p:pic>
        <p:nvPicPr>
          <p:cNvPr id="3" name="Picture 2" descr="A photo shows an airbag clockspring with a flat conductor wire placed around the central mount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7816" y="2286000"/>
            <a:ext cx="4468368" cy="3657600"/>
          </a:xfrm>
          <a:prstGeom prst="rect">
            <a:avLst/>
          </a:prstGeom>
        </p:spPr>
      </p:pic>
    </p:spTree>
    <p:extLst>
      <p:ext uri="{BB962C8B-B14F-4D97-AF65-F5344CB8AC3E}">
        <p14:creationId xmlns:p14="http://schemas.microsoft.com/office/powerpoint/2010/main" val="1148193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SAFETY WHEN MANUALLY DEPLOYING AIRBAGS</a:t>
            </a:r>
            <a:endParaRPr lang="en-US" dirty="0">
              <a:latin typeface="+mj-lt"/>
            </a:endParaRPr>
          </a:p>
        </p:txBody>
      </p:sp>
      <p:sp>
        <p:nvSpPr>
          <p:cNvPr id="3" name="Content Placeholder 2"/>
          <p:cNvSpPr>
            <a:spLocks noGrp="1"/>
          </p:cNvSpPr>
          <p:nvPr>
            <p:ph idx="1"/>
          </p:nvPr>
        </p:nvSpPr>
        <p:spPr/>
        <p:txBody>
          <a:bodyPr/>
          <a:lstStyle/>
          <a:p>
            <a:r>
              <a:rPr lang="en-US" dirty="0"/>
              <a:t>When possible, deploy the airbag outside of the </a:t>
            </a:r>
            <a:r>
              <a:rPr lang="en-US" dirty="0" smtClean="0"/>
              <a:t>vehicle.</a:t>
            </a:r>
          </a:p>
          <a:p>
            <a:r>
              <a:rPr lang="en-US" dirty="0"/>
              <a:t>Wear the proper hearing and eye </a:t>
            </a:r>
            <a:r>
              <a:rPr lang="en-US" dirty="0" smtClean="0"/>
              <a:t>protection.</a:t>
            </a:r>
          </a:p>
          <a:p>
            <a:r>
              <a:rPr lang="en-US" dirty="0"/>
              <a:t>Deploy the airbag with the trim cover facing up</a:t>
            </a:r>
            <a:r>
              <a:rPr lang="en-US" dirty="0" smtClean="0"/>
              <a:t>.</a:t>
            </a:r>
          </a:p>
          <a:p>
            <a:r>
              <a:rPr lang="en-US" dirty="0"/>
              <a:t>Stay at least 20 </a:t>
            </a:r>
            <a:r>
              <a:rPr lang="en-US" dirty="0" smtClean="0"/>
              <a:t>ft. </a:t>
            </a:r>
            <a:r>
              <a:rPr lang="en-US" dirty="0"/>
              <a:t>(6 m) from the airbag</a:t>
            </a:r>
            <a:r>
              <a:rPr lang="en-US" dirty="0" smtClean="0"/>
              <a:t>.</a:t>
            </a:r>
          </a:p>
          <a:p>
            <a:r>
              <a:rPr lang="en-US" dirty="0"/>
              <a:t>Allow the airbag module to cool</a:t>
            </a:r>
            <a:r>
              <a:rPr lang="en-US" dirty="0" smtClean="0"/>
              <a:t>.</a:t>
            </a:r>
          </a:p>
          <a:p>
            <a:r>
              <a:rPr lang="en-US" dirty="0"/>
              <a:t>Follow the vehicle manufacturer’s recommendations.</a:t>
            </a:r>
            <a:endParaRPr lang="en-US" dirty="0"/>
          </a:p>
        </p:txBody>
      </p:sp>
    </p:spTree>
    <p:extLst>
      <p:ext uri="{BB962C8B-B14F-4D97-AF65-F5344CB8AC3E}">
        <p14:creationId xmlns:p14="http://schemas.microsoft.com/office/powerpoint/2010/main" val="114684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60.18 An airbag being deployed as part of a demonstration in an automotive laboratory</a:t>
            </a:r>
            <a:endParaRPr lang="en-US" dirty="0">
              <a:latin typeface="+mj-lt"/>
            </a:endParaRPr>
          </a:p>
        </p:txBody>
      </p:sp>
      <p:pic>
        <p:nvPicPr>
          <p:cNvPr id="3" name="Picture 2" descr="A photo shows air bag deployed on a test bench."/>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2079653"/>
            <a:ext cx="2743200" cy="3998976"/>
          </a:xfrm>
          <a:prstGeom prst="rect">
            <a:avLst/>
          </a:prstGeom>
        </p:spPr>
      </p:pic>
    </p:spTree>
    <p:extLst>
      <p:ext uri="{BB962C8B-B14F-4D97-AF65-F5344CB8AC3E}">
        <p14:creationId xmlns:p14="http://schemas.microsoft.com/office/powerpoint/2010/main" val="77443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OCCUPANT DETECTION SYSTEMS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The </a:t>
            </a:r>
            <a:r>
              <a:rPr lang="en-US" dirty="0"/>
              <a:t>passenger </a:t>
            </a:r>
            <a:r>
              <a:rPr lang="en-US" dirty="0" smtClean="0"/>
              <a:t>side airbag must be </a:t>
            </a:r>
            <a:r>
              <a:rPr lang="en-US" dirty="0"/>
              <a:t>disabled or deployed with reduced </a:t>
            </a:r>
            <a:r>
              <a:rPr lang="en-US" dirty="0" smtClean="0"/>
              <a:t>force when the seat is empty or child or small adult is present.</a:t>
            </a:r>
          </a:p>
          <a:p>
            <a:r>
              <a:rPr lang="en-US" dirty="0" smtClean="0"/>
              <a:t>Type of Seat Sensor</a:t>
            </a:r>
          </a:p>
          <a:p>
            <a:pPr lvl="1"/>
            <a:r>
              <a:rPr lang="en-US" dirty="0"/>
              <a:t>Gel-filled bladder sensor</a:t>
            </a:r>
            <a:r>
              <a:rPr lang="en-US" dirty="0" smtClean="0"/>
              <a:t>.</a:t>
            </a:r>
          </a:p>
          <a:p>
            <a:pPr lvl="1"/>
            <a:r>
              <a:rPr lang="en-US" dirty="0"/>
              <a:t>Capacitive strip sensors</a:t>
            </a:r>
            <a:r>
              <a:rPr lang="en-US" dirty="0" smtClean="0"/>
              <a:t>.</a:t>
            </a:r>
          </a:p>
          <a:p>
            <a:pPr lvl="1"/>
            <a:r>
              <a:rPr lang="en-US" dirty="0"/>
              <a:t>Force-sensing resistor sensors</a:t>
            </a:r>
            <a:r>
              <a:rPr lang="en-US" dirty="0" smtClean="0"/>
              <a:t>.</a:t>
            </a:r>
          </a:p>
          <a:p>
            <a:r>
              <a:rPr lang="en-US" dirty="0" smtClean="0"/>
              <a:t>A scan tool and weights are use to check and calibrate the system.</a:t>
            </a:r>
            <a:endParaRPr lang="en-US" dirty="0"/>
          </a:p>
        </p:txBody>
      </p:sp>
    </p:spTree>
    <p:extLst>
      <p:ext uri="{BB962C8B-B14F-4D97-AF65-F5344CB8AC3E}">
        <p14:creationId xmlns:p14="http://schemas.microsoft.com/office/powerpoint/2010/main" val="3883135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60.19 A dash warning lamp lights if the passenger side airbag is off because no passenger was detected by the seat sensor</a:t>
            </a:r>
            <a:endParaRPr lang="en-US" dirty="0">
              <a:latin typeface="+mj-lt"/>
            </a:endParaRPr>
          </a:p>
        </p:txBody>
      </p:sp>
      <p:pic>
        <p:nvPicPr>
          <p:cNvPr id="3" name="Picture 2" descr="A photo shows an illuminated dash mounted passenger airbag warning l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209800"/>
            <a:ext cx="4876800" cy="3657600"/>
          </a:xfrm>
          <a:prstGeom prst="rect">
            <a:avLst/>
          </a:prstGeom>
        </p:spPr>
      </p:pic>
    </p:spTree>
    <p:extLst>
      <p:ext uri="{BB962C8B-B14F-4D97-AF65-F5344CB8AC3E}">
        <p14:creationId xmlns:p14="http://schemas.microsoft.com/office/powerpoint/2010/main" val="387934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SAFETY BELTS AND RETRACTORS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Safety Belts</a:t>
            </a:r>
          </a:p>
          <a:p>
            <a:pPr lvl="1"/>
            <a:r>
              <a:rPr lang="en-US" dirty="0" smtClean="0"/>
              <a:t>Most safety </a:t>
            </a:r>
            <a:r>
              <a:rPr lang="en-US" dirty="0"/>
              <a:t>belts include three-point support and are constructed </a:t>
            </a:r>
            <a:r>
              <a:rPr lang="en-US" dirty="0" smtClean="0"/>
              <a:t>of nylon </a:t>
            </a:r>
            <a:r>
              <a:rPr lang="en-US" dirty="0"/>
              <a:t>webbing about 2 inches (5 cm) wide</a:t>
            </a:r>
            <a:r>
              <a:rPr lang="en-US" dirty="0" smtClean="0"/>
              <a:t>.</a:t>
            </a:r>
          </a:p>
          <a:p>
            <a:r>
              <a:rPr lang="en-US" dirty="0" smtClean="0"/>
              <a:t>Belt Retractors</a:t>
            </a:r>
          </a:p>
          <a:p>
            <a:pPr lvl="1"/>
            <a:r>
              <a:rPr lang="en-US" dirty="0"/>
              <a:t>Emergency locking retractors, which lock the position of </a:t>
            </a:r>
            <a:r>
              <a:rPr lang="en-US" dirty="0" smtClean="0"/>
              <a:t>the safety </a:t>
            </a:r>
            <a:r>
              <a:rPr lang="en-US" dirty="0"/>
              <a:t>belt in the event of a collision or </a:t>
            </a:r>
            <a:r>
              <a:rPr lang="en-US" dirty="0" smtClean="0"/>
              <a:t>rollover.</a:t>
            </a:r>
          </a:p>
          <a:p>
            <a:pPr lvl="1"/>
            <a:r>
              <a:rPr lang="en-US" dirty="0"/>
              <a:t>Emergency and web speed-sensitive retractors, which </a:t>
            </a:r>
            <a:r>
              <a:rPr lang="en-US" dirty="0" smtClean="0"/>
              <a:t>allow freedom </a:t>
            </a:r>
            <a:r>
              <a:rPr lang="en-US" dirty="0"/>
              <a:t>of movement for the driver and passenger, but lock </a:t>
            </a:r>
            <a:r>
              <a:rPr lang="en-US" dirty="0" smtClean="0"/>
              <a:t>if the </a:t>
            </a:r>
            <a:r>
              <a:rPr lang="en-US" dirty="0"/>
              <a:t>vehicle is accelerating too fast or if the </a:t>
            </a:r>
            <a:r>
              <a:rPr lang="en-US" dirty="0" smtClean="0"/>
              <a:t>vehicle is decelerating too </a:t>
            </a:r>
            <a:r>
              <a:rPr lang="en-US" dirty="0"/>
              <a:t>fast</a:t>
            </a:r>
            <a:endParaRPr lang="en-US" dirty="0" smtClean="0"/>
          </a:p>
          <a:p>
            <a:pPr lvl="1"/>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60.20 The passenger side airbag “on” lamp lights if a passenger is detected on the passenger seat</a:t>
            </a:r>
            <a:endParaRPr lang="en-US" dirty="0">
              <a:latin typeface="+mj-lt"/>
            </a:endParaRPr>
          </a:p>
        </p:txBody>
      </p:sp>
      <p:pic>
        <p:nvPicPr>
          <p:cNvPr id="3" name="Picture 2" descr="A photo shows an illuminated dash mounted passenger airbag ON l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286000"/>
            <a:ext cx="4780708" cy="3585531"/>
          </a:xfrm>
          <a:prstGeom prst="rect">
            <a:avLst/>
          </a:prstGeom>
        </p:spPr>
      </p:pic>
    </p:spTree>
    <p:extLst>
      <p:ext uri="{BB962C8B-B14F-4D97-AF65-F5344CB8AC3E}">
        <p14:creationId xmlns:p14="http://schemas.microsoft.com/office/powerpoint/2010/main" val="3675290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60.21 A gel-filled (bladder-type) occupant detection sensor showing the pressure sensor and wiring</a:t>
            </a:r>
            <a:endParaRPr lang="en-US" dirty="0">
              <a:latin typeface="+mj-lt"/>
            </a:endParaRPr>
          </a:p>
        </p:txBody>
      </p:sp>
      <p:pic>
        <p:nvPicPr>
          <p:cNvPr id="3" name="Picture 2" descr="A photo shows a gel-filled (bladder-type) occupant detection sensor with the pressure sensor and wiring visible. Its shape is similar to the bottom of a sea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981200"/>
            <a:ext cx="4876800" cy="3657600"/>
          </a:xfrm>
          <a:prstGeom prst="rect">
            <a:avLst/>
          </a:prstGeom>
        </p:spPr>
      </p:pic>
    </p:spTree>
    <p:extLst>
      <p:ext uri="{BB962C8B-B14F-4D97-AF65-F5344CB8AC3E}">
        <p14:creationId xmlns:p14="http://schemas.microsoft.com/office/powerpoint/2010/main" val="222457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60.22 A resistor-type occupant detection sensor. The weight of the passenger strains these resistors, which are attached to the seat, thereby signaling to the module the weight of the occupant</a:t>
            </a:r>
          </a:p>
        </p:txBody>
      </p:sp>
      <p:pic>
        <p:nvPicPr>
          <p:cNvPr id="3" name="Picture 2" descr="A photo shows resistor type occupant detection system. It looks like a small flat rod with handle having 3 holes with sleev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160" y="3429000"/>
            <a:ext cx="7620000" cy="1670304"/>
          </a:xfrm>
          <a:prstGeom prst="rect">
            <a:avLst/>
          </a:prstGeom>
        </p:spPr>
      </p:pic>
    </p:spTree>
    <p:extLst>
      <p:ext uri="{BB962C8B-B14F-4D97-AF65-F5344CB8AC3E}">
        <p14:creationId xmlns:p14="http://schemas.microsoft.com/office/powerpoint/2010/main" val="103730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60.23 A test weight is used to calibrate the occupant detection system on a Chrysler vehicle</a:t>
            </a:r>
            <a:endParaRPr lang="en-US" dirty="0">
              <a:latin typeface="+mj-lt"/>
            </a:endParaRPr>
          </a:p>
        </p:txBody>
      </p:sp>
      <p:pic>
        <p:nvPicPr>
          <p:cNvPr id="3" name="Picture 2" descr="A photo shows a test weight being placed on an occupant detection syst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760" y="2080373"/>
            <a:ext cx="5364480" cy="4023360"/>
          </a:xfrm>
          <a:prstGeom prst="rect">
            <a:avLst/>
          </a:prstGeom>
        </p:spPr>
      </p:pic>
    </p:spTree>
    <p:extLst>
      <p:ext uri="{BB962C8B-B14F-4D97-AF65-F5344CB8AC3E}">
        <p14:creationId xmlns:p14="http://schemas.microsoft.com/office/powerpoint/2010/main" val="2198105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three types of seat sensors?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Gel-filled, capacitive strip, and force sensing resistor. </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SEAT AND SIDE CURTAIN AIRBAGS</a:t>
            </a:r>
            <a:endParaRPr lang="en-US" dirty="0">
              <a:latin typeface="+mj-lt"/>
            </a:endParaRPr>
          </a:p>
        </p:txBody>
      </p:sp>
      <p:sp>
        <p:nvSpPr>
          <p:cNvPr id="3" name="Content Placeholder 2"/>
          <p:cNvSpPr>
            <a:spLocks noGrp="1"/>
          </p:cNvSpPr>
          <p:nvPr>
            <p:ph idx="1"/>
          </p:nvPr>
        </p:nvSpPr>
        <p:spPr/>
        <p:txBody>
          <a:bodyPr/>
          <a:lstStyle/>
          <a:p>
            <a:r>
              <a:rPr lang="en-US" dirty="0" smtClean="0"/>
              <a:t>Seat Airbags</a:t>
            </a:r>
          </a:p>
          <a:p>
            <a:pPr lvl="1"/>
            <a:r>
              <a:rPr lang="en-US" dirty="0" smtClean="0"/>
              <a:t>Generally mounted in the side bolster of the seat.</a:t>
            </a:r>
          </a:p>
          <a:p>
            <a:r>
              <a:rPr lang="en-US" dirty="0" smtClean="0"/>
              <a:t>Side Curtain Airbags</a:t>
            </a:r>
          </a:p>
          <a:p>
            <a:pPr lvl="1"/>
            <a:r>
              <a:rPr lang="en-US" dirty="0" smtClean="0"/>
              <a:t>Mounted in the headliner or door panel.</a:t>
            </a:r>
          </a:p>
          <a:p>
            <a:r>
              <a:rPr lang="en-US" dirty="0" smtClean="0"/>
              <a:t>Deployment of both systems dependent on side impact sensors and their controllers.</a:t>
            </a:r>
            <a:endParaRPr lang="en-US" dirty="0"/>
          </a:p>
        </p:txBody>
      </p:sp>
    </p:spTree>
    <p:extLst>
      <p:ext uri="{BB962C8B-B14F-4D97-AF65-F5344CB8AC3E}">
        <p14:creationId xmlns:p14="http://schemas.microsoft.com/office/powerpoint/2010/main" val="164722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60.24 A typical seat (side) airbag that deploys from the side of the seat</a:t>
            </a:r>
            <a:endParaRPr lang="en-US" dirty="0">
              <a:latin typeface="+mj-lt"/>
            </a:endParaRPr>
          </a:p>
        </p:txBody>
      </p:sp>
      <p:pic>
        <p:nvPicPr>
          <p:cNvPr id="3" name="Picture 2" descr="A photo shows a seat with airbag coming out of one sid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904" y="2064600"/>
            <a:ext cx="5364480" cy="4023360"/>
          </a:xfrm>
          <a:prstGeom prst="rect">
            <a:avLst/>
          </a:prstGeom>
        </p:spPr>
      </p:pic>
    </p:spTree>
    <p:extLst>
      <p:ext uri="{BB962C8B-B14F-4D97-AF65-F5344CB8AC3E}">
        <p14:creationId xmlns:p14="http://schemas.microsoft.com/office/powerpoint/2010/main" val="1552142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EVENT DATA RECORDERS</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smtClean="0"/>
              <a:t>Used </a:t>
            </a:r>
            <a:r>
              <a:rPr lang="en-US" dirty="0"/>
              <a:t>to </a:t>
            </a:r>
            <a:r>
              <a:rPr lang="en-US" dirty="0" smtClean="0"/>
              <a:t>record parameters </a:t>
            </a:r>
            <a:r>
              <a:rPr lang="en-US" dirty="0"/>
              <a:t>just before and slightly after an airbag </a:t>
            </a:r>
            <a:r>
              <a:rPr lang="en-US" dirty="0" smtClean="0"/>
              <a:t>deployment.</a:t>
            </a:r>
          </a:p>
          <a:p>
            <a:r>
              <a:rPr lang="en-US" dirty="0" smtClean="0"/>
              <a:t>Data Extraction</a:t>
            </a:r>
          </a:p>
          <a:p>
            <a:pPr lvl="1"/>
            <a:r>
              <a:rPr lang="en-US" dirty="0" smtClean="0"/>
              <a:t>Can </a:t>
            </a:r>
            <a:r>
              <a:rPr lang="en-US" dirty="0"/>
              <a:t>only be achieved </a:t>
            </a:r>
            <a:r>
              <a:rPr lang="en-US" dirty="0" smtClean="0"/>
              <a:t>using a </a:t>
            </a:r>
            <a:r>
              <a:rPr lang="en-US" dirty="0"/>
              <a:t>piece of equipment known as the Crash Data Retrieval </a:t>
            </a:r>
            <a:r>
              <a:rPr lang="en-US" dirty="0" smtClean="0"/>
              <a:t>System.</a:t>
            </a:r>
          </a:p>
          <a:p>
            <a:pPr lvl="1"/>
            <a:r>
              <a:rPr lang="en-US" dirty="0" smtClean="0"/>
              <a:t>Cannot be performed by the service technician</a:t>
            </a:r>
          </a:p>
          <a:p>
            <a:pPr lvl="1"/>
            <a:r>
              <a:rPr lang="en-US" dirty="0" smtClean="0"/>
              <a:t>Must have specific training and authorization to retrieve the data.</a:t>
            </a:r>
          </a:p>
          <a:p>
            <a:pPr lvl="1"/>
            <a:endParaRPr lang="en-US" dirty="0"/>
          </a:p>
        </p:txBody>
      </p:sp>
    </p:spTree>
    <p:extLst>
      <p:ext uri="{BB962C8B-B14F-4D97-AF65-F5344CB8AC3E}">
        <p14:creationId xmlns:p14="http://schemas.microsoft.com/office/powerpoint/2010/main" val="2068931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SAFETY BELTS AND </a:t>
            </a:r>
            <a:r>
              <a:rPr lang="en-US" dirty="0" smtClean="0">
                <a:latin typeface="+mj-lt"/>
              </a:rPr>
              <a:t>RETRACTORS (2 OF 2)</a:t>
            </a:r>
            <a:endParaRPr lang="en-US" dirty="0">
              <a:latin typeface="+mj-lt"/>
            </a:endParaRPr>
          </a:p>
        </p:txBody>
      </p:sp>
      <p:sp>
        <p:nvSpPr>
          <p:cNvPr id="3" name="Content Placeholder 2"/>
          <p:cNvSpPr>
            <a:spLocks noGrp="1"/>
          </p:cNvSpPr>
          <p:nvPr>
            <p:ph idx="1"/>
          </p:nvPr>
        </p:nvSpPr>
        <p:spPr/>
        <p:txBody>
          <a:bodyPr/>
          <a:lstStyle/>
          <a:p>
            <a:r>
              <a:rPr lang="en-US" dirty="0" smtClean="0"/>
              <a:t>Safety Belt Lights and Chimes</a:t>
            </a:r>
          </a:p>
          <a:p>
            <a:pPr lvl="1"/>
            <a:r>
              <a:rPr lang="en-US" dirty="0"/>
              <a:t>All late-model </a:t>
            </a:r>
            <a:r>
              <a:rPr lang="en-US" dirty="0" smtClean="0"/>
              <a:t>vehicles are </a:t>
            </a:r>
            <a:r>
              <a:rPr lang="en-US" dirty="0"/>
              <a:t>equipped with a safety belt warning light on the dash and </a:t>
            </a:r>
            <a:r>
              <a:rPr lang="en-US" dirty="0" smtClean="0"/>
              <a:t>a chime </a:t>
            </a:r>
            <a:r>
              <a:rPr lang="en-US" dirty="0"/>
              <a:t>that sounds if the belt is not fastened</a:t>
            </a:r>
            <a:r>
              <a:rPr lang="en-US" dirty="0" smtClean="0"/>
              <a:t>.</a:t>
            </a:r>
          </a:p>
          <a:p>
            <a:r>
              <a:rPr lang="en-US" dirty="0" err="1" smtClean="0"/>
              <a:t>Pretensioners</a:t>
            </a:r>
            <a:endParaRPr lang="en-US" dirty="0" smtClean="0"/>
          </a:p>
          <a:p>
            <a:pPr lvl="1"/>
            <a:r>
              <a:rPr lang="en-US" dirty="0"/>
              <a:t>A </a:t>
            </a:r>
            <a:r>
              <a:rPr lang="en-US" dirty="0" err="1"/>
              <a:t>pretensioner</a:t>
            </a:r>
            <a:r>
              <a:rPr lang="en-US" dirty="0"/>
              <a:t> is an explosive (</a:t>
            </a:r>
            <a:r>
              <a:rPr lang="en-US" dirty="0" smtClean="0"/>
              <a:t>pyrotechnic) device </a:t>
            </a:r>
            <a:r>
              <a:rPr lang="en-US" dirty="0"/>
              <a:t>that is part of the seat belt retractor assembly and </a:t>
            </a:r>
            <a:r>
              <a:rPr lang="en-US" dirty="0" smtClean="0"/>
              <a:t>tightens the </a:t>
            </a:r>
            <a:r>
              <a:rPr lang="en-US" dirty="0"/>
              <a:t>seat belt as the airbag is being deployed</a:t>
            </a:r>
            <a:endParaRPr lang="en-US" dirty="0" smtClean="0"/>
          </a:p>
          <a:p>
            <a:endParaRPr lang="en-US" dirty="0"/>
          </a:p>
        </p:txBody>
      </p:sp>
    </p:spTree>
    <p:extLst>
      <p:ext uri="{BB962C8B-B14F-4D97-AF65-F5344CB8AC3E}">
        <p14:creationId xmlns:p14="http://schemas.microsoft.com/office/powerpoint/2010/main" val="719861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60.1 (a) safety belts are the primary restraint system. (b) during a collision, the stretching of the safety belt slows the impact to help reduce bodily injury</a:t>
            </a:r>
          </a:p>
        </p:txBody>
      </p:sp>
      <p:pic>
        <p:nvPicPr>
          <p:cNvPr id="5" name="Picture 4" descr="An illustration shows a dummy on a seat with a stopping distance of 1 foot same as that of a car and the force experienced by a 160 pounds driver is 4800 pounds due to the stretching of seat belt.&#10;&#10;An illustration shows a dummy on a seat with a stopping distance of 1.5 feet while that of a car is 1 foot and hence the force experienced by a driver weighing 160 Lbs. is 3200 Lbs. due to the stretching of seat bel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104" y="2140127"/>
            <a:ext cx="6887792" cy="4063594"/>
          </a:xfrm>
          <a:prstGeom prst="rect">
            <a:avLst/>
          </a:prstGeom>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60.2 Most safety belts have an inertia-type mechanism that locks the belt in the event of rapid movement</a:t>
            </a:r>
            <a:endParaRPr lang="en-US" dirty="0">
              <a:latin typeface="+mj-lt"/>
            </a:endParaRPr>
          </a:p>
        </p:txBody>
      </p:sp>
      <p:pic>
        <p:nvPicPr>
          <p:cNvPr id="3" name="Picture 2" descr="In normal condition the weight allows free movement of the gear, but when the car suddenly slows down the weight moves due to inertia and stops the movement of the ge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073" y="1769069"/>
            <a:ext cx="3267855" cy="4463076"/>
          </a:xfrm>
          <a:prstGeom prst="rect">
            <a:avLst/>
          </a:prstGeom>
        </p:spPr>
      </p:pic>
    </p:spTree>
    <p:extLst>
      <p:ext uri="{BB962C8B-B14F-4D97-AF65-F5344CB8AC3E}">
        <p14:creationId xmlns:p14="http://schemas.microsoft.com/office/powerpoint/2010/main" val="3561848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60.3 A typical safety belt warning light</a:t>
            </a:r>
            <a:endParaRPr lang="en-US" dirty="0">
              <a:latin typeface="+mj-lt"/>
            </a:endParaRPr>
          </a:p>
        </p:txBody>
      </p:sp>
      <p:pic>
        <p:nvPicPr>
          <p:cNvPr id="3" name="Picture 2" descr="A photo shows a typical safety belt warning illuminated on the dash of a vehic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320" y="1809206"/>
            <a:ext cx="4023360" cy="4023360"/>
          </a:xfrm>
          <a:prstGeom prst="rect">
            <a:avLst/>
          </a:prstGeom>
        </p:spPr>
      </p:pic>
    </p:spTree>
    <p:extLst>
      <p:ext uri="{BB962C8B-B14F-4D97-AF65-F5344CB8AC3E}">
        <p14:creationId xmlns:p14="http://schemas.microsoft.com/office/powerpoint/2010/main" val="3339548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60.4 A small explosive charge in the </a:t>
            </a:r>
            <a:r>
              <a:rPr lang="en-US" sz="2400" dirty="0" err="1">
                <a:latin typeface="+mj-lt"/>
              </a:rPr>
              <a:t>pretensioner</a:t>
            </a:r>
            <a:r>
              <a:rPr lang="en-US" sz="2400" dirty="0">
                <a:latin typeface="+mj-lt"/>
              </a:rPr>
              <a:t> forces the end of the seat belt down the tube, which removes any slack in the seat belt</a:t>
            </a:r>
            <a:endParaRPr lang="en-US" dirty="0">
              <a:latin typeface="+mj-lt"/>
            </a:endParaRPr>
          </a:p>
        </p:txBody>
      </p:sp>
      <p:pic>
        <p:nvPicPr>
          <p:cNvPr id="3" name="Picture 2" descr="A photo shows a seat belt pretensioner with a small explosive charge connected to a tub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094" y="1981200"/>
            <a:ext cx="5742133" cy="3828089"/>
          </a:xfrm>
          <a:prstGeom prst="rect">
            <a:avLst/>
          </a:prstGeom>
        </p:spPr>
      </p:pic>
    </p:spTree>
    <p:extLst>
      <p:ext uri="{BB962C8B-B14F-4D97-AF65-F5344CB8AC3E}">
        <p14:creationId xmlns:p14="http://schemas.microsoft.com/office/powerpoint/2010/main" val="327246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554</TotalTime>
  <Words>1820</Words>
  <Application>Microsoft Office PowerPoint</Application>
  <PresentationFormat>On-screen Show (4:3)</PresentationFormat>
  <Paragraphs>158</Paragraphs>
  <Slides>49</Slides>
  <Notes>0</Notes>
  <HiddenSlides>0</HiddenSlides>
  <MMClips>0</MMClips>
  <ScaleCrop>false</ScaleCrop>
  <HeadingPairs>
    <vt:vector size="4" baseType="variant">
      <vt:variant>
        <vt:lpstr>Theme</vt:lpstr>
      </vt:variant>
      <vt:variant>
        <vt:i4>6</vt:i4>
      </vt:variant>
      <vt:variant>
        <vt:lpstr>Slide Titles</vt:lpstr>
      </vt:variant>
      <vt:variant>
        <vt:i4>49</vt:i4>
      </vt:variant>
    </vt:vector>
  </HeadingPairs>
  <TitlesOfParts>
    <vt:vector size="55"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SAFETY BELTS AND RETRACTORS (1 OF 2)</vt:lpstr>
      <vt:lpstr>SAFETY BELTS AND RETRACTORS (2 OF 2)</vt:lpstr>
      <vt:lpstr>Figure 60.1 (a) safety belts are the primary restraint system. (b) during a collision, the stretching of the safety belt slows the impact to help reduce bodily injury</vt:lpstr>
      <vt:lpstr>Figure 60.2 Most safety belts have an inertia-type mechanism that locks the belt in the event of rapid movement</vt:lpstr>
      <vt:lpstr>Figure 60.3 A typical safety belt warning light</vt:lpstr>
      <vt:lpstr>Figure 60.4 A small explosive charge in the pretensioner forces the end of the seat belt down the tube, which removes any slack in the seat belt</vt:lpstr>
      <vt:lpstr>QUESTION 1: ?</vt:lpstr>
      <vt:lpstr>ANSWER 1:</vt:lpstr>
      <vt:lpstr>FRONT AIRBAGS (1 OF 5) </vt:lpstr>
      <vt:lpstr>FRONT AIRBAGS (2 OF 5) </vt:lpstr>
      <vt:lpstr>FRONT AIRBAGS (3 OF 5)</vt:lpstr>
      <vt:lpstr>FRONT AIRBAGS (4 OF 5) </vt:lpstr>
      <vt:lpstr>FRONT AIRBAGS (5 OF 5) </vt:lpstr>
      <vt:lpstr>Figure 60.5 A typical airbag system showing many of the components. The SDM is the “sensing and diagnostic module” and includes the arming sensor, as well as the electronics that keep checking the circuits for continuity and the capacitors that are discharged to deploy the airbags</vt:lpstr>
      <vt:lpstr>Figure 60.6 A simplified airbag deployment circuit. Note that both the arming sensor and at least one of the discriminating sensors must be activated at the same time. The arming sensor provides the power, and either one of the discriminating sensors can provide the ground for the circuit</vt:lpstr>
      <vt:lpstr>Figure 60.7 The inflator module is being removed from the airbag housing. The squib, inside the inflator module, is the heating element that ignites the pyrotechnic gas generator that rapidly produces nitrogen gas to fill the airbag</vt:lpstr>
      <vt:lpstr>Figure 60.8 This figure shows a deployed side curtain airbag on a training vehicle</vt:lpstr>
      <vt:lpstr>Figure 60.9 An airbag magnetic sensor</vt:lpstr>
      <vt:lpstr>Figure 60.10 Some vehicles use a ribbon-type crash sensor</vt:lpstr>
      <vt:lpstr>Figure 60.11 A sensing and diagnostic module that includes an accelerometer</vt:lpstr>
      <vt:lpstr>Figure 60.12 A driver’s side airbag showing two inflator connectors. One is for the lower-force inflator and the other is for the higher-force inflator. Either can be ignited, or both at the same time if the deceleration sensor detects a severe impact</vt:lpstr>
      <vt:lpstr>Figure 60.13 The airbag control module is linked to the powertrain control module (PCM) and the body control module (BCM) on this Chrysler system. Notice the airbag wire connecting the module to the airbag through the clockspring. Both power, labeled “driver airbag high,” and ground, labeled “driver airbag low,” are conducted through the clockspring</vt:lpstr>
      <vt:lpstr>QUESTION 2: ?</vt:lpstr>
      <vt:lpstr>ANSWER 2:</vt:lpstr>
      <vt:lpstr>AIRBAG DIAGNOSIS TOOLS AND EQUIPMENT (1 OF 2)</vt:lpstr>
      <vt:lpstr>AIRBAG DIAGNOSIS TOOLS AND EQUIPMENT (2 OF 2)</vt:lpstr>
      <vt:lpstr>Figure 60.14 An airbag diagnostic tester. Included in the plastic box are electrical connectors and a load tool that substitutes for the inflator module during troubleshooting</vt:lpstr>
      <vt:lpstr>AIRBAG SYSTEM SERVICE</vt:lpstr>
      <vt:lpstr>DRIVER SIDE AIRBAG MODULE REPLACEMENT</vt:lpstr>
      <vt:lpstr>Figure 60.15 After disconnecting the battery and the yellow connector at the base of the steering column, the airbag inflator module can be removed from the steering wheel and the yellow airbag electrical connector at the inflator module be disconnected</vt:lpstr>
      <vt:lpstr>Figure 60.16 Shorting bars are used in most airbag connectors. These spring-loaded clips short across both terminals of an airbag connector when it is disconnected to help prevent accidental deployment of the airbag. </vt:lpstr>
      <vt:lpstr>Figure 60.17 An airbag clockspring showing the flat conductor wire. It must be properly positioned to ensure proper operation</vt:lpstr>
      <vt:lpstr>SAFETY WHEN MANUALLY DEPLOYING AIRBAGS</vt:lpstr>
      <vt:lpstr>Figure 60.18 An airbag being deployed as part of a demonstration in an automotive laboratory</vt:lpstr>
      <vt:lpstr>OCCUPANT DETECTION SYSTEMS</vt:lpstr>
      <vt:lpstr>Figure 60.19 A dash warning lamp lights if the passenger side airbag is off because no passenger was detected by the seat sensor</vt:lpstr>
      <vt:lpstr>Figure 60.20 The passenger side airbag “on” lamp lights if a passenger is detected on the passenger seat</vt:lpstr>
      <vt:lpstr>Figure 60.21 A gel-filled (bladder-type) occupant detection sensor showing the pressure sensor and wiring</vt:lpstr>
      <vt:lpstr>Figure 60.22 A resistor-type occupant detection sensor. The weight of the passenger strains these resistors, which are attached to the seat, thereby signaling to the module the weight of the occupant</vt:lpstr>
      <vt:lpstr>Figure 60.23 A test weight is used to calibrate the occupant detection system on a Chrysler vehicle</vt:lpstr>
      <vt:lpstr>QUESTION 3: ?</vt:lpstr>
      <vt:lpstr>ANSWER 3:</vt:lpstr>
      <vt:lpstr>SEAT AND SIDE CURTAIN AIRBAGS</vt:lpstr>
      <vt:lpstr>Figure 60.24 A typical seat (side) airbag that deploys from the side of the seat</vt:lpstr>
      <vt:lpstr>EVENT DATA RECORDERS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60</dc:title>
  <dc:creator>Curt &amp; Tammy</dc:creator>
  <cp:lastModifiedBy>Curt &amp; Tammy</cp:lastModifiedBy>
  <cp:revision>57</cp:revision>
  <dcterms:created xsi:type="dcterms:W3CDTF">2018-09-25T19:30:15Z</dcterms:created>
  <dcterms:modified xsi:type="dcterms:W3CDTF">2019-05-23T00:41:43Z</dcterms:modified>
</cp:coreProperties>
</file>