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3" r:id="rId12"/>
    <p:sldId id="316" r:id="rId13"/>
    <p:sldId id="269" r:id="rId14"/>
    <p:sldId id="317" r:id="rId15"/>
    <p:sldId id="327" r:id="rId16"/>
    <p:sldId id="326" r:id="rId17"/>
    <p:sldId id="328" r:id="rId18"/>
    <p:sldId id="329" r:id="rId19"/>
    <p:sldId id="267" r:id="rId20"/>
    <p:sldId id="268" r:id="rId21"/>
    <p:sldId id="271" r:id="rId22"/>
    <p:sldId id="270" r:id="rId23"/>
    <p:sldId id="273" r:id="rId24"/>
    <p:sldId id="318" r:id="rId25"/>
    <p:sldId id="319" r:id="rId26"/>
    <p:sldId id="272" r:id="rId27"/>
    <p:sldId id="330" r:id="rId28"/>
    <p:sldId id="331" r:id="rId29"/>
    <p:sldId id="275" r:id="rId30"/>
    <p:sldId id="320" r:id="rId31"/>
    <p:sldId id="274" r:id="rId32"/>
    <p:sldId id="321" r:id="rId33"/>
    <p:sldId id="278" r:id="rId34"/>
    <p:sldId id="322" r:id="rId35"/>
    <p:sldId id="280" r:id="rId36"/>
    <p:sldId id="332" r:id="rId37"/>
    <p:sldId id="282" r:id="rId38"/>
    <p:sldId id="333" r:id="rId39"/>
    <p:sldId id="334" r:id="rId40"/>
    <p:sldId id="335" r:id="rId41"/>
    <p:sldId id="336" r:id="rId42"/>
    <p:sldId id="337" r:id="rId43"/>
    <p:sldId id="286" r:id="rId44"/>
    <p:sldId id="287" r:id="rId45"/>
    <p:sldId id="284" r:id="rId46"/>
    <p:sldId id="305" r:id="rId47"/>
    <p:sldId id="323" r:id="rId48"/>
    <p:sldId id="324" r:id="rId49"/>
    <p:sldId id="299" r:id="rId50"/>
    <p:sldId id="300" r:id="rId51"/>
    <p:sldId id="32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Shop Safety</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PERSONAL PROTECTIVE EQUIPMENT (4 of 4)</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pPr marL="427482" indent="-457200"/>
            <a:r>
              <a:rPr lang="en-US" b="1" dirty="0"/>
              <a:t>Bump Cap</a:t>
            </a:r>
          </a:p>
          <a:p>
            <a:pPr marL="486918" lvl="1" indent="0">
              <a:buNone/>
            </a:pPr>
            <a:r>
              <a:rPr lang="en-US" dirty="0"/>
              <a:t>Protects head when working under vehicle.</a:t>
            </a:r>
          </a:p>
          <a:p>
            <a:pPr marL="427482" indent="-457200"/>
            <a:r>
              <a:rPr lang="en-US" b="1" dirty="0"/>
              <a:t>Hands, Jewelry, Clothing</a:t>
            </a:r>
          </a:p>
          <a:p>
            <a:pPr marL="914400" lvl="1" indent="-457200"/>
            <a:r>
              <a:rPr lang="en-US" dirty="0"/>
              <a:t>Remove jewelry and keep hands clean. </a:t>
            </a:r>
          </a:p>
          <a:p>
            <a:pPr marL="427482" indent="-457200"/>
            <a:r>
              <a:rPr lang="en-US" b="1" dirty="0"/>
              <a:t>Hearing Protection</a:t>
            </a:r>
          </a:p>
          <a:p>
            <a:pPr marL="914400" lvl="1" indent="-457200"/>
            <a:r>
              <a:rPr lang="en-US" dirty="0"/>
              <a:t>Used when noise is greater than 90 dB</a:t>
            </a:r>
          </a:p>
          <a:p>
            <a:pPr lvl="1"/>
            <a:endParaRPr lang="en-US" dirty="0"/>
          </a:p>
          <a:p>
            <a:endParaRPr lang="en-US" dirty="0"/>
          </a:p>
        </p:txBody>
      </p:sp>
    </p:spTree>
    <p:extLst>
      <p:ext uri="{BB962C8B-B14F-4D97-AF65-F5344CB8AC3E}">
        <p14:creationId xmlns:p14="http://schemas.microsoft.com/office/powerpoint/2010/main" val="38638550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6.4 One version of a bump cap is this padded plastic insert that is worn inside a regular cloth cap</a:t>
            </a:r>
          </a:p>
        </p:txBody>
      </p:sp>
      <p:pic>
        <p:nvPicPr>
          <p:cNvPr id="3" name="Picture 2" descr="A photo shows a hemispherical padded plastic insert placed inside a regular cloth cap to provide protection to a technic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645" y="2086213"/>
            <a:ext cx="618871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134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Figure 6.5 Remove all jewelry before performing service work on any vehicle</a:t>
            </a:r>
          </a:p>
        </p:txBody>
      </p:sp>
      <p:pic>
        <p:nvPicPr>
          <p:cNvPr id="3" name="Picture 2" descr="A photo shows a technician removing a ring from the ring f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536" y="1834223"/>
            <a:ext cx="5900928"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32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TECH TIP</a:t>
            </a:r>
            <a:endParaRPr lang="en-US" sz="32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485900"/>
            <a:ext cx="60864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solidFill>
                  <a:srgbClr val="000000"/>
                </a:solidFill>
              </a:rPr>
              <a:t>What are the four items that are personal protective equipment?</a:t>
            </a: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solidFill>
                  <a:srgbClr val="000000"/>
                </a:solidFill>
              </a:rPr>
              <a:t>Safety glasses, steel-toed boot, bump cap, and gloves.</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SAFETY TIPS FOR TECNICIANS (1 of 2)</a:t>
            </a:r>
            <a:endParaRPr lang="en-US" dirty="0">
              <a:latin typeface="+mj-lt"/>
            </a:endParaRPr>
          </a:p>
        </p:txBody>
      </p:sp>
      <p:sp>
        <p:nvSpPr>
          <p:cNvPr id="28675" name="Content Placeholder 2"/>
          <p:cNvSpPr>
            <a:spLocks noGrp="1"/>
          </p:cNvSpPr>
          <p:nvPr>
            <p:ph idx="1"/>
          </p:nvPr>
        </p:nvSpPr>
        <p:spPr/>
        <p:txBody>
          <a:bodyPr/>
          <a:lstStyle/>
          <a:p>
            <a:r>
              <a:rPr lang="en-US" dirty="0"/>
              <a:t>Lifting</a:t>
            </a:r>
          </a:p>
          <a:p>
            <a:pPr lvl="1"/>
            <a:r>
              <a:rPr lang="en-US" dirty="0"/>
              <a:t>Secure grip and solid footing</a:t>
            </a:r>
          </a:p>
          <a:p>
            <a:pPr lvl="1"/>
            <a:r>
              <a:rPr lang="en-US" dirty="0"/>
              <a:t>Do not twist</a:t>
            </a:r>
          </a:p>
          <a:p>
            <a:pPr lvl="1"/>
            <a:r>
              <a:rPr lang="en-US" dirty="0"/>
              <a:t>Ask for help</a:t>
            </a:r>
          </a:p>
          <a:p>
            <a:pPr lvl="1"/>
            <a:r>
              <a:rPr lang="en-US" dirty="0"/>
              <a:t>Push rather than pull</a:t>
            </a:r>
          </a:p>
          <a:p>
            <a:r>
              <a:rPr lang="en-US" dirty="0"/>
              <a:t>Exhaust Hose</a:t>
            </a:r>
          </a:p>
          <a:p>
            <a:pPr lvl="1"/>
            <a:r>
              <a:rPr lang="en-US" dirty="0"/>
              <a:t>Make sure properly connected to vehicle</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dirty="0">
                <a:latin typeface="+mj-lt"/>
              </a:rPr>
              <a:t>Figure 6.6 Always connect an exhaust hose to the tailpipe of the engine of a vehicle to be run inside a building</a:t>
            </a:r>
          </a:p>
        </p:txBody>
      </p:sp>
      <p:pic>
        <p:nvPicPr>
          <p:cNvPr id="4" name="Picture 2" descr="A photo shows one end of an exhaust hose connected to the tailpipe of a vehicle and the other end running into a hole on the floor of the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885045"/>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SAFETY TIPS FOR TECHNICIANS (2 of 2)</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pPr lvl="0">
              <a:buClr>
                <a:srgbClr val="3C1581"/>
              </a:buClr>
            </a:pPr>
            <a:r>
              <a:rPr lang="en-US" dirty="0">
                <a:solidFill>
                  <a:srgbClr val="003057"/>
                </a:solidFill>
              </a:rPr>
              <a:t>Work Height</a:t>
            </a:r>
          </a:p>
          <a:p>
            <a:pPr lvl="1">
              <a:buClr>
                <a:srgbClr val="3C1581"/>
              </a:buClr>
            </a:pPr>
            <a:r>
              <a:rPr lang="en-US" dirty="0">
                <a:solidFill>
                  <a:srgbClr val="003057"/>
                </a:solidFill>
              </a:rPr>
              <a:t>Place tools nearby to avoid strain</a:t>
            </a:r>
          </a:p>
          <a:p>
            <a:pPr lvl="0">
              <a:buClr>
                <a:srgbClr val="3C1581"/>
              </a:buClr>
            </a:pPr>
            <a:r>
              <a:rPr lang="en-US" dirty="0">
                <a:solidFill>
                  <a:srgbClr val="003057"/>
                </a:solidFill>
              </a:rPr>
              <a:t>Hood</a:t>
            </a:r>
          </a:p>
          <a:p>
            <a:pPr lvl="1">
              <a:buClr>
                <a:srgbClr val="3C1581"/>
              </a:buClr>
            </a:pPr>
            <a:r>
              <a:rPr lang="en-US" dirty="0">
                <a:solidFill>
                  <a:srgbClr val="003057"/>
                </a:solidFill>
              </a:rPr>
              <a:t>Ensure it is securely open</a:t>
            </a:r>
          </a:p>
          <a:p>
            <a:pPr lvl="0">
              <a:buClr>
                <a:srgbClr val="3C1581"/>
              </a:buClr>
            </a:pPr>
            <a:r>
              <a:rPr lang="en-US" dirty="0">
                <a:solidFill>
                  <a:srgbClr val="003057"/>
                </a:solidFill>
              </a:rPr>
              <a:t>Moving Vehicles</a:t>
            </a:r>
          </a:p>
          <a:p>
            <a:pPr lvl="1">
              <a:buClr>
                <a:srgbClr val="3C1581"/>
              </a:buClr>
            </a:pPr>
            <a:r>
              <a:rPr lang="en-US" dirty="0">
                <a:solidFill>
                  <a:srgbClr val="003057"/>
                </a:solidFill>
              </a:rPr>
              <a:t>Get help or used motorized pusher</a:t>
            </a: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6.7 A magnetic tray is a helpful item to keep tools needed up where they can be easily reached without having to bend over, saving time and energy over the course of a long day in the shop</a:t>
            </a:r>
          </a:p>
        </p:txBody>
      </p:sp>
      <p:pic>
        <p:nvPicPr>
          <p:cNvPr id="6" name="Picture 2" descr="A photo shows tools placed on a magnetic tray in a shop fl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253" y="2306355"/>
            <a:ext cx="535749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a:solidFill>
                  <a:srgbClr val="005A70"/>
                </a:solidFill>
              </a:rPr>
              <a:t>6.1</a:t>
            </a:r>
            <a:r>
              <a:rPr lang="en-US" dirty="0"/>
              <a:t> Describe the personal protective equipment (PPE) technicians use.</a:t>
            </a:r>
          </a:p>
          <a:p>
            <a:pPr marL="0" indent="0">
              <a:buNone/>
            </a:pPr>
            <a:r>
              <a:rPr lang="en-US" b="1" dirty="0">
                <a:solidFill>
                  <a:srgbClr val="005A70"/>
                </a:solidFill>
              </a:rPr>
              <a:t>6.2. </a:t>
            </a:r>
            <a:r>
              <a:rPr lang="en-US" dirty="0"/>
              <a:t>Explain safety tips for automotive technicians.</a:t>
            </a:r>
          </a:p>
          <a:p>
            <a:pPr marL="0" indent="0">
              <a:buNone/>
            </a:pPr>
            <a:r>
              <a:rPr lang="en-US" b="1" dirty="0">
                <a:solidFill>
                  <a:srgbClr val="005A70"/>
                </a:solidFill>
              </a:rPr>
              <a:t>6.3. </a:t>
            </a:r>
            <a:r>
              <a:rPr lang="en-US" dirty="0"/>
              <a:t>Discuss shop safety procedures regarding electricity.</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6.8 An electric pusher used to push vehicles into or around the shop</a:t>
            </a:r>
          </a:p>
        </p:txBody>
      </p:sp>
      <p:pic>
        <p:nvPicPr>
          <p:cNvPr id="6" name="Picture 2" descr="A photo shows an electric pusher that resembles a two-wheel b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804" y="1876556"/>
            <a:ext cx="5428393"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243513" cy="451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SAFETY TIP</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00288"/>
            <a:ext cx="44196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30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 All oily shop cloths should be stored in a metal container equipped with a lid to help prevent spontaneous combustion</a:t>
            </a:r>
            <a:endParaRPr lang="en-US" dirty="0">
              <a:latin typeface="+mj-lt"/>
            </a:endParaRPr>
          </a:p>
        </p:txBody>
      </p:sp>
      <p:pic>
        <p:nvPicPr>
          <p:cNvPr id="3" name="Picture 2" descr="A photo shows a metal container equipped with a lid that is used to store oily shop cloths. A text on the container reads: empty every 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738" y="1834207"/>
            <a:ext cx="3812937"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95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ELECTRICAL SAFETY</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a:t>Electrical Cord Safety</a:t>
            </a:r>
          </a:p>
          <a:p>
            <a:pPr lvl="1"/>
            <a:r>
              <a:rPr lang="en-US" dirty="0"/>
              <a:t>Use three prong grounded outlets and cords</a:t>
            </a:r>
          </a:p>
          <a:p>
            <a:r>
              <a:rPr lang="en-US" dirty="0"/>
              <a:t>Jump Starting and Battery Safety</a:t>
            </a:r>
          </a:p>
          <a:p>
            <a:pPr lvl="1"/>
            <a:r>
              <a:rPr lang="en-US" dirty="0"/>
              <a:t>Use quality jumper cables or jumper box</a:t>
            </a:r>
          </a:p>
          <a:p>
            <a:pPr lvl="1"/>
            <a:r>
              <a:rPr lang="en-US" dirty="0"/>
              <a:t>The last connection should be on the block away from the battery</a:t>
            </a:r>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mj-lt"/>
              </a:rPr>
              <a:t>Figure 6.10 Jumper cable usage guide</a:t>
            </a:r>
          </a:p>
        </p:txBody>
      </p:sp>
      <p:pic>
        <p:nvPicPr>
          <p:cNvPr id="4" name="Picture 2" descr="The figure illustrates the steps to jump start a stalled vehicle.&#10;Step 1: Attach the red clip of jumper cable to the positive terminal of the stalled vehicle’s battery.&#10;Step 2: Attach the red clip of jumper cable to the positive terminal of the starting vehicle’s battery.&#10;Step 3: Attach the black clip of jumper cable to the negative terminal of the starting vehicle’s battery.&#10;Step 4: Attach the black clip of jumper cable to engine block or metal bracket on engine block of the stalled veh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25" y="1392816"/>
            <a:ext cx="6856563"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SAFETY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2055813"/>
            <a:ext cx="46513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mj-lt"/>
              </a:rPr>
              <a:t>Figure 6.11 The air pressure going to the nozzle should be reduced to 30 PSI or less</a:t>
            </a:r>
          </a:p>
        </p:txBody>
      </p:sp>
      <p:pic>
        <p:nvPicPr>
          <p:cNvPr id="4" name="Picture 2" descr="A photo shows the pressure gauge of an air nozzle used to dry and clean parts at 15 p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536" y="1808819"/>
            <a:ext cx="5900928"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FIRE SAFETY (1 of 3)</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a:t>Fire Extinguishers</a:t>
            </a:r>
          </a:p>
          <a:p>
            <a:pPr lvl="1"/>
            <a:r>
              <a:rPr lang="en-US" i="1" dirty="0">
                <a:solidFill>
                  <a:srgbClr val="000000"/>
                </a:solidFill>
              </a:rPr>
              <a:t>Class A </a:t>
            </a:r>
            <a:r>
              <a:rPr lang="en-US" dirty="0">
                <a:solidFill>
                  <a:srgbClr val="000000"/>
                </a:solidFill>
              </a:rPr>
              <a:t>is designed for use on general combustibles, such as cloth, paper, and wood.</a:t>
            </a:r>
          </a:p>
          <a:p>
            <a:pPr lvl="1"/>
            <a:r>
              <a:rPr lang="en-US" i="1" dirty="0">
                <a:solidFill>
                  <a:srgbClr val="000000"/>
                </a:solidFill>
              </a:rPr>
              <a:t>Class B </a:t>
            </a:r>
            <a:r>
              <a:rPr lang="en-US" dirty="0">
                <a:solidFill>
                  <a:srgbClr val="000000"/>
                </a:solidFill>
              </a:rPr>
              <a:t>is designed for use on flammable liquids and greases, including gasoline, oil, thinners, and solvents.</a:t>
            </a:r>
          </a:p>
          <a:p>
            <a:pPr lvl="1"/>
            <a:r>
              <a:rPr lang="en-US" i="1" dirty="0">
                <a:solidFill>
                  <a:srgbClr val="000000"/>
                </a:solidFill>
              </a:rPr>
              <a:t>Class C </a:t>
            </a:r>
            <a:r>
              <a:rPr lang="en-US" dirty="0">
                <a:solidFill>
                  <a:srgbClr val="000000"/>
                </a:solidFill>
              </a:rPr>
              <a:t>is used only on electrical fires.</a:t>
            </a:r>
          </a:p>
          <a:p>
            <a:pPr lvl="1"/>
            <a:r>
              <a:rPr lang="en-US" i="1" dirty="0">
                <a:solidFill>
                  <a:srgbClr val="000000"/>
                </a:solidFill>
              </a:rPr>
              <a:t>Class D </a:t>
            </a:r>
            <a:r>
              <a:rPr lang="en-US" dirty="0">
                <a:solidFill>
                  <a:srgbClr val="000000"/>
                </a:solidFill>
              </a:rPr>
              <a:t>is effective only on combustible metals, such as powdered aluminum, sodium, or magnesium.</a:t>
            </a:r>
            <a:endParaRPr lang="en-US" b="1"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6.12 A typical fire extinguisher designed to be used on type class A, B, or C fires. The area around the fire extinguisher must be free and clear to allow easy access</a:t>
            </a:r>
          </a:p>
        </p:txBody>
      </p:sp>
      <p:pic>
        <p:nvPicPr>
          <p:cNvPr id="6" name="Picture 2" descr="A photo shows the label of a typical fire extinguisher designed to be used on type class A, B, or C f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918" y="2037420"/>
            <a:ext cx="5650017" cy="424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a:solidFill>
                  <a:srgbClr val="005A70"/>
                </a:solidFill>
              </a:rPr>
              <a:t>6.4</a:t>
            </a:r>
            <a:r>
              <a:rPr lang="en-US" dirty="0"/>
              <a:t> Discuss the purpose of fire extinguishers, fire blankets, and first aid and eye wash stations.</a:t>
            </a:r>
          </a:p>
          <a:p>
            <a:pPr marL="0" indent="0">
              <a:buNone/>
            </a:pPr>
            <a:r>
              <a:rPr lang="en-US" b="1" dirty="0">
                <a:solidFill>
                  <a:srgbClr val="005A70"/>
                </a:solidFill>
              </a:rPr>
              <a:t>6.5</a:t>
            </a:r>
            <a:r>
              <a:rPr lang="en-US" dirty="0"/>
              <a:t> Describe safety procedures for working with hybrid electric vehicles. </a:t>
            </a:r>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FIRE SAFETY (2 of 3)</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a:t>Types of Fire Extinguishers</a:t>
            </a:r>
          </a:p>
          <a:p>
            <a:pPr lvl="1"/>
            <a:r>
              <a:rPr lang="en-US" dirty="0"/>
              <a:t>Water</a:t>
            </a:r>
          </a:p>
          <a:p>
            <a:pPr lvl="2"/>
            <a:r>
              <a:rPr lang="en-US" dirty="0"/>
              <a:t>Reduces temperature where fire cannot be sustained</a:t>
            </a:r>
          </a:p>
          <a:p>
            <a:pPr lvl="1"/>
            <a:r>
              <a:rPr lang="en-US" dirty="0"/>
              <a:t>Carbon Dioxide (CO2)</a:t>
            </a:r>
          </a:p>
          <a:p>
            <a:pPr lvl="2"/>
            <a:r>
              <a:rPr lang="en-US" dirty="0"/>
              <a:t>Removes oxygen from the fire and reduces the temperature</a:t>
            </a:r>
          </a:p>
          <a:p>
            <a:pPr lvl="1"/>
            <a:r>
              <a:rPr lang="en-US" dirty="0"/>
              <a:t>Dry Chemical (Yellow)</a:t>
            </a:r>
          </a:p>
          <a:p>
            <a:pPr lvl="2"/>
            <a:r>
              <a:rPr lang="en-US" dirty="0"/>
              <a:t>Coats the flammable material which eliminates the oxygen from the fire </a:t>
            </a:r>
          </a:p>
          <a:p>
            <a:pPr lvl="1"/>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6.13 A C O</a:t>
            </a:r>
            <a:r>
              <a:rPr lang="en-US" sz="2400" baseline="-25000" dirty="0">
                <a:latin typeface="+mj-lt"/>
              </a:rPr>
              <a:t>2</a:t>
            </a:r>
            <a:r>
              <a:rPr lang="en-US" sz="2400" dirty="0">
                <a:latin typeface="+mj-lt"/>
              </a:rPr>
              <a:t> fire extinguisher being used on a fire set in an open steel drum during a demonstration at a fire department training center</a:t>
            </a:r>
          </a:p>
        </p:txBody>
      </p:sp>
      <p:pic>
        <p:nvPicPr>
          <p:cNvPr id="3" name="Picture 2" descr="A photo shows a firefighter demonstrating the use of a carbon dioxide extinguisher on an open steel d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885009"/>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16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FIRE SAFETY (3 of 3)</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sz="3200" dirty="0"/>
              <a:t>Fire Blankets</a:t>
            </a:r>
          </a:p>
          <a:p>
            <a:pPr lvl="1"/>
            <a:r>
              <a:rPr lang="en-US" dirty="0"/>
              <a:t>Used when a person is on fire</a:t>
            </a:r>
          </a:p>
          <a:p>
            <a:pPr lvl="1"/>
            <a:r>
              <a:rPr lang="en-US" dirty="0"/>
              <a:t>Smothers the flames</a:t>
            </a:r>
          </a:p>
          <a:p>
            <a:r>
              <a:rPr lang="en-US" sz="3200" dirty="0"/>
              <a:t>First Aid and Eye Wash Stations</a:t>
            </a:r>
          </a:p>
          <a:p>
            <a:pPr lvl="1"/>
            <a:r>
              <a:rPr lang="en-US" dirty="0"/>
              <a:t>First aid station contains emergency supplies</a:t>
            </a:r>
          </a:p>
          <a:p>
            <a:pPr lvl="1"/>
            <a:r>
              <a:rPr lang="en-US" dirty="0"/>
              <a:t>Eye wash station used to rinse liquids or chemicals </a:t>
            </a:r>
          </a:p>
          <a:p>
            <a:r>
              <a:rPr lang="en-US" sz="3200" dirty="0"/>
              <a:t>Evacuation Routes</a:t>
            </a:r>
          </a:p>
          <a:p>
            <a:pPr lvl="1"/>
            <a:r>
              <a:rPr lang="en-US" dirty="0"/>
              <a:t>Easy to read instructions on how to exit in an </a:t>
            </a:r>
            <a:r>
              <a:rPr lang="en-US" dirty="0" smtClean="0"/>
              <a:t>emergency</a:t>
            </a:r>
            <a:endParaRPr lang="en-US" dirty="0"/>
          </a:p>
          <a:p>
            <a:pPr lvl="1"/>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6.14 A treated wool blanket is kept in this easy-to-open wall-mounted holder and should be placed in a centralized location in the shop</a:t>
            </a:r>
            <a:endParaRPr lang="en-US" dirty="0">
              <a:latin typeface="+mj-lt"/>
            </a:endParaRPr>
          </a:p>
        </p:txBody>
      </p:sp>
      <p:pic>
        <p:nvPicPr>
          <p:cNvPr id="5" name="Picture 2" descr="A photo shows a treated wool blanket placed in an open wall-mounted holder in a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2230116"/>
            <a:ext cx="536448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4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6.15 A first aid box should be centrally located in the shop and kept stocked with the recommended supplies</a:t>
            </a:r>
            <a:endParaRPr lang="en-US" dirty="0">
              <a:latin typeface="+mj-lt"/>
            </a:endParaRPr>
          </a:p>
        </p:txBody>
      </p:sp>
      <p:pic>
        <p:nvPicPr>
          <p:cNvPr id="3" name="Picture 2" descr="Photo of a wall mounted first aid box in a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766471"/>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02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6.16 A typical eye wash station. Often a thorough flushing of the eyes with water is the best treatment in the event of eye contamination</a:t>
            </a:r>
            <a:endParaRPr lang="en-US" dirty="0">
              <a:latin typeface="+mj-lt"/>
            </a:endParaRPr>
          </a:p>
        </p:txBody>
      </p:sp>
      <p:pic>
        <p:nvPicPr>
          <p:cNvPr id="3" name="Picture 2" descr="A photo of a typical eye wash station with a basin and two pipes to spray water to the eyes of a technic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364" y="1595029"/>
            <a:ext cx="3319272" cy="470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42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6.17 The evacuation routes from where you are in the building is shown on maps that are attached to the walls in schools and commercial buildings</a:t>
            </a:r>
            <a:endParaRPr lang="en-US" dirty="0">
              <a:latin typeface="+mj-lt"/>
            </a:endParaRPr>
          </a:p>
        </p:txBody>
      </p:sp>
      <p:pic>
        <p:nvPicPr>
          <p:cNvPr id="3" name="Picture 2" descr="An evacuation map shows the emergency exits and placements of fire extinguishers and first aid kits in a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10" y="1885001"/>
            <a:ext cx="788519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9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6.18 A properly marked aisle using yellow paint strips leading to an exit</a:t>
            </a:r>
          </a:p>
        </p:txBody>
      </p:sp>
      <p:pic>
        <p:nvPicPr>
          <p:cNvPr id="3" name="Picture 2" descr="A photo shows a shop floor with yellow paint strips on the floor leading to an ex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659" y="1885022"/>
            <a:ext cx="3430683"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2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the three types of fire extinguisher?</a:t>
            </a: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Water, Carbon Dioxide, and Dry Chemical.</a:t>
            </a: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PERSONAL PROTECTIVE EQUIPMENT (1 0f 4)</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Safety Glasses</a:t>
            </a:r>
          </a:p>
          <a:p>
            <a:pPr lvl="1"/>
            <a:r>
              <a:rPr lang="en-US" dirty="0"/>
              <a:t>Wear at all times</a:t>
            </a:r>
          </a:p>
          <a:p>
            <a:pPr lvl="1"/>
            <a:r>
              <a:rPr lang="en-US" dirty="0"/>
              <a:t>ANSI Z87.1standard</a:t>
            </a:r>
          </a:p>
          <a:p>
            <a:pPr lvl="1"/>
            <a:r>
              <a:rPr lang="en-US" dirty="0"/>
              <a:t>Full face shied recommended when using grinder or power washer </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HYBRID ELECTRIC VEHICLE SAFETY</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pPr lvl="0">
              <a:buClr>
                <a:srgbClr val="3C1581"/>
              </a:buClr>
            </a:pPr>
            <a:r>
              <a:rPr lang="en-US" sz="3200" dirty="0">
                <a:solidFill>
                  <a:srgbClr val="003057"/>
                </a:solidFill>
              </a:rPr>
              <a:t>Safely Shut Off High Voltage System</a:t>
            </a:r>
          </a:p>
          <a:p>
            <a:pPr lvl="1">
              <a:buClr>
                <a:srgbClr val="3C1581"/>
              </a:buClr>
            </a:pPr>
            <a:r>
              <a:rPr lang="en-US" dirty="0">
                <a:solidFill>
                  <a:srgbClr val="003057"/>
                </a:solidFill>
              </a:rPr>
              <a:t>Turn off ignition key</a:t>
            </a:r>
          </a:p>
          <a:p>
            <a:pPr lvl="1">
              <a:buClr>
                <a:srgbClr val="3C1581"/>
              </a:buClr>
            </a:pPr>
            <a:r>
              <a:rPr lang="en-US" dirty="0">
                <a:solidFill>
                  <a:srgbClr val="003057"/>
                </a:solidFill>
              </a:rPr>
              <a:t>Disconnect the high voltage circuits</a:t>
            </a:r>
          </a:p>
          <a:p>
            <a:pPr marL="457200" lvl="1" indent="0">
              <a:buNone/>
            </a:pPr>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400" dirty="0" smtClean="0">
                <a:latin typeface="+mj-lt"/>
              </a:rPr>
              <a:t>WARNING</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139" y="2209800"/>
            <a:ext cx="709427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9182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6.19 A warning label on a Honda hybrid warns that a person can be killed due to the high-voltage circuits under the cover</a:t>
            </a:r>
            <a:endParaRPr lang="en-US" dirty="0">
              <a:latin typeface="+mj-lt"/>
            </a:endParaRPr>
          </a:p>
        </p:txBody>
      </p:sp>
      <p:pic>
        <p:nvPicPr>
          <p:cNvPr id="6" name="Picture 2" descr="Photo of a high voltage warning on a Honda hybrid. The warning label reads: High voltage. You will be killed or hurt. Do not remove this cover. No customer serviced parts 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061" y="1774974"/>
            <a:ext cx="5877878"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6.20 The high-voltage disconnect switch is in the trunk area on a Toyota Prius. Insulated rubber lineman’s gloves should be worn when removing this plug</a:t>
            </a:r>
            <a:endParaRPr lang="en-US" dirty="0">
              <a:latin typeface="+mj-lt"/>
            </a:endParaRPr>
          </a:p>
        </p:txBody>
      </p:sp>
      <p:pic>
        <p:nvPicPr>
          <p:cNvPr id="6" name="Picture 3" descr="A photo shows a technician wearing rubber insulated gloves removing the high-voltage disconnect switch in the trunk area on a Toyota Pr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061" y="1885009"/>
            <a:ext cx="5877878"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solidFill>
                  <a:srgbClr val="000000"/>
                </a:solidFill>
              </a:rPr>
              <a:t>What safety precautions should be taken when working on a hybrid electric vehicle?</a:t>
            </a: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Wear insulated rubber lineman’s gloves.</a:t>
            </a: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6.1 Safety glasses should be worn at all times when working on or around any vehicle or servicing any component</a:t>
            </a:r>
          </a:p>
        </p:txBody>
      </p:sp>
      <p:pic>
        <p:nvPicPr>
          <p:cNvPr id="5" name="Picture 2" descr="A photo shows the safety glasses that need to be worn by a technician at all times when servicing any compo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40534"/>
            <a:ext cx="7620000" cy="362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PERSONAL PROTECTIVE EQUIPMENT (2 of 4)</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a:t>Steel-Toed Shoes</a:t>
            </a:r>
          </a:p>
          <a:p>
            <a:pPr lvl="1"/>
            <a:r>
              <a:rPr lang="en-US" dirty="0"/>
              <a:t>Good investment</a:t>
            </a:r>
          </a:p>
          <a:p>
            <a:pPr lvl="1"/>
            <a:r>
              <a:rPr lang="en-US" dirty="0"/>
              <a:t>Safer than canvas or cloth</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6.2 Steel-toed shoes are a worthwhile investment to help prevent foot injury due to falling objects. Even these well-worn shoes can protect the feet of this service technician</a:t>
            </a:r>
          </a:p>
        </p:txBody>
      </p:sp>
      <p:pic>
        <p:nvPicPr>
          <p:cNvPr id="6" name="Picture 2" descr="A photo shows a technician wearing a steel-toed sh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461" y="2230152"/>
            <a:ext cx="4311491"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PERSONAL PROTECTIVE EQUIPMENT (3 of 4)</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Gloves</a:t>
            </a:r>
          </a:p>
          <a:p>
            <a:pPr lvl="1"/>
            <a:r>
              <a:rPr lang="en-US" dirty="0"/>
              <a:t>Latex</a:t>
            </a:r>
          </a:p>
          <a:p>
            <a:pPr lvl="1"/>
            <a:r>
              <a:rPr lang="en-US" dirty="0"/>
              <a:t>Vinyl</a:t>
            </a:r>
          </a:p>
          <a:p>
            <a:pPr lvl="1"/>
            <a:r>
              <a:rPr lang="en-US" dirty="0"/>
              <a:t>Polyurethane</a:t>
            </a:r>
          </a:p>
          <a:p>
            <a:pPr lvl="1"/>
            <a:r>
              <a:rPr lang="en-US" dirty="0"/>
              <a:t>Nitrile</a:t>
            </a:r>
          </a:p>
          <a:p>
            <a:pPr lvl="1"/>
            <a:r>
              <a:rPr lang="en-US" dirty="0"/>
              <a:t>Mechanics</a:t>
            </a:r>
          </a:p>
          <a:p>
            <a:pPr lvl="1"/>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6.3 Protective gloves, such as these vinyl gloves, are available in several sizes. Select the size that allows the gloves to fit snugly. Vinyl gloves last a long time and often can be worn all day to help protect your hands from dirt and possible hazardous materials</a:t>
            </a:r>
          </a:p>
        </p:txBody>
      </p:sp>
      <p:pic>
        <p:nvPicPr>
          <p:cNvPr id="4" name="Picture 2" descr="A photo shows a technician wearing a vinyl protective glove while working on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3" y="2209800"/>
            <a:ext cx="4433455" cy="33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365</TotalTime>
  <Words>1081</Words>
  <Application>Microsoft Office PowerPoint</Application>
  <PresentationFormat>On-screen Show (4:3)</PresentationFormat>
  <Paragraphs>123</Paragraphs>
  <Slides>46</Slides>
  <Notes>0</Notes>
  <HiddenSlides>0</HiddenSlides>
  <MMClips>0</MMClips>
  <ScaleCrop>false</ScaleCrop>
  <HeadingPairs>
    <vt:vector size="4" baseType="variant">
      <vt:variant>
        <vt:lpstr>Theme</vt:lpstr>
      </vt:variant>
      <vt:variant>
        <vt:i4>6</vt:i4>
      </vt:variant>
      <vt:variant>
        <vt:lpstr>Slide Titles</vt:lpstr>
      </vt:variant>
      <vt:variant>
        <vt:i4>46</vt:i4>
      </vt:variant>
    </vt:vector>
  </HeadingPairs>
  <TitlesOfParts>
    <vt:vector size="52"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PERSONAL PROTECTIVE EQUIPMENT (1 0f 4)</vt:lpstr>
      <vt:lpstr>Figure 6.1 Safety glasses should be worn at all times when working on or around any vehicle or servicing any component</vt:lpstr>
      <vt:lpstr>PERSONAL PROTECTIVE EQUIPMENT (2 of 4)</vt:lpstr>
      <vt:lpstr>Figure 6.2 Steel-toed shoes are a worthwhile investment to help prevent foot injury due to falling objects. Even these well-worn shoes can protect the feet of this service technician</vt:lpstr>
      <vt:lpstr>PERSONAL PROTECTIVE EQUIPMENT (3 of 4)</vt:lpstr>
      <vt:lpstr>Figure 6.3 Protective gloves, such as these vinyl gloves, are available in several sizes. Select the size that allows the gloves to fit snugly. Vinyl gloves last a long time and often can be worn all day to help protect your hands from dirt and possible hazardous materials</vt:lpstr>
      <vt:lpstr>PERSONAL PROTECTIVE EQUIPMENT (4 of 4)</vt:lpstr>
      <vt:lpstr>Figure 6.4 One version of a bump cap is this padded plastic insert that is worn inside a regular cloth cap</vt:lpstr>
      <vt:lpstr>Figure 6.5 Remove all jewelry before performing service work on any vehicle</vt:lpstr>
      <vt:lpstr>TECH TIP</vt:lpstr>
      <vt:lpstr>QUESTION 1: ?</vt:lpstr>
      <vt:lpstr>ANSWER 1:</vt:lpstr>
      <vt:lpstr>SAFETY TIPS FOR TECNICIANS (1 of 2)</vt:lpstr>
      <vt:lpstr>Figure 6.6 Always connect an exhaust hose to the tailpipe of the engine of a vehicle to be run inside a building</vt:lpstr>
      <vt:lpstr>SAFETY TIPS FOR TECHNICIANS (2 of 2)</vt:lpstr>
      <vt:lpstr>Figure 6.7 A magnetic tray is a helpful item to keep tools needed up where they can be easily reached without having to bend over, saving time and energy over the course of a long day in the shop</vt:lpstr>
      <vt:lpstr>Figure 6.8 An electric pusher used to push vehicles into or around the shop</vt:lpstr>
      <vt:lpstr>Tech Tip </vt:lpstr>
      <vt:lpstr>SAFETY TIP</vt:lpstr>
      <vt:lpstr>Figure 6.9 All oily shop cloths should be stored in a metal container equipped with a lid to help prevent spontaneous combustion</vt:lpstr>
      <vt:lpstr> ELECTRICAL SAFETY</vt:lpstr>
      <vt:lpstr>Figure 6.10 Jumper cable usage guide</vt:lpstr>
      <vt:lpstr>SAFETY TIP</vt:lpstr>
      <vt:lpstr>Figure 6.11 The air pressure going to the nozzle should be reduced to 30 PSI or less</vt:lpstr>
      <vt:lpstr> FIRE SAFETY (1 of 3)</vt:lpstr>
      <vt:lpstr>Figure 6.12 A typical fire extinguisher designed to be used on type class A, B, or C fires. The area around the fire extinguisher must be free and clear to allow easy access</vt:lpstr>
      <vt:lpstr> FIRE SAFETY (2 of 3)</vt:lpstr>
      <vt:lpstr>Figure 6.13 A C O2 fire extinguisher being used on a fire set in an open steel drum during a demonstration at a fire department training center</vt:lpstr>
      <vt:lpstr> FIRE SAFETY (3 of 3)</vt:lpstr>
      <vt:lpstr>Figure 6.14 A treated wool blanket is kept in this easy-to-open wall-mounted holder and should be placed in a centralized location in the shop</vt:lpstr>
      <vt:lpstr>Figure 6.15 A first aid box should be centrally located in the shop and kept stocked with the recommended supplies</vt:lpstr>
      <vt:lpstr>Figure 6.16 A typical eye wash station. Often a thorough flushing of the eyes with water is the best treatment in the event of eye contamination</vt:lpstr>
      <vt:lpstr>Figure 6.17 The evacuation routes from where you are in the building is shown on maps that are attached to the walls in schools and commercial buildings</vt:lpstr>
      <vt:lpstr>Figure 6.18 A properly marked aisle using yellow paint strips leading to an exit</vt:lpstr>
      <vt:lpstr>QUESTION 2: ?</vt:lpstr>
      <vt:lpstr>ANSWER 2:</vt:lpstr>
      <vt:lpstr> HYBRID ELECTRIC VEHICLE SAFETY</vt:lpstr>
      <vt:lpstr> WARNING</vt:lpstr>
      <vt:lpstr>Figure 6.19 A warning label on a Honda hybrid warns that a person can be killed due to the high-voltage circuits under the cover</vt:lpstr>
      <vt:lpstr>Figure 6.20 The high-voltage disconnect switch is in the trunk area on a Toyota Prius. Insulated rubber lineman’s gloves should be worn when removing this plug</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Sixth Edition Chapter 06</dc:title>
  <dc:creator>Curt &amp; Tammy</dc:creator>
  <cp:lastModifiedBy>Curt &amp; Tammy</cp:lastModifiedBy>
  <cp:revision>49</cp:revision>
  <dcterms:created xsi:type="dcterms:W3CDTF">2018-09-25T19:30:15Z</dcterms:created>
  <dcterms:modified xsi:type="dcterms:W3CDTF">2019-01-02T21:42:20Z</dcterms:modified>
</cp:coreProperties>
</file>