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85" r:id="rId3"/>
    <p:sldMasterId id="2147483697" r:id="rId4"/>
    <p:sldMasterId id="2147483709" r:id="rId5"/>
  </p:sldMasterIdLst>
  <p:sldIdLst>
    <p:sldId id="257" r:id="rId6"/>
    <p:sldId id="259" r:id="rId7"/>
    <p:sldId id="262" r:id="rId8"/>
    <p:sldId id="274" r:id="rId9"/>
    <p:sldId id="315" r:id="rId10"/>
    <p:sldId id="340" r:id="rId11"/>
    <p:sldId id="341" r:id="rId12"/>
    <p:sldId id="342" r:id="rId13"/>
    <p:sldId id="326" r:id="rId14"/>
    <p:sldId id="327" r:id="rId15"/>
    <p:sldId id="328" r:id="rId16"/>
    <p:sldId id="329" r:id="rId17"/>
    <p:sldId id="272" r:id="rId18"/>
    <p:sldId id="330" r:id="rId19"/>
    <p:sldId id="331" r:id="rId20"/>
    <p:sldId id="267" r:id="rId21"/>
    <p:sldId id="268" r:id="rId22"/>
    <p:sldId id="286" r:id="rId23"/>
    <p:sldId id="287" r:id="rId24"/>
    <p:sldId id="343" r:id="rId25"/>
    <p:sldId id="344" r:id="rId26"/>
    <p:sldId id="345" r:id="rId27"/>
    <p:sldId id="346" r:id="rId28"/>
    <p:sldId id="332" r:id="rId29"/>
    <p:sldId id="333" r:id="rId30"/>
    <p:sldId id="347" r:id="rId31"/>
    <p:sldId id="337" r:id="rId32"/>
    <p:sldId id="339" r:id="rId33"/>
    <p:sldId id="334" r:id="rId34"/>
    <p:sldId id="335" r:id="rId35"/>
    <p:sldId id="338" r:id="rId36"/>
    <p:sldId id="336" r:id="rId37"/>
    <p:sldId id="299" r:id="rId38"/>
    <p:sldId id="300" r:id="rId39"/>
    <p:sldId id="325"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5/19/2019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5/19/2019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5/19/2019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5/19/2019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5/19/2019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5/19/2019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5/19/2019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5/19/2019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5/19/2019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5/19/2019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5/19/2019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5/19/2019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emf"/><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5/19/2019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5/19/2019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5/19/2019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5/19/2019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a:t>
            </a:r>
            <a:r>
              <a:rPr lang="en-US" dirty="0" smtClean="0"/>
              <a:t>59</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Immobilizer Systems</a:t>
            </a:r>
            <a:endParaRPr lang="en-US" sz="3200" b="1" dirty="0" smtClean="0">
              <a:solidFill>
                <a:srgbClr val="005A70"/>
              </a:solidFill>
              <a:latin typeface="Arial" panose="020B0604020202020204" pitchFamily="34" charset="0"/>
              <a:cs typeface="Arial" panose="020B0604020202020204" pitchFamily="34" charset="0"/>
            </a:endParaRP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59.3 </a:t>
            </a:r>
            <a:r>
              <a:rPr lang="en-US" sz="2400" dirty="0">
                <a:latin typeface="+mj-lt"/>
              </a:rPr>
              <a:t>A typical key with the cover removed showing the battery used to power the door lock and the antenna used for the immobilizer system</a:t>
            </a:r>
            <a:endParaRPr lang="en-US" dirty="0">
              <a:latin typeface="+mj-lt"/>
            </a:endParaRPr>
          </a:p>
        </p:txBody>
      </p:sp>
      <p:pic>
        <p:nvPicPr>
          <p:cNvPr id="3" name="Picture 2" descr="A photo shows a remote key with the cover removed. The image shows a key antenna and a battery for remote keyless entry."/>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43100" y="1997782"/>
            <a:ext cx="5257800" cy="3948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412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59.4 </a:t>
            </a:r>
            <a:r>
              <a:rPr lang="en-US" sz="2000" dirty="0">
                <a:latin typeface="+mj-lt"/>
              </a:rPr>
              <a:t>The remote keyless entry is used to unlock the doors as well as create the signals to the powertrain control module (PCM) used to control the starter motor and/ or the fuel system and the warning lamp on the instrument panel cluster (IPC)</a:t>
            </a:r>
            <a:endParaRPr lang="en-US" sz="2000" dirty="0">
              <a:latin typeface="+mj-lt"/>
            </a:endParaRPr>
          </a:p>
        </p:txBody>
      </p:sp>
      <p:pic>
        <p:nvPicPr>
          <p:cNvPr id="3" name="Picture 2" descr="In the illustration, a BCM is connected to a remote keyless entry receiver and receives input from key antenna, push button ignition, key slot, and steering lock unit. Intelligent key transmits signals to key antenna and remote keyless entry receiver. IPC and PCM are connected to BCM via CA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52550" y="2590800"/>
            <a:ext cx="6438900" cy="3093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563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mj-lt"/>
              </a:rPr>
              <a:t>Figure 59.5 </a:t>
            </a:r>
            <a:r>
              <a:rPr lang="en-US" dirty="0">
                <a:latin typeface="+mj-lt"/>
              </a:rPr>
              <a:t>A typical immobilizer circuit showing the communication between the key and the transceiver. The transceiver then communicates with the immobilizer module over data lines</a:t>
            </a:r>
            <a:endParaRPr lang="en-US" dirty="0">
              <a:latin typeface="+mj-lt"/>
            </a:endParaRPr>
          </a:p>
        </p:txBody>
      </p:sp>
      <p:pic>
        <p:nvPicPr>
          <p:cNvPr id="3" name="Picture 2" descr="An illustration shows an immobilizer circuit. A transceiver mounted to the steering column is emitting EM waves towards the key and is connected to an immobilizer modu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71649" y="2290034"/>
            <a:ext cx="5600702" cy="3668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474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r>
              <a:rPr lang="en-US" sz="3400" dirty="0" smtClean="0">
                <a:latin typeface="+mj-lt"/>
              </a:rPr>
              <a:t> </a:t>
            </a:r>
            <a:endParaRPr lang="en-US" sz="3400"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100" y="1428750"/>
            <a:ext cx="6019800" cy="400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1800" dirty="0">
                <a:latin typeface="+mj-lt"/>
              </a:rPr>
              <a:t>Figure 59.6 (a) Avoid using a key where the key ring is over the top of the key, which can interfere with the operation of the immobilizer system. (b) Do not angle another key upward from the key being used to help prevent interference with the magnetic field used to energize the key. (c) Do not have the keys from another vehicle near the key being used</a:t>
            </a:r>
            <a:endParaRPr lang="en-US" sz="1800" dirty="0">
              <a:latin typeface="+mj-lt"/>
            </a:endParaRPr>
          </a:p>
        </p:txBody>
      </p:sp>
      <p:pic>
        <p:nvPicPr>
          <p:cNvPr id="3" name="Picture 2" descr="An illustration shows a prohibition sign with a key fob in the ignition and the key ring perched on top of the key. "/>
          <p:cNvPicPr>
            <a:picLocks noChangeAspect="1" noChangeArrowheads="1"/>
          </p:cNvPicPr>
          <p:nvPr/>
        </p:nvPicPr>
        <p:blipFill rotWithShape="1">
          <a:blip r:embed="rId2">
            <a:extLst>
              <a:ext uri="{28A0092B-C50C-407E-A947-70E740481C1C}">
                <a14:useLocalDpi xmlns:a14="http://schemas.microsoft.com/office/drawing/2010/main" val="0"/>
              </a:ext>
            </a:extLst>
          </a:blip>
          <a:srcRect r="71520"/>
          <a:stretch/>
        </p:blipFill>
        <p:spPr bwMode="auto">
          <a:xfrm>
            <a:off x="1066561" y="3165599"/>
            <a:ext cx="2218506" cy="28043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An illustration shows a prohibition sign with a key fob in the ignition and another key facing upward on the key inside the ignition."/>
          <p:cNvPicPr>
            <a:picLocks noChangeAspect="1" noChangeArrowheads="1"/>
          </p:cNvPicPr>
          <p:nvPr/>
        </p:nvPicPr>
        <p:blipFill rotWithShape="1">
          <a:blip r:embed="rId2">
            <a:extLst>
              <a:ext uri="{28A0092B-C50C-407E-A947-70E740481C1C}">
                <a14:useLocalDpi xmlns:a14="http://schemas.microsoft.com/office/drawing/2010/main" val="0"/>
              </a:ext>
            </a:extLst>
          </a:blip>
          <a:srcRect l="35762" r="35327"/>
          <a:stretch/>
        </p:blipFill>
        <p:spPr bwMode="auto">
          <a:xfrm>
            <a:off x="3454400" y="3165599"/>
            <a:ext cx="2252133" cy="28043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n illustration shows a prohibition sign with a key fob attached to a key of another vehicle."/>
          <p:cNvPicPr>
            <a:picLocks noChangeAspect="1" noChangeArrowheads="1"/>
          </p:cNvPicPr>
          <p:nvPr/>
        </p:nvPicPr>
        <p:blipFill rotWithShape="1">
          <a:blip r:embed="rId2">
            <a:extLst>
              <a:ext uri="{28A0092B-C50C-407E-A947-70E740481C1C}">
                <a14:useLocalDpi xmlns:a14="http://schemas.microsoft.com/office/drawing/2010/main" val="0"/>
              </a:ext>
            </a:extLst>
          </a:blip>
          <a:srcRect l="71847"/>
          <a:stretch/>
        </p:blipFill>
        <p:spPr bwMode="auto">
          <a:xfrm>
            <a:off x="5867400" y="3165599"/>
            <a:ext cx="2193107" cy="2804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387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59.7 </a:t>
            </a:r>
            <a:r>
              <a:rPr lang="en-US" sz="2000" dirty="0">
                <a:latin typeface="+mj-lt"/>
              </a:rPr>
              <a:t>Check service information for the exact wiring diagram (schematic) for the vehicle being tested. Highlighting the wires and noting their color helps when following the specified testing procedures</a:t>
            </a:r>
            <a:endParaRPr lang="en-US" dirty="0">
              <a:latin typeface="+mj-lt"/>
            </a:endParaRPr>
          </a:p>
        </p:txBody>
      </p:sp>
      <p:pic>
        <p:nvPicPr>
          <p:cNvPr id="3" name="Picture 2" descr="The circuit diagram shows an immobilizer unit connected to:&#10;• A powertrain control module with a blue/black wire&#10;• An immobilizer coil with two wires colored blue/yellow and blue/white&#10;• An instrument cluster with brown wire&#1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401226" y="1805627"/>
            <a:ext cx="4341549" cy="4540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6249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a:t>What faults will an immobilizer system cause?</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323439"/>
          </a:xfrm>
          <a:prstGeom prst="rect">
            <a:avLst/>
          </a:prstGeom>
        </p:spPr>
        <p:txBody>
          <a:bodyPr wrap="square">
            <a:spAutoFit/>
          </a:bodyPr>
          <a:lstStyle/>
          <a:p>
            <a:r>
              <a:rPr lang="en-US" sz="4000" dirty="0" smtClean="0">
                <a:solidFill>
                  <a:srgbClr val="000000"/>
                </a:solidFill>
              </a:rPr>
              <a:t>Cranks-no start, start and die, no-crank.</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a:t>A typical immobilizer system consists of what parts?</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Key fob, transponder key, and transceiver. </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59.1</a:t>
            </a:r>
            <a:r>
              <a:rPr lang="en-US" dirty="0" smtClean="0"/>
              <a:t> </a:t>
            </a:r>
            <a:r>
              <a:rPr lang="en-US" dirty="0"/>
              <a:t>Describe the purpose and function of a security system</a:t>
            </a:r>
            <a:r>
              <a:rPr lang="en-US" dirty="0" smtClean="0"/>
              <a:t>.</a:t>
            </a:r>
          </a:p>
          <a:p>
            <a:pPr marL="0" indent="0">
              <a:buNone/>
            </a:pPr>
            <a:r>
              <a:rPr lang="en-US" b="1" dirty="0" smtClean="0">
                <a:solidFill>
                  <a:srgbClr val="005A70"/>
                </a:solidFill>
              </a:rPr>
              <a:t>59.2 </a:t>
            </a:r>
            <a:r>
              <a:rPr lang="en-US" dirty="0"/>
              <a:t>Explain how an immobilizer system works and identify its </a:t>
            </a:r>
            <a:r>
              <a:rPr lang="en-US" dirty="0" smtClean="0"/>
              <a:t>major component.</a:t>
            </a:r>
          </a:p>
          <a:p>
            <a:pPr marL="0" indent="0">
              <a:buNone/>
            </a:pPr>
            <a:r>
              <a:rPr lang="en-US" b="1" dirty="0" smtClean="0">
                <a:solidFill>
                  <a:srgbClr val="005A70"/>
                </a:solidFill>
              </a:rPr>
              <a:t>59.3 </a:t>
            </a:r>
            <a:r>
              <a:rPr lang="en-US" dirty="0"/>
              <a:t>Compare immobilizer systems in Chrysler, Ford, and </a:t>
            </a:r>
            <a:r>
              <a:rPr lang="en-US" dirty="0" smtClean="0"/>
              <a:t>General Motors </a:t>
            </a:r>
            <a:r>
              <a:rPr lang="en-US" dirty="0"/>
              <a:t>vehicles</a:t>
            </a:r>
            <a:r>
              <a:rPr lang="en-US" dirty="0" smtClean="0"/>
              <a:t>.</a:t>
            </a:r>
          </a:p>
          <a:p>
            <a:pPr marL="0" indent="0">
              <a:buNone/>
            </a:pPr>
            <a:r>
              <a:rPr lang="en-US" b="1" dirty="0" smtClean="0">
                <a:solidFill>
                  <a:schemeClr val="accent2"/>
                </a:solidFill>
              </a:rPr>
              <a:t>59.4</a:t>
            </a:r>
            <a:r>
              <a:rPr lang="en-US" dirty="0" smtClean="0"/>
              <a:t> </a:t>
            </a:r>
            <a:r>
              <a:rPr lang="en-US" dirty="0"/>
              <a:t>Explain how to diagnose a fault with an immobilizer system.</a:t>
            </a:r>
            <a:endParaRPr lang="en-US" dirty="0"/>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CHRYSLER IMMOBILZER SYSTEM (1 OF 2)</a:t>
            </a:r>
            <a:endParaRPr lang="en-US" dirty="0">
              <a:latin typeface="+mj-lt"/>
            </a:endParaRPr>
          </a:p>
        </p:txBody>
      </p:sp>
      <p:sp>
        <p:nvSpPr>
          <p:cNvPr id="3" name="Content Placeholder 2"/>
          <p:cNvSpPr>
            <a:spLocks noGrp="1"/>
          </p:cNvSpPr>
          <p:nvPr>
            <p:ph idx="1"/>
          </p:nvPr>
        </p:nvSpPr>
        <p:spPr/>
        <p:txBody>
          <a:bodyPr/>
          <a:lstStyle/>
          <a:p>
            <a:r>
              <a:rPr lang="en-US" dirty="0"/>
              <a:t>Beginning in 1998, Chrysler started a security system known </a:t>
            </a:r>
            <a:r>
              <a:rPr lang="en-US" dirty="0" smtClean="0"/>
              <a:t>as the </a:t>
            </a:r>
            <a:r>
              <a:rPr lang="en-US" dirty="0"/>
              <a:t>Sentry Key Immobilizer System (SKIS</a:t>
            </a:r>
            <a:r>
              <a:rPr lang="en-US" dirty="0" smtClean="0"/>
              <a:t>).</a:t>
            </a:r>
          </a:p>
          <a:p>
            <a:r>
              <a:rPr lang="en-US" dirty="0"/>
              <a:t>The transponder then returns a </a:t>
            </a:r>
            <a:r>
              <a:rPr lang="en-US" dirty="0" smtClean="0"/>
              <a:t>unique signal </a:t>
            </a:r>
            <a:r>
              <a:rPr lang="en-US" dirty="0"/>
              <a:t>back to the SKIM, giving it the okay for the vehicle to </a:t>
            </a:r>
            <a:r>
              <a:rPr lang="en-US" dirty="0" smtClean="0"/>
              <a:t>start and </a:t>
            </a:r>
            <a:r>
              <a:rPr lang="en-US" dirty="0"/>
              <a:t>continue to run.</a:t>
            </a:r>
            <a:endParaRPr lang="en-US" dirty="0"/>
          </a:p>
        </p:txBody>
      </p:sp>
    </p:spTree>
    <p:extLst>
      <p:ext uri="{BB962C8B-B14F-4D97-AF65-F5344CB8AC3E}">
        <p14:creationId xmlns:p14="http://schemas.microsoft.com/office/powerpoint/2010/main" val="4217822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CHRYSLER IMMOBILZER </a:t>
            </a:r>
            <a:r>
              <a:rPr lang="en-US" dirty="0" smtClean="0">
                <a:latin typeface="+mj-lt"/>
              </a:rPr>
              <a:t>SYSTEM (2 OF 2)</a:t>
            </a:r>
            <a:endParaRPr lang="en-US" dirty="0">
              <a:latin typeface="+mj-lt"/>
            </a:endParaRPr>
          </a:p>
        </p:txBody>
      </p:sp>
      <p:sp>
        <p:nvSpPr>
          <p:cNvPr id="3" name="Content Placeholder 2"/>
          <p:cNvSpPr>
            <a:spLocks noGrp="1"/>
          </p:cNvSpPr>
          <p:nvPr>
            <p:ph idx="1"/>
          </p:nvPr>
        </p:nvSpPr>
        <p:spPr/>
        <p:txBody>
          <a:bodyPr/>
          <a:lstStyle/>
          <a:p>
            <a:r>
              <a:rPr lang="en-US" dirty="0" smtClean="0"/>
              <a:t>Chrysler Self-Programming Additional Sentry Keys</a:t>
            </a:r>
          </a:p>
          <a:p>
            <a:pPr lvl="1"/>
            <a:r>
              <a:rPr lang="en-US" dirty="0"/>
              <a:t>Purchase a blank key and have it cut to fit the </a:t>
            </a:r>
            <a:r>
              <a:rPr lang="en-US" dirty="0" smtClean="0"/>
              <a:t>lock cylinder.</a:t>
            </a:r>
          </a:p>
          <a:p>
            <a:pPr lvl="1"/>
            <a:r>
              <a:rPr lang="en-US" dirty="0"/>
              <a:t>Insert the original key #1 into the ignition and turn to ON</a:t>
            </a:r>
            <a:r>
              <a:rPr lang="en-US" dirty="0" smtClean="0"/>
              <a:t>.</a:t>
            </a:r>
          </a:p>
          <a:p>
            <a:pPr lvl="1"/>
            <a:r>
              <a:rPr lang="en-US" dirty="0"/>
              <a:t>Wait 5 seconds and turn the key to OFF</a:t>
            </a:r>
            <a:r>
              <a:rPr lang="en-US" dirty="0" smtClean="0"/>
              <a:t>.</a:t>
            </a:r>
          </a:p>
          <a:p>
            <a:pPr lvl="1"/>
            <a:r>
              <a:rPr lang="en-US" dirty="0"/>
              <a:t>Immediately insert the original key #2 into the ignition </a:t>
            </a:r>
            <a:r>
              <a:rPr lang="en-US" dirty="0" smtClean="0"/>
              <a:t>and turn </a:t>
            </a:r>
            <a:r>
              <a:rPr lang="en-US" dirty="0"/>
              <a:t>to ON</a:t>
            </a:r>
            <a:r>
              <a:rPr lang="en-US" dirty="0" smtClean="0"/>
              <a:t>.</a:t>
            </a:r>
          </a:p>
          <a:p>
            <a:pPr lvl="1"/>
            <a:r>
              <a:rPr lang="en-US" dirty="0"/>
              <a:t>Wait 10 seconds for the SKIS indicator in the dash to </a:t>
            </a:r>
            <a:r>
              <a:rPr lang="en-US" dirty="0" smtClean="0"/>
              <a:t>start to </a:t>
            </a:r>
            <a:r>
              <a:rPr lang="en-US" dirty="0"/>
              <a:t>flash</a:t>
            </a:r>
            <a:r>
              <a:rPr lang="en-US" dirty="0" smtClean="0"/>
              <a:t>.</a:t>
            </a:r>
          </a:p>
          <a:p>
            <a:pPr lvl="1"/>
            <a:r>
              <a:rPr lang="en-US" dirty="0"/>
              <a:t>Turn the ignition off, insert the new blank key, and turn </a:t>
            </a:r>
            <a:r>
              <a:rPr lang="en-US" dirty="0" smtClean="0"/>
              <a:t>the ignition </a:t>
            </a:r>
            <a:r>
              <a:rPr lang="en-US" dirty="0"/>
              <a:t>back on.</a:t>
            </a:r>
            <a:endParaRPr lang="en-US" dirty="0" smtClean="0"/>
          </a:p>
          <a:p>
            <a:pPr lvl="1"/>
            <a:endParaRPr lang="en-US" dirty="0"/>
          </a:p>
        </p:txBody>
      </p:sp>
    </p:spTree>
    <p:extLst>
      <p:ext uri="{BB962C8B-B14F-4D97-AF65-F5344CB8AC3E}">
        <p14:creationId xmlns:p14="http://schemas.microsoft.com/office/powerpoint/2010/main" val="1087760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FORD PATS SYSTEM</a:t>
            </a:r>
            <a:endParaRPr lang="en-US" dirty="0">
              <a:latin typeface="+mj-lt"/>
            </a:endParaRPr>
          </a:p>
        </p:txBody>
      </p:sp>
      <p:sp>
        <p:nvSpPr>
          <p:cNvPr id="3" name="Content Placeholder 2"/>
          <p:cNvSpPr>
            <a:spLocks noGrp="1"/>
          </p:cNvSpPr>
          <p:nvPr>
            <p:ph idx="1"/>
          </p:nvPr>
        </p:nvSpPr>
        <p:spPr/>
        <p:txBody>
          <a:bodyPr/>
          <a:lstStyle/>
          <a:p>
            <a:r>
              <a:rPr lang="en-US" dirty="0" smtClean="0"/>
              <a:t>The Ford antitheft system is called the </a:t>
            </a:r>
            <a:r>
              <a:rPr lang="en-US" dirty="0"/>
              <a:t>Passive Antitheft System (PATS).</a:t>
            </a:r>
            <a:endParaRPr lang="en-US" dirty="0" smtClean="0"/>
          </a:p>
          <a:p>
            <a:r>
              <a:rPr lang="en-US" dirty="0" smtClean="0"/>
              <a:t>Ford Programming for additional PATS Keys</a:t>
            </a:r>
          </a:p>
          <a:p>
            <a:pPr lvl="1"/>
            <a:r>
              <a:rPr lang="en-US" dirty="0"/>
              <a:t>Insert the first programmed ignition key into the </a:t>
            </a:r>
            <a:r>
              <a:rPr lang="en-US" dirty="0" smtClean="0"/>
              <a:t>ignition lock cylinder and turn to on.</a:t>
            </a:r>
          </a:p>
          <a:p>
            <a:pPr lvl="1"/>
            <a:r>
              <a:rPr lang="en-US" dirty="0"/>
              <a:t>Within 5 seconds of turning the ignition switch to the </a:t>
            </a:r>
            <a:r>
              <a:rPr lang="en-US" dirty="0" smtClean="0"/>
              <a:t>LOCK position</a:t>
            </a:r>
            <a:r>
              <a:rPr lang="en-US" dirty="0"/>
              <a:t>, insert the second programmed ignition key </a:t>
            </a:r>
            <a:r>
              <a:rPr lang="en-US" dirty="0" smtClean="0"/>
              <a:t>into the </a:t>
            </a:r>
            <a:r>
              <a:rPr lang="en-US" dirty="0"/>
              <a:t>ignition lock </a:t>
            </a:r>
            <a:r>
              <a:rPr lang="en-US" dirty="0" smtClean="0"/>
              <a:t>cylinder and turn to on.</a:t>
            </a:r>
          </a:p>
          <a:p>
            <a:pPr lvl="1"/>
            <a:r>
              <a:rPr lang="en-US" dirty="0"/>
              <a:t>Within 5 seconds of turning the ignition switch to the </a:t>
            </a:r>
            <a:r>
              <a:rPr lang="en-US" dirty="0" smtClean="0"/>
              <a:t>LOCK position</a:t>
            </a:r>
            <a:r>
              <a:rPr lang="en-US" dirty="0"/>
              <a:t>, insert a new </a:t>
            </a:r>
            <a:r>
              <a:rPr lang="en-US" dirty="0" smtClean="0"/>
              <a:t>un-programmed </a:t>
            </a:r>
            <a:r>
              <a:rPr lang="en-US" dirty="0"/>
              <a:t>ignition key into </a:t>
            </a:r>
            <a:r>
              <a:rPr lang="en-US" dirty="0" smtClean="0"/>
              <a:t>the ignition </a:t>
            </a:r>
            <a:r>
              <a:rPr lang="en-US" dirty="0"/>
              <a:t>lock </a:t>
            </a:r>
            <a:r>
              <a:rPr lang="en-US" dirty="0" smtClean="0"/>
              <a:t>cylinder and turn on.</a:t>
            </a:r>
          </a:p>
          <a:p>
            <a:pPr lvl="1"/>
            <a:endParaRPr lang="en-US" dirty="0" smtClean="0"/>
          </a:p>
          <a:p>
            <a:endParaRPr lang="en-US" dirty="0"/>
          </a:p>
        </p:txBody>
      </p:sp>
    </p:spTree>
    <p:extLst>
      <p:ext uri="{BB962C8B-B14F-4D97-AF65-F5344CB8AC3E}">
        <p14:creationId xmlns:p14="http://schemas.microsoft.com/office/powerpoint/2010/main" val="1822001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GENERAL MOTORS ANTITHEFT SYSTEM</a:t>
            </a:r>
            <a:endParaRPr lang="en-US" dirty="0">
              <a:latin typeface="+mj-lt"/>
            </a:endParaRPr>
          </a:p>
        </p:txBody>
      </p:sp>
      <p:sp>
        <p:nvSpPr>
          <p:cNvPr id="3" name="Content Placeholder 2"/>
          <p:cNvSpPr>
            <a:spLocks noGrp="1"/>
          </p:cNvSpPr>
          <p:nvPr>
            <p:ph idx="1"/>
          </p:nvPr>
        </p:nvSpPr>
        <p:spPr/>
        <p:txBody>
          <a:bodyPr/>
          <a:lstStyle/>
          <a:p>
            <a:r>
              <a:rPr lang="en-US" dirty="0"/>
              <a:t>The type of antitheft system used on General Motors vehicles </a:t>
            </a:r>
            <a:r>
              <a:rPr lang="en-US" dirty="0" smtClean="0"/>
              <a:t>has included </a:t>
            </a:r>
            <a:r>
              <a:rPr lang="en-US" dirty="0"/>
              <a:t>many different </a:t>
            </a:r>
            <a:r>
              <a:rPr lang="en-US" dirty="0" smtClean="0"/>
              <a:t>systems.</a:t>
            </a:r>
          </a:p>
          <a:p>
            <a:pPr lvl="1"/>
            <a:r>
              <a:rPr lang="en-US" dirty="0" smtClean="0"/>
              <a:t>Vehicle Antitheft system</a:t>
            </a:r>
          </a:p>
          <a:p>
            <a:pPr lvl="1"/>
            <a:r>
              <a:rPr lang="en-US" dirty="0" smtClean="0"/>
              <a:t>Passkey I</a:t>
            </a:r>
          </a:p>
          <a:p>
            <a:pPr lvl="1"/>
            <a:r>
              <a:rPr lang="en-US" dirty="0" smtClean="0"/>
              <a:t>Passkey II</a:t>
            </a:r>
          </a:p>
          <a:p>
            <a:pPr lvl="1"/>
            <a:r>
              <a:rPr lang="en-US" dirty="0" err="1" smtClean="0"/>
              <a:t>Passlock</a:t>
            </a:r>
            <a:r>
              <a:rPr lang="en-US" dirty="0" smtClean="0"/>
              <a:t> I</a:t>
            </a:r>
          </a:p>
          <a:p>
            <a:pPr lvl="1"/>
            <a:r>
              <a:rPr lang="en-US" dirty="0" err="1" smtClean="0"/>
              <a:t>Passlock</a:t>
            </a:r>
            <a:r>
              <a:rPr lang="en-US" dirty="0" smtClean="0"/>
              <a:t> II</a:t>
            </a:r>
            <a:endParaRPr lang="en-US" dirty="0"/>
          </a:p>
        </p:txBody>
      </p:sp>
    </p:spTree>
    <p:extLst>
      <p:ext uri="{BB962C8B-B14F-4D97-AF65-F5344CB8AC3E}">
        <p14:creationId xmlns:p14="http://schemas.microsoft.com/office/powerpoint/2010/main" val="1545329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59.8 </a:t>
            </a:r>
            <a:r>
              <a:rPr lang="en-US" sz="2400" dirty="0">
                <a:latin typeface="+mj-lt"/>
              </a:rPr>
              <a:t>A special tool is needed to diagnose a General Motors VATS security system and special keys that contain a resistor pellet</a:t>
            </a:r>
            <a:endParaRPr lang="en-US" dirty="0">
              <a:latin typeface="+mj-lt"/>
            </a:endParaRPr>
          </a:p>
        </p:txBody>
      </p:sp>
      <p:pic>
        <p:nvPicPr>
          <p:cNvPr id="3" name="Picture 2" descr="A photo shows a special tool needed to diagnose a General Motors VATS security system. The tool has a key code regulator knob, an on/off switch, a timer switch, and a toggle switch."/>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00225" y="1731972"/>
            <a:ext cx="5543550" cy="4308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455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59.9 The </a:t>
            </a:r>
            <a:r>
              <a:rPr lang="en-IN" sz="2000" dirty="0" err="1">
                <a:latin typeface="+mj-lt"/>
              </a:rPr>
              <a:t>Passlock</a:t>
            </a:r>
            <a:r>
              <a:rPr lang="en-IN" sz="2000" dirty="0">
                <a:latin typeface="+mj-lt"/>
              </a:rPr>
              <a:t> series of General Motors security systems uses a conventional key. The magnet is located in the ignition lock cylinder and triggers the Hall-effect sensors</a:t>
            </a:r>
            <a:endParaRPr lang="en-US" dirty="0">
              <a:latin typeface="+mj-lt"/>
            </a:endParaRPr>
          </a:p>
        </p:txBody>
      </p:sp>
      <p:pic>
        <p:nvPicPr>
          <p:cNvPr id="3" name="Picture 2" descr="A magnet is located in the ignition lock cylinder that triggers the hall-effect sensors located in the ignition housing. The ignition housing is powered by a BCM and sends data to i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25359" y="1791241"/>
            <a:ext cx="5493281" cy="4308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800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TESTING IMMOBILIZER SYSTEMS</a:t>
            </a:r>
            <a:endParaRPr lang="en-US" dirty="0">
              <a:latin typeface="+mj-lt"/>
            </a:endParaRPr>
          </a:p>
        </p:txBody>
      </p:sp>
      <p:sp>
        <p:nvSpPr>
          <p:cNvPr id="3" name="Content Placeholder 2"/>
          <p:cNvSpPr>
            <a:spLocks noGrp="1"/>
          </p:cNvSpPr>
          <p:nvPr>
            <p:ph idx="1"/>
          </p:nvPr>
        </p:nvSpPr>
        <p:spPr/>
        <p:txBody>
          <a:bodyPr/>
          <a:lstStyle/>
          <a:p>
            <a:r>
              <a:rPr lang="en-US" dirty="0" smtClean="0"/>
              <a:t>Diagnostic Steps</a:t>
            </a:r>
          </a:p>
          <a:p>
            <a:pPr lvl="1"/>
            <a:r>
              <a:rPr lang="en-US" dirty="0" smtClean="0"/>
              <a:t>Verify the customer concern</a:t>
            </a:r>
          </a:p>
          <a:p>
            <a:pPr lvl="1"/>
            <a:r>
              <a:rPr lang="en-US" dirty="0" smtClean="0"/>
              <a:t>Visual Inspection</a:t>
            </a:r>
          </a:p>
          <a:p>
            <a:pPr lvl="2"/>
            <a:r>
              <a:rPr lang="en-US" dirty="0" smtClean="0"/>
              <a:t>Check security light status</a:t>
            </a:r>
          </a:p>
          <a:p>
            <a:pPr lvl="1"/>
            <a:r>
              <a:rPr lang="en-US" dirty="0" smtClean="0"/>
              <a:t>Check for trouble codes</a:t>
            </a:r>
          </a:p>
          <a:p>
            <a:pPr lvl="1"/>
            <a:r>
              <a:rPr lang="en-US" dirty="0" smtClean="0"/>
              <a:t>Check Technical Service Bulletins (TSBs)</a:t>
            </a:r>
          </a:p>
          <a:p>
            <a:pPr lvl="1"/>
            <a:r>
              <a:rPr lang="en-US" dirty="0" smtClean="0"/>
              <a:t>Perform pinpoint tests</a:t>
            </a:r>
          </a:p>
          <a:p>
            <a:pPr lvl="1"/>
            <a:r>
              <a:rPr lang="en-US" dirty="0" smtClean="0"/>
              <a:t>Determine the root cause</a:t>
            </a:r>
          </a:p>
          <a:p>
            <a:pPr lvl="1"/>
            <a:r>
              <a:rPr lang="en-US" dirty="0" smtClean="0"/>
              <a:t>Verify the repair</a:t>
            </a:r>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194140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TECH TIP</a:t>
            </a:r>
            <a:endParaRPr lang="en-US" sz="3400" dirty="0">
              <a:latin typeface="+mj-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287" y="1524000"/>
            <a:ext cx="6067425"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1955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Chart 59-1 </a:t>
            </a:r>
            <a:r>
              <a:rPr lang="en-US" b="0" dirty="0">
                <a:latin typeface="+mj-lt"/>
              </a:rPr>
              <a:t>Sample diagnostic trouble codes for an immobilizer system. </a:t>
            </a:r>
            <a:r>
              <a:rPr lang="en-US" b="0" dirty="0" smtClean="0">
                <a:latin typeface="+mj-lt"/>
              </a:rPr>
              <a:t>These codes </a:t>
            </a:r>
            <a:r>
              <a:rPr lang="en-US" b="0" dirty="0">
                <a:latin typeface="+mj-lt"/>
              </a:rPr>
              <a:t>vary by make, model, and year of manufacture, so </a:t>
            </a:r>
            <a:r>
              <a:rPr lang="en-US" b="0" dirty="0" smtClean="0">
                <a:latin typeface="+mj-lt"/>
              </a:rPr>
              <a:t>check service </a:t>
            </a:r>
            <a:r>
              <a:rPr lang="en-US" b="0" dirty="0">
                <a:latin typeface="+mj-lt"/>
              </a:rPr>
              <a:t>information for the exact vehicle being diagnosed.</a:t>
            </a:r>
            <a:endParaRPr lang="en-US" dirty="0">
              <a:latin typeface="+mj-l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9725" y="1990725"/>
            <a:ext cx="5924550" cy="287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2891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mj-lt"/>
              </a:rPr>
              <a:t>Figure 59.10 </a:t>
            </a:r>
            <a:r>
              <a:rPr lang="en-US" dirty="0">
                <a:latin typeface="+mj-lt"/>
              </a:rPr>
              <a:t>Scan tools, such as this factory tool being used on a </a:t>
            </a:r>
            <a:r>
              <a:rPr lang="en-US" dirty="0" smtClean="0">
                <a:latin typeface="+mj-lt"/>
              </a:rPr>
              <a:t>Chrysler, </a:t>
            </a:r>
            <a:r>
              <a:rPr lang="en-US" dirty="0">
                <a:latin typeface="+mj-lt"/>
              </a:rPr>
              <a:t>are capable of many diagnostic functions that can help the technician zero in on the root cause of a problem</a:t>
            </a:r>
            <a:endParaRPr lang="en-US" dirty="0">
              <a:latin typeface="+mj-lt"/>
            </a:endParaRPr>
          </a:p>
        </p:txBody>
      </p:sp>
      <p:pic>
        <p:nvPicPr>
          <p:cNvPr id="3" name="Picture 2" descr="A photo shows a scan tool display with different diagnostic function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68022" y="1981200"/>
            <a:ext cx="4857750" cy="3643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948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VEHICLE SECURITY SYSTEMS</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Purpose and Function</a:t>
            </a:r>
          </a:p>
          <a:p>
            <a:pPr lvl="1"/>
            <a:r>
              <a:rPr lang="en-US" dirty="0"/>
              <a:t>The purpose and function </a:t>
            </a:r>
            <a:r>
              <a:rPr lang="en-US" dirty="0" smtClean="0"/>
              <a:t>of a </a:t>
            </a:r>
            <a:r>
              <a:rPr lang="en-US" dirty="0"/>
              <a:t>security system on a vehicle is to prevent the unauthorized </a:t>
            </a:r>
            <a:r>
              <a:rPr lang="en-US" dirty="0" smtClean="0"/>
              <a:t>use (theft</a:t>
            </a:r>
            <a:r>
              <a:rPr lang="en-US" dirty="0"/>
              <a:t>) of the vehicle</a:t>
            </a:r>
            <a:r>
              <a:rPr lang="en-US" dirty="0" smtClean="0"/>
              <a:t>.</a:t>
            </a:r>
          </a:p>
          <a:p>
            <a:pPr lvl="1"/>
            <a:r>
              <a:rPr lang="en-US" dirty="0" smtClean="0"/>
              <a:t>This function is accomplished with a lock on the door and a lock on the ignition.</a:t>
            </a:r>
            <a:endParaRPr lang="en-US" dirty="0" smtClean="0"/>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mj-lt"/>
              </a:rPr>
              <a:t>Figure 59.11 </a:t>
            </a:r>
            <a:r>
              <a:rPr lang="en-US" dirty="0">
                <a:latin typeface="+mj-lt"/>
              </a:rPr>
              <a:t>After checking for stored diagnostic trouble codes (DTCs), the wise technician checks service information for any technical service bulletins (TSBs) that may relate to the vehicle being serviced.</a:t>
            </a:r>
            <a:endParaRPr lang="en-US" dirty="0">
              <a:latin typeface="+mj-lt"/>
            </a:endParaRPr>
          </a:p>
        </p:txBody>
      </p:sp>
      <p:pic>
        <p:nvPicPr>
          <p:cNvPr id="3" name="Picture 2" descr="A photo shows a technician checking the service information for any technical service bulletins on a laptop."/>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43127" y="2619374"/>
            <a:ext cx="4181473" cy="3136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404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TECH TIP</a:t>
            </a:r>
            <a:endParaRPr lang="en-US" sz="3400" dirty="0">
              <a:latin typeface="+mj-l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447800"/>
            <a:ext cx="5780088"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6859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59.12 </a:t>
            </a:r>
            <a:r>
              <a:rPr lang="en-US" sz="2400" dirty="0">
                <a:latin typeface="+mj-lt"/>
              </a:rPr>
              <a:t>Immobilizer coil detectors can be found online by searching for immobilizer transponder coil detector</a:t>
            </a:r>
            <a:endParaRPr lang="en-US" dirty="0">
              <a:latin typeface="+mj-lt"/>
            </a:endParaRPr>
          </a:p>
        </p:txBody>
      </p:sp>
      <p:pic>
        <p:nvPicPr>
          <p:cNvPr id="3" name="Picture 2" descr="A photo shows an immobilizer coil detector with an LED on the plastic portion of the key."/>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62063" y="2228884"/>
            <a:ext cx="6619874" cy="3917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170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a:t>An antenna coil tester is used to test what part of the </a:t>
            </a:r>
            <a:r>
              <a:rPr lang="en-US" sz="4000" dirty="0" smtClean="0"/>
              <a:t>immobilizer system</a:t>
            </a:r>
            <a:r>
              <a:rPr lang="en-US" sz="4000" dirty="0"/>
              <a:t>?</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707886"/>
          </a:xfrm>
          <a:prstGeom prst="rect">
            <a:avLst/>
          </a:prstGeom>
        </p:spPr>
        <p:txBody>
          <a:bodyPr wrap="square">
            <a:spAutoFit/>
          </a:bodyPr>
          <a:lstStyle/>
          <a:p>
            <a:r>
              <a:rPr lang="en-US" sz="4000" dirty="0" smtClean="0">
                <a:solidFill>
                  <a:srgbClr val="000000"/>
                </a:solidFill>
              </a:rPr>
              <a:t>Electromagnetic pulses </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FREQUENTLY ASKED QUESTION</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1" y="1523999"/>
            <a:ext cx="5430648" cy="490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59.1 </a:t>
            </a:r>
            <a:r>
              <a:rPr lang="en-US" sz="2000" dirty="0">
                <a:latin typeface="+mj-lt"/>
              </a:rPr>
              <a:t>A shock sensor used in alarm and antitheft systems. If the vehicle is moved, the magnet moves relative to the coil, inducing a small voltage that triggers the alarm</a:t>
            </a:r>
            <a:endParaRPr lang="en-US" sz="2000" dirty="0">
              <a:latin typeface="+mj-lt"/>
            </a:endParaRPr>
          </a:p>
        </p:txBody>
      </p:sp>
      <p:pic>
        <p:nvPicPr>
          <p:cNvPr id="5" name="Picture 2" descr="A photo shows an induction coil and a magnet mounted over a flexible plastic magnet mount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36648" y="2266950"/>
            <a:ext cx="4870704"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IMMOBILIZER SYSTEMS (1 OF 3)</a:t>
            </a:r>
            <a:endParaRPr lang="en-US" dirty="0">
              <a:latin typeface="+mj-lt"/>
            </a:endParaRPr>
          </a:p>
        </p:txBody>
      </p:sp>
      <p:sp>
        <p:nvSpPr>
          <p:cNvPr id="3" name="Content Placeholder 2"/>
          <p:cNvSpPr>
            <a:spLocks noGrp="1"/>
          </p:cNvSpPr>
          <p:nvPr>
            <p:ph idx="1"/>
          </p:nvPr>
        </p:nvSpPr>
        <p:spPr/>
        <p:txBody>
          <a:bodyPr/>
          <a:lstStyle/>
          <a:p>
            <a:r>
              <a:rPr lang="en-US" dirty="0" smtClean="0"/>
              <a:t>Normal Operation</a:t>
            </a:r>
          </a:p>
          <a:p>
            <a:pPr lvl="1"/>
            <a:r>
              <a:rPr lang="en-US" dirty="0" smtClean="0"/>
              <a:t>The </a:t>
            </a:r>
            <a:r>
              <a:rPr lang="en-US" dirty="0"/>
              <a:t>engine cranks and starts and the immobilizer symbol </a:t>
            </a:r>
            <a:r>
              <a:rPr lang="en-US" dirty="0" smtClean="0"/>
              <a:t>on the </a:t>
            </a:r>
            <a:r>
              <a:rPr lang="en-US" dirty="0"/>
              <a:t>dash flashes on and off for about two seconds, and </a:t>
            </a:r>
            <a:r>
              <a:rPr lang="en-US" dirty="0" smtClean="0"/>
              <a:t>then goes </a:t>
            </a:r>
            <a:r>
              <a:rPr lang="en-US" dirty="0"/>
              <a:t>off</a:t>
            </a:r>
            <a:r>
              <a:rPr lang="en-US" dirty="0" smtClean="0"/>
              <a:t>.</a:t>
            </a:r>
          </a:p>
          <a:p>
            <a:r>
              <a:rPr lang="en-US" dirty="0" smtClean="0"/>
              <a:t>Immobilizer System Parts</a:t>
            </a:r>
          </a:p>
          <a:p>
            <a:pPr lvl="1"/>
            <a:r>
              <a:rPr lang="en-US" dirty="0" smtClean="0"/>
              <a:t>Key fob – remote keyless entry (RKE)</a:t>
            </a:r>
          </a:p>
          <a:p>
            <a:pPr lvl="1"/>
            <a:r>
              <a:rPr lang="en-US" dirty="0" smtClean="0"/>
              <a:t>Transponder key</a:t>
            </a:r>
          </a:p>
          <a:p>
            <a:pPr lvl="1"/>
            <a:r>
              <a:rPr lang="en-US" dirty="0" smtClean="0"/>
              <a:t>Transceiver</a:t>
            </a:r>
          </a:p>
          <a:p>
            <a:pPr lvl="1"/>
            <a:endParaRPr lang="en-US" dirty="0"/>
          </a:p>
        </p:txBody>
      </p:sp>
    </p:spTree>
    <p:extLst>
      <p:ext uri="{BB962C8B-B14F-4D97-AF65-F5344CB8AC3E}">
        <p14:creationId xmlns:p14="http://schemas.microsoft.com/office/powerpoint/2010/main" val="1125729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IMMOBILIZER </a:t>
            </a:r>
            <a:r>
              <a:rPr lang="en-US" dirty="0" smtClean="0">
                <a:latin typeface="+mj-lt"/>
              </a:rPr>
              <a:t>SYSTEMS (2 OF 3) </a:t>
            </a:r>
            <a:endParaRPr lang="en-US" dirty="0">
              <a:latin typeface="+mj-lt"/>
            </a:endParaRPr>
          </a:p>
        </p:txBody>
      </p:sp>
      <p:sp>
        <p:nvSpPr>
          <p:cNvPr id="3" name="Content Placeholder 2"/>
          <p:cNvSpPr>
            <a:spLocks noGrp="1"/>
          </p:cNvSpPr>
          <p:nvPr>
            <p:ph idx="1"/>
          </p:nvPr>
        </p:nvSpPr>
        <p:spPr/>
        <p:txBody>
          <a:bodyPr/>
          <a:lstStyle/>
          <a:p>
            <a:r>
              <a:rPr lang="en-US" dirty="0" smtClean="0"/>
              <a:t>Immobilizer System Operation</a:t>
            </a:r>
          </a:p>
          <a:p>
            <a:pPr lvl="1"/>
            <a:r>
              <a:rPr lang="en-US" dirty="0"/>
              <a:t>The key identification (ID) numbers are stored in a </a:t>
            </a:r>
            <a:r>
              <a:rPr lang="en-US" dirty="0" smtClean="0"/>
              <a:t>nonvolatile memory </a:t>
            </a:r>
            <a:r>
              <a:rPr lang="en-US" dirty="0"/>
              <a:t>of the immobilizer module</a:t>
            </a:r>
            <a:r>
              <a:rPr lang="en-US" dirty="0" smtClean="0"/>
              <a:t>.</a:t>
            </a:r>
          </a:p>
          <a:p>
            <a:pPr lvl="1"/>
            <a:r>
              <a:rPr lang="en-US" dirty="0"/>
              <a:t>At each start, the </a:t>
            </a:r>
            <a:r>
              <a:rPr lang="en-US" dirty="0" smtClean="0"/>
              <a:t>module compares </a:t>
            </a:r>
            <a:r>
              <a:rPr lang="en-US" dirty="0"/>
              <a:t>the ID number of the transponder key used </a:t>
            </a:r>
            <a:r>
              <a:rPr lang="en-US" dirty="0" smtClean="0"/>
              <a:t>with those </a:t>
            </a:r>
            <a:r>
              <a:rPr lang="en-US" dirty="0"/>
              <a:t>stored in the memory</a:t>
            </a:r>
            <a:r>
              <a:rPr lang="en-US" dirty="0" smtClean="0"/>
              <a:t>.</a:t>
            </a:r>
          </a:p>
          <a:p>
            <a:pPr lvl="1"/>
            <a:r>
              <a:rPr lang="en-US" dirty="0"/>
              <a:t>The immobilizer module controls the starter circuit and </a:t>
            </a:r>
            <a:r>
              <a:rPr lang="en-US" dirty="0" smtClean="0"/>
              <a:t>the security </a:t>
            </a:r>
            <a:r>
              <a:rPr lang="en-US" dirty="0"/>
              <a:t>light and signals the PCM to activate fuel </a:t>
            </a:r>
            <a:r>
              <a:rPr lang="en-US" dirty="0" smtClean="0"/>
              <a:t>injection and </a:t>
            </a:r>
            <a:r>
              <a:rPr lang="en-US" dirty="0"/>
              <a:t>ignition when the ID number and code word </a:t>
            </a:r>
            <a:r>
              <a:rPr lang="en-US" dirty="0" smtClean="0"/>
              <a:t>verification have </a:t>
            </a:r>
            <a:r>
              <a:rPr lang="en-US" dirty="0"/>
              <a:t>been successful.</a:t>
            </a:r>
            <a:endParaRPr lang="en-US" dirty="0" smtClean="0"/>
          </a:p>
          <a:p>
            <a:pPr lvl="1"/>
            <a:endParaRPr lang="en-US" dirty="0"/>
          </a:p>
        </p:txBody>
      </p:sp>
    </p:spTree>
    <p:extLst>
      <p:ext uri="{BB962C8B-B14F-4D97-AF65-F5344CB8AC3E}">
        <p14:creationId xmlns:p14="http://schemas.microsoft.com/office/powerpoint/2010/main" val="3477791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IMMOBILIZER </a:t>
            </a:r>
            <a:r>
              <a:rPr lang="en-US" dirty="0" smtClean="0">
                <a:latin typeface="+mj-lt"/>
              </a:rPr>
              <a:t>SYSTEMS (3 OF 3) </a:t>
            </a:r>
            <a:endParaRPr lang="en-US" dirty="0">
              <a:latin typeface="+mj-lt"/>
            </a:endParaRPr>
          </a:p>
        </p:txBody>
      </p:sp>
      <p:sp>
        <p:nvSpPr>
          <p:cNvPr id="3" name="Content Placeholder 2"/>
          <p:cNvSpPr>
            <a:spLocks noGrp="1"/>
          </p:cNvSpPr>
          <p:nvPr>
            <p:ph idx="1"/>
          </p:nvPr>
        </p:nvSpPr>
        <p:spPr/>
        <p:txBody>
          <a:bodyPr/>
          <a:lstStyle/>
          <a:p>
            <a:r>
              <a:rPr lang="en-US" dirty="0" smtClean="0"/>
              <a:t>Security Light Operation</a:t>
            </a:r>
          </a:p>
          <a:p>
            <a:pPr lvl="1"/>
            <a:r>
              <a:rPr lang="en-US" dirty="0"/>
              <a:t>Normal operation of the </a:t>
            </a:r>
            <a:r>
              <a:rPr lang="en-US" dirty="0" smtClean="0"/>
              <a:t>security light </a:t>
            </a:r>
            <a:r>
              <a:rPr lang="en-US" dirty="0"/>
              <a:t>includes a self-test and flashes a few times, then goes out</a:t>
            </a:r>
            <a:r>
              <a:rPr lang="en-US" dirty="0" smtClean="0"/>
              <a:t>.</a:t>
            </a:r>
          </a:p>
          <a:p>
            <a:pPr lvl="1"/>
            <a:r>
              <a:rPr lang="en-US" dirty="0" smtClean="0"/>
              <a:t>If </a:t>
            </a:r>
            <a:r>
              <a:rPr lang="en-US" dirty="0"/>
              <a:t>a fault is detected, the security light continues to </a:t>
            </a:r>
            <a:r>
              <a:rPr lang="en-US" dirty="0" smtClean="0"/>
              <a:t>flash and </a:t>
            </a:r>
            <a:r>
              <a:rPr lang="en-US" dirty="0"/>
              <a:t>the engine may not start</a:t>
            </a:r>
            <a:r>
              <a:rPr lang="en-US" dirty="0" smtClean="0"/>
              <a:t>.</a:t>
            </a:r>
          </a:p>
          <a:p>
            <a:r>
              <a:rPr lang="en-US" dirty="0" smtClean="0"/>
              <a:t>Precautions</a:t>
            </a:r>
          </a:p>
          <a:p>
            <a:pPr lvl="1"/>
            <a:r>
              <a:rPr lang="en-US" dirty="0" smtClean="0"/>
              <a:t>Do not drop key</a:t>
            </a:r>
          </a:p>
          <a:p>
            <a:pPr lvl="1"/>
            <a:r>
              <a:rPr lang="en-US" dirty="0" smtClean="0"/>
              <a:t>Key the key dry</a:t>
            </a:r>
          </a:p>
          <a:p>
            <a:pPr lvl="1"/>
            <a:r>
              <a:rPr lang="en-US" dirty="0" smtClean="0"/>
              <a:t>Do not expose the key to magnetic fields</a:t>
            </a:r>
          </a:p>
          <a:p>
            <a:pPr lvl="1"/>
            <a:r>
              <a:rPr lang="en-US" dirty="0" smtClean="0"/>
              <a:t>Do not expose to high temperatures</a:t>
            </a:r>
            <a:endParaRPr lang="en-US" dirty="0"/>
          </a:p>
        </p:txBody>
      </p:sp>
    </p:spTree>
    <p:extLst>
      <p:ext uri="{BB962C8B-B14F-4D97-AF65-F5344CB8AC3E}">
        <p14:creationId xmlns:p14="http://schemas.microsoft.com/office/powerpoint/2010/main" val="1319199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mj-lt"/>
              </a:rPr>
              <a:t>Figure 59.2 </a:t>
            </a:r>
            <a:r>
              <a:rPr lang="en-US" dirty="0">
                <a:latin typeface="+mj-lt"/>
              </a:rPr>
              <a:t>The security system symbol used on a Ford. The symbol varies by make, model, and year, so check service information to determine what symbol is used on the vehicle being diagnosed</a:t>
            </a:r>
            <a:endParaRPr lang="en-US" dirty="0">
              <a:latin typeface="+mj-lt"/>
            </a:endParaRPr>
          </a:p>
        </p:txBody>
      </p:sp>
      <p:pic>
        <p:nvPicPr>
          <p:cNvPr id="3" name="Picture 2" descr="A photo shows a security light illuminated on the dash of a Ford vehic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05000" y="2511325"/>
            <a:ext cx="5334000" cy="339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006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425</TotalTime>
  <Words>1186</Words>
  <Application>Microsoft Office PowerPoint</Application>
  <PresentationFormat>On-screen Show (4:3)</PresentationFormat>
  <Paragraphs>100</Paragraphs>
  <Slides>35</Slides>
  <Notes>0</Notes>
  <HiddenSlides>0</HiddenSlides>
  <MMClips>0</MMClips>
  <ScaleCrop>false</ScaleCrop>
  <HeadingPairs>
    <vt:vector size="4" baseType="variant">
      <vt:variant>
        <vt:lpstr>Theme</vt:lpstr>
      </vt:variant>
      <vt:variant>
        <vt:i4>5</vt:i4>
      </vt:variant>
      <vt:variant>
        <vt:lpstr>Slide Titles</vt:lpstr>
      </vt:variant>
      <vt:variant>
        <vt:i4>35</vt:i4>
      </vt:variant>
    </vt:vector>
  </HeadingPairs>
  <TitlesOfParts>
    <vt:vector size="40" baseType="lpstr">
      <vt:lpstr>Office Theme</vt:lpstr>
      <vt:lpstr>508 Lecture</vt:lpstr>
      <vt:lpstr>2_508 Lecture</vt:lpstr>
      <vt:lpstr>3_508 Lecture</vt:lpstr>
      <vt:lpstr>4_508 Lecture</vt:lpstr>
      <vt:lpstr>Automotive Technology Principles, Diagnosis, and Service</vt:lpstr>
      <vt:lpstr>LEARNING OBJECTIVES </vt:lpstr>
      <vt:lpstr>VEHICLE SECURITY SYSTEMS</vt:lpstr>
      <vt:lpstr>FREQUENTLY ASKED QUESTION</vt:lpstr>
      <vt:lpstr>Figure 59.1 A shock sensor used in alarm and antitheft systems. If the vehicle is moved, the magnet moves relative to the coil, inducing a small voltage that triggers the alarm</vt:lpstr>
      <vt:lpstr>IMMOBILIZER SYSTEMS (1 OF 3)</vt:lpstr>
      <vt:lpstr>IMMOBILIZER SYSTEMS (2 OF 3) </vt:lpstr>
      <vt:lpstr>IMMOBILIZER SYSTEMS (3 OF 3) </vt:lpstr>
      <vt:lpstr>Figure 59.2 The security system symbol used on a Ford. The symbol varies by make, model, and year, so check service information to determine what symbol is used on the vehicle being diagnosed</vt:lpstr>
      <vt:lpstr>Figure 59.3 A typical key with the cover removed showing the battery used to power the door lock and the antenna used for the immobilizer system</vt:lpstr>
      <vt:lpstr>Figure 59.4 The remote keyless entry is used to unlock the doors as well as create the signals to the powertrain control module (PCM) used to control the starter motor and/ or the fuel system and the warning lamp on the instrument panel cluster (IPC)</vt:lpstr>
      <vt:lpstr>Figure 59.5 A typical immobilizer circuit showing the communication between the key and the transceiver. The transceiver then communicates with the immobilizer module over data lines</vt:lpstr>
      <vt:lpstr>Tech Tip </vt:lpstr>
      <vt:lpstr>Figure 59.6 (a) Avoid using a key where the key ring is over the top of the key, which can interfere with the operation of the immobilizer system. (b) Do not angle another key upward from the key being used to help prevent interference with the magnetic field used to energize the key. (c) Do not have the keys from another vehicle near the key being used</vt:lpstr>
      <vt:lpstr>Figure 59.7 Check service information for the exact wiring diagram (schematic) for the vehicle being tested. Highlighting the wires and noting their color helps when following the specified testing procedures</vt:lpstr>
      <vt:lpstr>QUESTION 1: ?</vt:lpstr>
      <vt:lpstr>ANSWER 1:</vt:lpstr>
      <vt:lpstr>QUESTION 2: ?</vt:lpstr>
      <vt:lpstr>ANSWER 2:</vt:lpstr>
      <vt:lpstr>CHRYSLER IMMOBILZER SYSTEM (1 OF 2)</vt:lpstr>
      <vt:lpstr>CHRYSLER IMMOBILZER SYSTEM (2 OF 2)</vt:lpstr>
      <vt:lpstr>FORD PATS SYSTEM</vt:lpstr>
      <vt:lpstr>GENERAL MOTORS ANTITHEFT SYSTEM</vt:lpstr>
      <vt:lpstr>Figure 59.8 A special tool is needed to diagnose a General Motors VATS security system and special keys that contain a resistor pellet</vt:lpstr>
      <vt:lpstr>Figure 59.9 The Passlock series of General Motors security systems uses a conventional key. The magnet is located in the ignition lock cylinder and triggers the Hall-effect sensors</vt:lpstr>
      <vt:lpstr>TESTING IMMOBILIZER SYSTEMS</vt:lpstr>
      <vt:lpstr>TECH TIP</vt:lpstr>
      <vt:lpstr>Chart 59-1 Sample diagnostic trouble codes for an immobilizer system. These codes vary by make, model, and year of manufacture, so check service information for the exact vehicle being diagnosed.</vt:lpstr>
      <vt:lpstr>Figure 59.10 Scan tools, such as this factory tool being used on a Chrysler, are capable of many diagnostic functions that can help the technician zero in on the root cause of a problem</vt:lpstr>
      <vt:lpstr>Figure 59.11 After checking for stored diagnostic trouble codes (DTCs), the wise technician checks service information for any technical service bulletins (TSBs) that may relate to the vehicle being serviced.</vt:lpstr>
      <vt:lpstr>TECH TIP</vt:lpstr>
      <vt:lpstr>Figure 59.12 Immobilizer coil detectors can be found online by searching for immobilizer transponder coil detector</vt:lpstr>
      <vt:lpstr>QUESTION 3: ?</vt:lpstr>
      <vt:lpstr>ANSWER 3:</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59</dc:title>
  <dc:creator>Curt &amp; Tammy</dc:creator>
  <cp:lastModifiedBy>Curt &amp; Tammy</cp:lastModifiedBy>
  <cp:revision>53</cp:revision>
  <dcterms:created xsi:type="dcterms:W3CDTF">2018-09-25T19:30:15Z</dcterms:created>
  <dcterms:modified xsi:type="dcterms:W3CDTF">2019-05-19T20:54:43Z</dcterms:modified>
</cp:coreProperties>
</file>