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369" r:id="rId10"/>
    <p:sldId id="262" r:id="rId11"/>
    <p:sldId id="315" r:id="rId12"/>
    <p:sldId id="326" r:id="rId13"/>
    <p:sldId id="370" r:id="rId14"/>
    <p:sldId id="327" r:id="rId15"/>
    <p:sldId id="267" r:id="rId16"/>
    <p:sldId id="268" r:id="rId17"/>
    <p:sldId id="371" r:id="rId18"/>
    <p:sldId id="372" r:id="rId19"/>
    <p:sldId id="373" r:id="rId20"/>
    <p:sldId id="374" r:id="rId21"/>
    <p:sldId id="375" r:id="rId22"/>
    <p:sldId id="328" r:id="rId23"/>
    <p:sldId id="329" r:id="rId24"/>
    <p:sldId id="330" r:id="rId25"/>
    <p:sldId id="331" r:id="rId26"/>
    <p:sldId id="332" r:id="rId27"/>
    <p:sldId id="272" r:id="rId28"/>
    <p:sldId id="333" r:id="rId29"/>
    <p:sldId id="376" r:id="rId30"/>
    <p:sldId id="377" r:id="rId31"/>
    <p:sldId id="334" r:id="rId32"/>
    <p:sldId id="335" r:id="rId33"/>
    <p:sldId id="378" r:id="rId34"/>
    <p:sldId id="336" r:id="rId35"/>
    <p:sldId id="337" r:id="rId36"/>
    <p:sldId id="379" r:id="rId37"/>
    <p:sldId id="380" r:id="rId38"/>
    <p:sldId id="338" r:id="rId39"/>
    <p:sldId id="339" r:id="rId40"/>
    <p:sldId id="340" r:id="rId41"/>
    <p:sldId id="381" r:id="rId42"/>
    <p:sldId id="382" r:id="rId43"/>
    <p:sldId id="341" r:id="rId44"/>
    <p:sldId id="342" r:id="rId45"/>
    <p:sldId id="286" r:id="rId46"/>
    <p:sldId id="287" r:id="rId47"/>
    <p:sldId id="383" r:id="rId48"/>
    <p:sldId id="343" r:id="rId49"/>
    <p:sldId id="384" r:id="rId50"/>
    <p:sldId id="344" r:id="rId51"/>
    <p:sldId id="345" r:id="rId52"/>
    <p:sldId id="346" r:id="rId53"/>
    <p:sldId id="385" r:id="rId54"/>
    <p:sldId id="388" r:id="rId55"/>
    <p:sldId id="389" r:id="rId56"/>
    <p:sldId id="347" r:id="rId57"/>
    <p:sldId id="348" r:id="rId58"/>
    <p:sldId id="349" r:id="rId59"/>
    <p:sldId id="386" r:id="rId60"/>
    <p:sldId id="350" r:id="rId61"/>
    <p:sldId id="390" r:id="rId62"/>
    <p:sldId id="387" r:id="rId63"/>
    <p:sldId id="351" r:id="rId64"/>
    <p:sldId id="391" r:id="rId65"/>
    <p:sldId id="393" r:id="rId66"/>
    <p:sldId id="352" r:id="rId67"/>
    <p:sldId id="392" r:id="rId68"/>
    <p:sldId id="353" r:id="rId69"/>
    <p:sldId id="394" r:id="rId70"/>
    <p:sldId id="395" r:id="rId71"/>
    <p:sldId id="354" r:id="rId72"/>
    <p:sldId id="355" r:id="rId73"/>
    <p:sldId id="356" r:id="rId74"/>
    <p:sldId id="396" r:id="rId75"/>
    <p:sldId id="357" r:id="rId76"/>
    <p:sldId id="397" r:id="rId77"/>
    <p:sldId id="358" r:id="rId78"/>
    <p:sldId id="359" r:id="rId79"/>
    <p:sldId id="398" r:id="rId80"/>
    <p:sldId id="360" r:id="rId81"/>
    <p:sldId id="399" r:id="rId82"/>
    <p:sldId id="400" r:id="rId83"/>
    <p:sldId id="361" r:id="rId84"/>
    <p:sldId id="401" r:id="rId85"/>
    <p:sldId id="274" r:id="rId86"/>
    <p:sldId id="362" r:id="rId87"/>
    <p:sldId id="363" r:id="rId88"/>
    <p:sldId id="402" r:id="rId89"/>
    <p:sldId id="403" r:id="rId90"/>
    <p:sldId id="364" r:id="rId91"/>
    <p:sldId id="365" r:id="rId92"/>
    <p:sldId id="366" r:id="rId93"/>
    <p:sldId id="299" r:id="rId94"/>
    <p:sldId id="300" r:id="rId95"/>
    <p:sldId id="404" r:id="rId96"/>
    <p:sldId id="367" r:id="rId97"/>
    <p:sldId id="405" r:id="rId98"/>
    <p:sldId id="368" r:id="rId99"/>
    <p:sldId id="32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3.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Safety, Comfort, and Convenience Circuits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are the advantages of using the BCM to able to </a:t>
            </a:r>
            <a:r>
              <a:rPr lang="en-US" sz="4000" dirty="0" smtClean="0"/>
              <a:t>operate the </a:t>
            </a:r>
            <a:r>
              <a:rPr lang="en-US" sz="4000" dirty="0"/>
              <a:t>horns?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Improve diagnostics and use for systems such as theft alarm and remote keyless entry.</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WINDSHIELD WIPERS (1 OF 5)</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Windshield wipers are used </a:t>
            </a:r>
            <a:r>
              <a:rPr lang="en-US" dirty="0" smtClean="0"/>
              <a:t>to keep </a:t>
            </a:r>
            <a:r>
              <a:rPr lang="en-US" dirty="0"/>
              <a:t>the viewing area of the windshield clear of rain</a:t>
            </a:r>
            <a:r>
              <a:rPr lang="en-US" dirty="0" smtClean="0"/>
              <a:t>.</a:t>
            </a:r>
          </a:p>
          <a:p>
            <a:r>
              <a:rPr lang="en-US" dirty="0" smtClean="0"/>
              <a:t>Computer Controlled Wipers</a:t>
            </a:r>
          </a:p>
          <a:p>
            <a:pPr lvl="1"/>
            <a:r>
              <a:rPr lang="en-US" dirty="0" smtClean="0"/>
              <a:t>The BCM </a:t>
            </a:r>
            <a:r>
              <a:rPr lang="en-US" dirty="0"/>
              <a:t>to control the actual operation of </a:t>
            </a:r>
            <a:r>
              <a:rPr lang="en-US" dirty="0" smtClean="0"/>
              <a:t>the wiper based on the input from the switch.</a:t>
            </a:r>
          </a:p>
          <a:p>
            <a:endParaRPr lang="en-US" dirty="0"/>
          </a:p>
        </p:txBody>
      </p:sp>
    </p:spTree>
    <p:extLst>
      <p:ext uri="{BB962C8B-B14F-4D97-AF65-F5344CB8AC3E}">
        <p14:creationId xmlns:p14="http://schemas.microsoft.com/office/powerpoint/2010/main" val="1835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WINDSHIELD </a:t>
            </a:r>
            <a:r>
              <a:rPr lang="en-US" dirty="0" smtClean="0">
                <a:latin typeface="+mj-lt"/>
              </a:rPr>
              <a:t>WIPERS (2 OF 5)</a:t>
            </a:r>
            <a:endParaRPr lang="en-US" dirty="0">
              <a:latin typeface="+mj-lt"/>
            </a:endParaRPr>
          </a:p>
        </p:txBody>
      </p:sp>
      <p:sp>
        <p:nvSpPr>
          <p:cNvPr id="3" name="Content Placeholder 2"/>
          <p:cNvSpPr>
            <a:spLocks noGrp="1"/>
          </p:cNvSpPr>
          <p:nvPr>
            <p:ph idx="1"/>
          </p:nvPr>
        </p:nvSpPr>
        <p:spPr/>
        <p:txBody>
          <a:bodyPr/>
          <a:lstStyle/>
          <a:p>
            <a:r>
              <a:rPr lang="en-US" dirty="0" smtClean="0"/>
              <a:t>Wiper and Washer Components</a:t>
            </a:r>
          </a:p>
          <a:p>
            <a:pPr lvl="1"/>
            <a:r>
              <a:rPr lang="en-US" dirty="0" smtClean="0"/>
              <a:t>Wiper motor(s)</a:t>
            </a:r>
          </a:p>
          <a:p>
            <a:pPr lvl="1"/>
            <a:r>
              <a:rPr lang="en-US" dirty="0" smtClean="0"/>
              <a:t>Gearbox</a:t>
            </a:r>
          </a:p>
          <a:p>
            <a:pPr lvl="1"/>
            <a:r>
              <a:rPr lang="en-US" dirty="0" smtClean="0"/>
              <a:t>Wiper arms and linkage</a:t>
            </a:r>
          </a:p>
          <a:p>
            <a:pPr lvl="1"/>
            <a:r>
              <a:rPr lang="en-US" dirty="0" smtClean="0"/>
              <a:t>Wiper blades</a:t>
            </a:r>
          </a:p>
          <a:p>
            <a:pPr lvl="1"/>
            <a:r>
              <a:rPr lang="en-US" dirty="0" smtClean="0"/>
              <a:t>Washer pump</a:t>
            </a:r>
          </a:p>
          <a:p>
            <a:pPr lvl="1"/>
            <a:r>
              <a:rPr lang="en-US" dirty="0" smtClean="0"/>
              <a:t>Hoses and jets (nozzles)</a:t>
            </a:r>
          </a:p>
          <a:p>
            <a:pPr lvl="1"/>
            <a:r>
              <a:rPr lang="en-US" dirty="0" smtClean="0"/>
              <a:t>Fluid reservoir</a:t>
            </a:r>
          </a:p>
          <a:p>
            <a:pPr lvl="1"/>
            <a:r>
              <a:rPr lang="en-US" dirty="0" smtClean="0"/>
              <a:t>Switches, wiring and connectors</a:t>
            </a:r>
            <a:endParaRPr lang="en-US" dirty="0"/>
          </a:p>
        </p:txBody>
      </p:sp>
    </p:spTree>
    <p:extLst>
      <p:ext uri="{BB962C8B-B14F-4D97-AF65-F5344CB8AC3E}">
        <p14:creationId xmlns:p14="http://schemas.microsoft.com/office/powerpoint/2010/main" val="261281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WINDSHIELD </a:t>
            </a:r>
            <a:r>
              <a:rPr lang="en-US" dirty="0" smtClean="0">
                <a:latin typeface="+mj-lt"/>
              </a:rPr>
              <a:t>WIPERS (3 OF 5)</a:t>
            </a:r>
            <a:endParaRPr lang="en-US" dirty="0">
              <a:latin typeface="+mj-lt"/>
            </a:endParaRPr>
          </a:p>
        </p:txBody>
      </p:sp>
      <p:sp>
        <p:nvSpPr>
          <p:cNvPr id="3" name="Content Placeholder 2"/>
          <p:cNvSpPr>
            <a:spLocks noGrp="1"/>
          </p:cNvSpPr>
          <p:nvPr>
            <p:ph idx="1"/>
          </p:nvPr>
        </p:nvSpPr>
        <p:spPr/>
        <p:txBody>
          <a:bodyPr/>
          <a:lstStyle/>
          <a:p>
            <a:r>
              <a:rPr lang="en-US" dirty="0" smtClean="0"/>
              <a:t>Windshield Wiper Motors</a:t>
            </a:r>
          </a:p>
          <a:p>
            <a:pPr lvl="1"/>
            <a:r>
              <a:rPr lang="en-US" dirty="0" smtClean="0"/>
              <a:t>Series-wound field</a:t>
            </a:r>
          </a:p>
          <a:p>
            <a:pPr lvl="1"/>
            <a:r>
              <a:rPr lang="en-US" dirty="0" smtClean="0"/>
              <a:t>Shunt field</a:t>
            </a:r>
          </a:p>
          <a:p>
            <a:r>
              <a:rPr lang="en-US" dirty="0" smtClean="0"/>
              <a:t>Wiper Motor Operation</a:t>
            </a:r>
          </a:p>
          <a:p>
            <a:pPr lvl="1"/>
            <a:r>
              <a:rPr lang="en-US" dirty="0"/>
              <a:t>Wiper motors using a </a:t>
            </a:r>
            <a:r>
              <a:rPr lang="en-US" dirty="0" smtClean="0"/>
              <a:t>permanent magnet </a:t>
            </a:r>
            <a:r>
              <a:rPr lang="en-US" dirty="0"/>
              <a:t>motor have a low-speed positive brush, a high-speed </a:t>
            </a:r>
            <a:r>
              <a:rPr lang="en-US" dirty="0" smtClean="0"/>
              <a:t>positive brush </a:t>
            </a:r>
            <a:r>
              <a:rPr lang="en-US" dirty="0"/>
              <a:t>and a ground (negative) </a:t>
            </a:r>
            <a:r>
              <a:rPr lang="en-US" dirty="0" smtClean="0"/>
              <a:t>brush to conduct electricity.</a:t>
            </a:r>
            <a:endParaRPr lang="en-US" dirty="0"/>
          </a:p>
        </p:txBody>
      </p:sp>
    </p:spTree>
    <p:extLst>
      <p:ext uri="{BB962C8B-B14F-4D97-AF65-F5344CB8AC3E}">
        <p14:creationId xmlns:p14="http://schemas.microsoft.com/office/powerpoint/2010/main" val="158372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WINDSHIELD </a:t>
            </a:r>
            <a:r>
              <a:rPr lang="en-US" dirty="0" smtClean="0">
                <a:latin typeface="+mj-lt"/>
              </a:rPr>
              <a:t>WIPERS (4 OF 5)</a:t>
            </a:r>
            <a:endParaRPr lang="en-US" dirty="0">
              <a:latin typeface="+mj-lt"/>
            </a:endParaRPr>
          </a:p>
        </p:txBody>
      </p:sp>
      <p:sp>
        <p:nvSpPr>
          <p:cNvPr id="3" name="Content Placeholder 2"/>
          <p:cNvSpPr>
            <a:spLocks noGrp="1"/>
          </p:cNvSpPr>
          <p:nvPr>
            <p:ph idx="1"/>
          </p:nvPr>
        </p:nvSpPr>
        <p:spPr/>
        <p:txBody>
          <a:bodyPr/>
          <a:lstStyle/>
          <a:p>
            <a:r>
              <a:rPr lang="en-US" dirty="0" smtClean="0"/>
              <a:t>Park Position</a:t>
            </a:r>
          </a:p>
          <a:p>
            <a:pPr lvl="1"/>
            <a:r>
              <a:rPr lang="en-US" dirty="0"/>
              <a:t>Windshield wiper motor park operation is </a:t>
            </a:r>
            <a:r>
              <a:rPr lang="en-US" dirty="0" smtClean="0"/>
              <a:t>controlled by </a:t>
            </a:r>
            <a:r>
              <a:rPr lang="en-US" dirty="0"/>
              <a:t>the wiper motor module using an input from the park </a:t>
            </a:r>
            <a:r>
              <a:rPr lang="en-US" dirty="0" smtClean="0"/>
              <a:t>switch within </a:t>
            </a:r>
            <a:r>
              <a:rPr lang="en-US" dirty="0"/>
              <a:t>the wiper motor assembly</a:t>
            </a:r>
            <a:r>
              <a:rPr lang="en-US" dirty="0" smtClean="0"/>
              <a:t>.</a:t>
            </a:r>
          </a:p>
          <a:p>
            <a:r>
              <a:rPr lang="en-US" dirty="0" smtClean="0"/>
              <a:t>Variable Wipers</a:t>
            </a:r>
          </a:p>
          <a:p>
            <a:pPr lvl="1"/>
            <a:r>
              <a:rPr lang="en-US" dirty="0" smtClean="0"/>
              <a:t>A </a:t>
            </a:r>
            <a:r>
              <a:rPr lang="en-US" dirty="0"/>
              <a:t>term used to describe the operation of the wipers </a:t>
            </a:r>
            <a:r>
              <a:rPr lang="en-US" dirty="0" smtClean="0"/>
              <a:t>that operate </a:t>
            </a:r>
            <a:r>
              <a:rPr lang="en-US" dirty="0"/>
              <a:t>on an interval that can be delayed when the rain is light.</a:t>
            </a:r>
            <a:endParaRPr lang="en-US" dirty="0"/>
          </a:p>
        </p:txBody>
      </p:sp>
    </p:spTree>
    <p:extLst>
      <p:ext uri="{BB962C8B-B14F-4D97-AF65-F5344CB8AC3E}">
        <p14:creationId xmlns:p14="http://schemas.microsoft.com/office/powerpoint/2010/main" val="54591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WINDSHIELD </a:t>
            </a:r>
            <a:r>
              <a:rPr lang="en-US" dirty="0" smtClean="0">
                <a:latin typeface="+mj-lt"/>
              </a:rPr>
              <a:t>WIPERS (5 OF 5)</a:t>
            </a:r>
            <a:endParaRPr lang="en-US" dirty="0">
              <a:latin typeface="+mj-lt"/>
            </a:endParaRPr>
          </a:p>
        </p:txBody>
      </p:sp>
      <p:sp>
        <p:nvSpPr>
          <p:cNvPr id="3" name="Content Placeholder 2"/>
          <p:cNvSpPr>
            <a:spLocks noGrp="1"/>
          </p:cNvSpPr>
          <p:nvPr>
            <p:ph idx="1"/>
          </p:nvPr>
        </p:nvSpPr>
        <p:spPr/>
        <p:txBody>
          <a:bodyPr/>
          <a:lstStyle/>
          <a:p>
            <a:r>
              <a:rPr lang="en-US" dirty="0" smtClean="0"/>
              <a:t>Windshield Wiper Diagnosis</a:t>
            </a:r>
          </a:p>
          <a:p>
            <a:pPr lvl="1"/>
            <a:r>
              <a:rPr lang="en-US" dirty="0" smtClean="0"/>
              <a:t>Electrical failures can typically be diagnosed with a scan tool and a </a:t>
            </a:r>
            <a:r>
              <a:rPr lang="en-US" dirty="0" err="1" smtClean="0"/>
              <a:t>multimeter</a:t>
            </a:r>
            <a:r>
              <a:rPr lang="en-US" dirty="0" smtClean="0"/>
              <a:t>.</a:t>
            </a:r>
          </a:p>
          <a:p>
            <a:pPr lvl="1"/>
            <a:r>
              <a:rPr lang="en-US" dirty="0" smtClean="0"/>
              <a:t>Electrical failures can include</a:t>
            </a:r>
          </a:p>
          <a:p>
            <a:pPr lvl="2"/>
            <a:r>
              <a:rPr lang="en-US" dirty="0" smtClean="0"/>
              <a:t>Defective wiper switch or connections</a:t>
            </a:r>
          </a:p>
          <a:p>
            <a:pPr lvl="2"/>
            <a:r>
              <a:rPr lang="en-US" dirty="0" smtClean="0"/>
              <a:t>Failed motors or park switches</a:t>
            </a:r>
          </a:p>
          <a:p>
            <a:pPr lvl="1"/>
            <a:r>
              <a:rPr lang="en-US" dirty="0" smtClean="0"/>
              <a:t>Mechanical failures can include</a:t>
            </a:r>
          </a:p>
          <a:p>
            <a:pPr lvl="2"/>
            <a:r>
              <a:rPr lang="en-US" dirty="0" smtClean="0"/>
              <a:t>Stripped gears or linkage connections</a:t>
            </a:r>
          </a:p>
          <a:p>
            <a:pPr lvl="2"/>
            <a:r>
              <a:rPr lang="en-US" dirty="0" smtClean="0"/>
              <a:t>Loose or separated connection at motor</a:t>
            </a:r>
          </a:p>
          <a:p>
            <a:pPr lvl="2"/>
            <a:r>
              <a:rPr lang="en-US" dirty="0" smtClean="0"/>
              <a:t>Loose linkage </a:t>
            </a:r>
          </a:p>
          <a:p>
            <a:pPr lvl="1"/>
            <a:endParaRPr lang="en-US" dirty="0"/>
          </a:p>
        </p:txBody>
      </p:sp>
    </p:spTree>
    <p:extLst>
      <p:ext uri="{BB962C8B-B14F-4D97-AF65-F5344CB8AC3E}">
        <p14:creationId xmlns:p14="http://schemas.microsoft.com/office/powerpoint/2010/main" val="313324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58.4 The motor and linkage bolt to the body and connect to the switch with a wiring harness</a:t>
            </a:r>
            <a:endParaRPr lang="en-US" dirty="0">
              <a:latin typeface="+mj-lt"/>
            </a:endParaRPr>
          </a:p>
        </p:txBody>
      </p:sp>
      <p:pic>
        <p:nvPicPr>
          <p:cNvPr id="3" name="Picture 2" descr="An illustration shows a wiper motor mounted over the vehicle body using a retaining bolt. The motor is electrically connected to harness via an electronic connector. Linkage to wiper is attached to the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7067" y="1931071"/>
            <a:ext cx="3589866" cy="4215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67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58.5 A typical wiper motor with the housing cover removed. The motor itself has a worm gear on the shaft that turns the small intermediate gear, which then rotates the gear and tube </a:t>
            </a:r>
            <a:r>
              <a:rPr lang="en-US" dirty="0" smtClean="0">
                <a:latin typeface="+mj-lt"/>
              </a:rPr>
              <a:t>assembly.</a:t>
            </a:r>
            <a:endParaRPr lang="en-US" dirty="0">
              <a:latin typeface="+mj-lt"/>
            </a:endParaRPr>
          </a:p>
        </p:txBody>
      </p:sp>
      <p:pic>
        <p:nvPicPr>
          <p:cNvPr id="3" name="Picture 2" descr="A photo shows a typical wiper motor with the housing cover removed. The motor itself has a worm gear on the shaft that turns the small intermediate gear, which then rotates the gear and tube assembly, which rotates the crank arm that connects to the wiper linka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2097" y="2142914"/>
            <a:ext cx="5999806" cy="401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3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58.6 A wiring diagram of a two-speed windshield wiper circuit using a three-brush, two-speed motor. The dashed line for the multifunction lever indicates that the circuit shown is only part of the total function of the steering column lever</a:t>
            </a:r>
            <a:endParaRPr lang="en-US" dirty="0">
              <a:latin typeface="+mj-lt"/>
            </a:endParaRPr>
          </a:p>
        </p:txBody>
      </p:sp>
      <p:pic>
        <p:nvPicPr>
          <p:cNvPr id="3" name="Picture 2" descr="The circuit diagram shows a park switch connected to a wiper control and fuse. The wiper motor has two positons low-speed and high-speed brush that connect to the park switch and wiper control. A washer motor is connected to a wash switch of the wiper contr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9603" y="2260600"/>
            <a:ext cx="6383208" cy="386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a:t>
            </a:r>
            <a:r>
              <a:rPr lang="en-US" dirty="0" smtClean="0">
                <a:latin typeface="+mj-lt"/>
              </a:rPr>
              <a:t>3)</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58.1</a:t>
            </a:r>
            <a:r>
              <a:rPr lang="en-US" dirty="0" smtClean="0"/>
              <a:t> </a:t>
            </a:r>
            <a:r>
              <a:rPr lang="en-US" dirty="0"/>
              <a:t>Describe how the horn operates and diagnose faulty horn operation</a:t>
            </a:r>
            <a:r>
              <a:rPr lang="en-US" dirty="0" smtClean="0"/>
              <a:t>.</a:t>
            </a:r>
          </a:p>
          <a:p>
            <a:pPr marL="0" indent="0">
              <a:buNone/>
            </a:pPr>
            <a:r>
              <a:rPr lang="en-US" b="1" dirty="0" smtClean="0">
                <a:solidFill>
                  <a:srgbClr val="005A70"/>
                </a:solidFill>
              </a:rPr>
              <a:t>58.2  </a:t>
            </a:r>
            <a:r>
              <a:rPr lang="en-US" dirty="0"/>
              <a:t>Explain the testing and diagnosis of windshield wipers and </a:t>
            </a:r>
            <a:r>
              <a:rPr lang="en-US" dirty="0" smtClean="0"/>
              <a:t>windshield washers.</a:t>
            </a:r>
          </a:p>
          <a:p>
            <a:pPr marL="0" indent="0">
              <a:buNone/>
            </a:pPr>
            <a:r>
              <a:rPr lang="en-US" b="1" dirty="0" smtClean="0">
                <a:solidFill>
                  <a:srgbClr val="005A70"/>
                </a:solidFill>
              </a:rPr>
              <a:t>58.3  </a:t>
            </a:r>
            <a:r>
              <a:rPr lang="en-US" dirty="0"/>
              <a:t>Describe the operation of cruise control, including radar </a:t>
            </a:r>
            <a:r>
              <a:rPr lang="en-US" dirty="0" smtClean="0"/>
              <a:t>cruise control </a:t>
            </a:r>
            <a:r>
              <a:rPr lang="en-US" dirty="0"/>
              <a:t>systems</a:t>
            </a:r>
            <a:r>
              <a:rPr lang="en-US" dirty="0" smtClean="0"/>
              <a:t>.</a:t>
            </a:r>
          </a:p>
          <a:p>
            <a:pPr marL="0" indent="0">
              <a:buNone/>
            </a:pPr>
            <a:r>
              <a:rPr lang="en-US" b="1" dirty="0" smtClean="0">
                <a:solidFill>
                  <a:schemeClr val="accent2"/>
                </a:solidFill>
              </a:rPr>
              <a:t>58.4 </a:t>
            </a:r>
            <a:r>
              <a:rPr lang="en-US" dirty="0"/>
              <a:t>Discuss electrically heated rear window defogger systems.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58.7 A circuit diagram is necessary to troubleshoot a windshield wiper problem</a:t>
            </a:r>
            <a:endParaRPr lang="en-US" dirty="0">
              <a:latin typeface="+mj-lt"/>
            </a:endParaRPr>
          </a:p>
        </p:txBody>
      </p:sp>
      <p:pic>
        <p:nvPicPr>
          <p:cNvPr id="3" name="Picture 2" descr="The circuit diagram shows a junction box and power distribution center connected to an intermittent wiper relay, which in turn is connected to a wiper high/low relay. The wiper relay is connected to a body control module through a windshield wiper mot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48610" y="1600200"/>
            <a:ext cx="3445192" cy="470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46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58.8 The wiper motor and linkage mount under the cowl panel on many vehicles</a:t>
            </a:r>
            <a:endParaRPr lang="en-US" dirty="0">
              <a:latin typeface="+mj-lt"/>
            </a:endParaRPr>
          </a:p>
        </p:txBody>
      </p:sp>
      <p:pic>
        <p:nvPicPr>
          <p:cNvPr id="3" name="Picture 2" descr="An illustration shows exploded view of a wiper motor assembly and cowl panel. Wiper motor assembly with linkage mount is sandwiched between plenum and cowl pane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0703" y="1981200"/>
            <a:ext cx="4001008" cy="416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98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363465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58.9 A typical schematic showing how a scan tool connected to the CAN bus could be used to operate the components connected to the bus</a:t>
            </a:r>
            <a:endParaRPr lang="en-US" dirty="0">
              <a:latin typeface="+mj-lt"/>
            </a:endParaRPr>
          </a:p>
        </p:txBody>
      </p:sp>
      <p:pic>
        <p:nvPicPr>
          <p:cNvPr id="3" name="Picture 2" descr="An illustration shows exploded view of a wiper motor assembly and cowl panel. Wiper motor assembly with linkage mount is sandwiched between plenum and cowl pane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42008" y="2082790"/>
            <a:ext cx="4259984" cy="406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8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WINDSHIELD WASHERS (1 OF 2)</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smtClean="0"/>
              <a:t>Used </a:t>
            </a:r>
            <a:r>
              <a:rPr lang="en-US" dirty="0"/>
              <a:t>to squirt washer </a:t>
            </a:r>
            <a:r>
              <a:rPr lang="en-US" dirty="0" smtClean="0"/>
              <a:t>fluid onto </a:t>
            </a:r>
            <a:r>
              <a:rPr lang="en-US" dirty="0"/>
              <a:t>the surface of the </a:t>
            </a:r>
            <a:r>
              <a:rPr lang="en-US" dirty="0" smtClean="0"/>
              <a:t>windshield where wipers are used.</a:t>
            </a:r>
          </a:p>
          <a:p>
            <a:r>
              <a:rPr lang="en-US" dirty="0" smtClean="0"/>
              <a:t>Rear Washers</a:t>
            </a:r>
          </a:p>
          <a:p>
            <a:pPr lvl="1"/>
            <a:r>
              <a:rPr lang="en-US" dirty="0" smtClean="0"/>
              <a:t>Used to squirt washer fluid on the rear glass. Typically a shared reservoir with the front washers.</a:t>
            </a:r>
          </a:p>
          <a:p>
            <a:r>
              <a:rPr lang="en-US" dirty="0" smtClean="0"/>
              <a:t>Headlight Washers</a:t>
            </a:r>
          </a:p>
          <a:p>
            <a:pPr lvl="1"/>
            <a:r>
              <a:rPr lang="en-US" dirty="0" smtClean="0"/>
              <a:t>Used to wash the surface of the headlight. May be equipped with a wiper blade. </a:t>
            </a:r>
            <a:endParaRPr lang="en-US" dirty="0"/>
          </a:p>
        </p:txBody>
      </p:sp>
    </p:spTree>
    <p:extLst>
      <p:ext uri="{BB962C8B-B14F-4D97-AF65-F5344CB8AC3E}">
        <p14:creationId xmlns:p14="http://schemas.microsoft.com/office/powerpoint/2010/main" val="398119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WINDSHIELD </a:t>
            </a:r>
            <a:r>
              <a:rPr lang="en-US" dirty="0" smtClean="0">
                <a:latin typeface="+mj-lt"/>
              </a:rPr>
              <a:t>WASHERS (2 OF 2)</a:t>
            </a:r>
            <a:endParaRPr lang="en-US" dirty="0">
              <a:latin typeface="+mj-lt"/>
            </a:endParaRPr>
          </a:p>
        </p:txBody>
      </p:sp>
      <p:sp>
        <p:nvSpPr>
          <p:cNvPr id="3" name="Content Placeholder 2"/>
          <p:cNvSpPr>
            <a:spLocks noGrp="1"/>
          </p:cNvSpPr>
          <p:nvPr>
            <p:ph idx="1"/>
          </p:nvPr>
        </p:nvSpPr>
        <p:spPr/>
        <p:txBody>
          <a:bodyPr/>
          <a:lstStyle/>
          <a:p>
            <a:r>
              <a:rPr lang="en-US" dirty="0" smtClean="0"/>
              <a:t>Windshield Washer Diagnosis</a:t>
            </a:r>
          </a:p>
          <a:p>
            <a:pPr lvl="1"/>
            <a:r>
              <a:rPr lang="en-US" dirty="0" smtClean="0"/>
              <a:t>Make </a:t>
            </a:r>
            <a:r>
              <a:rPr lang="en-US" dirty="0"/>
              <a:t>sure the </a:t>
            </a:r>
            <a:r>
              <a:rPr lang="en-US" dirty="0" smtClean="0"/>
              <a:t>reservoir has </a:t>
            </a:r>
            <a:r>
              <a:rPr lang="en-US" dirty="0"/>
              <a:t>fluid and is not frozen</a:t>
            </a:r>
            <a:r>
              <a:rPr lang="en-US" dirty="0" smtClean="0"/>
              <a:t>.</a:t>
            </a:r>
          </a:p>
          <a:p>
            <a:pPr lvl="1"/>
            <a:r>
              <a:rPr lang="en-US" dirty="0"/>
              <a:t>If </a:t>
            </a:r>
            <a:r>
              <a:rPr lang="en-US" dirty="0" smtClean="0"/>
              <a:t>the pump does not operate  it is an electrical problem.</a:t>
            </a:r>
          </a:p>
          <a:p>
            <a:pPr lvl="1"/>
            <a:r>
              <a:rPr lang="en-US" dirty="0" smtClean="0"/>
              <a:t>If the fluid does not reach the nozzle it is a distribution problem. </a:t>
            </a:r>
          </a:p>
          <a:p>
            <a:r>
              <a:rPr lang="en-US" dirty="0" smtClean="0"/>
              <a:t>Windshield Washer Service</a:t>
            </a:r>
          </a:p>
          <a:p>
            <a:pPr lvl="1"/>
            <a:r>
              <a:rPr lang="en-US" dirty="0"/>
              <a:t>Washer motors are not repairable and are replaced if defective</a:t>
            </a:r>
            <a:r>
              <a:rPr lang="en-US" dirty="0" smtClean="0"/>
              <a:t>.</a:t>
            </a:r>
          </a:p>
          <a:p>
            <a:pPr lvl="1"/>
            <a:r>
              <a:rPr lang="en-US" dirty="0" smtClean="0"/>
              <a:t>Pumps </a:t>
            </a:r>
            <a:r>
              <a:rPr lang="en-US" dirty="0"/>
              <a:t>are located on or </a:t>
            </a:r>
            <a:r>
              <a:rPr lang="en-US" dirty="0" smtClean="0"/>
              <a:t>inside the </a:t>
            </a:r>
            <a:r>
              <a:rPr lang="en-US" dirty="0"/>
              <a:t>washer reservoir tank or cover.</a:t>
            </a:r>
            <a:endParaRPr lang="en-US" dirty="0" smtClean="0"/>
          </a:p>
          <a:p>
            <a:pPr lvl="1"/>
            <a:endParaRPr lang="en-US" dirty="0"/>
          </a:p>
        </p:txBody>
      </p:sp>
    </p:spTree>
    <p:extLst>
      <p:ext uri="{BB962C8B-B14F-4D97-AF65-F5344CB8AC3E}">
        <p14:creationId xmlns:p14="http://schemas.microsoft.com/office/powerpoint/2010/main" val="163714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58.10 A typical windshield washer reservoir and pump assembly</a:t>
            </a:r>
            <a:endParaRPr lang="en-US" dirty="0">
              <a:latin typeface="+mj-lt"/>
            </a:endParaRPr>
          </a:p>
        </p:txBody>
      </p:sp>
      <p:pic>
        <p:nvPicPr>
          <p:cNvPr id="3" name="Picture 2" descr="An illustration shows a typical windshield washer reservoir and pump assembly mounted using a screw and connected to delivery system via a hose. The hose is fixed to the body of a vehicle with a cl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2224" y="1828800"/>
            <a:ext cx="3719552" cy="426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27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58.11 Washer pumps usually install into the reservoir and are held in place with a retaining ring</a:t>
            </a:r>
            <a:endParaRPr lang="en-US" dirty="0">
              <a:latin typeface="+mj-lt"/>
            </a:endParaRPr>
          </a:p>
        </p:txBody>
      </p:sp>
      <p:pic>
        <p:nvPicPr>
          <p:cNvPr id="3" name="Picture 2" descr="An illustration shows a washer pump assembly in a reservoir.  Washer pump is held in its place by retaining ring which is placed in front of motor assembly. The rear of the motor assembly has dry lube and the reservoir and motor assembly are aligned using a notch in motor assembly and slot in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7333" y="2048613"/>
            <a:ext cx="5249334" cy="39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4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RAIN-SENSE WIPERS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Rain-sense wiper systems use a </a:t>
            </a:r>
            <a:r>
              <a:rPr lang="en-US" dirty="0" smtClean="0"/>
              <a:t>sensor located </a:t>
            </a:r>
            <a:r>
              <a:rPr lang="en-US" dirty="0"/>
              <a:t>on the inside and at the top of the windshield to </a:t>
            </a:r>
            <a:r>
              <a:rPr lang="en-US" dirty="0" smtClean="0"/>
              <a:t>detect rain </a:t>
            </a:r>
            <a:r>
              <a:rPr lang="en-US" dirty="0"/>
              <a:t>droplets</a:t>
            </a:r>
            <a:r>
              <a:rPr lang="en-US" dirty="0" smtClean="0"/>
              <a:t>.</a:t>
            </a:r>
          </a:p>
          <a:p>
            <a:pPr lvl="1"/>
            <a:r>
              <a:rPr lang="en-US" dirty="0"/>
              <a:t>The </a:t>
            </a:r>
            <a:r>
              <a:rPr lang="en-US" dirty="0" smtClean="0"/>
              <a:t>wiper switch </a:t>
            </a:r>
            <a:r>
              <a:rPr lang="en-US" dirty="0"/>
              <a:t>can be left on the sense position all the time, and if no rain </a:t>
            </a:r>
            <a:r>
              <a:rPr lang="en-US" dirty="0" smtClean="0"/>
              <a:t>is sensed</a:t>
            </a:r>
            <a:r>
              <a:rPr lang="en-US" dirty="0"/>
              <a:t>, the wipers do not swipe</a:t>
            </a:r>
            <a:r>
              <a:rPr lang="en-US" dirty="0" smtClean="0"/>
              <a:t>.</a:t>
            </a:r>
          </a:p>
          <a:p>
            <a:pPr lvl="1"/>
            <a:r>
              <a:rPr lang="en-US" dirty="0"/>
              <a:t>The unit </a:t>
            </a:r>
            <a:r>
              <a:rPr lang="en-US" dirty="0" smtClean="0"/>
              <a:t>contains four </a:t>
            </a:r>
            <a:r>
              <a:rPr lang="en-US" dirty="0"/>
              <a:t>infrared (IR) diodes, two photocells, and a microprocessor</a:t>
            </a:r>
            <a:r>
              <a:rPr lang="en-US" dirty="0" smtClean="0"/>
              <a:t>.</a:t>
            </a:r>
          </a:p>
          <a:p>
            <a:r>
              <a:rPr lang="en-US" dirty="0" smtClean="0"/>
              <a:t>Follow </a:t>
            </a:r>
            <a:r>
              <a:rPr lang="en-US" dirty="0"/>
              <a:t>the vehicle manufacturer’s </a:t>
            </a:r>
            <a:r>
              <a:rPr lang="en-US" dirty="0" smtClean="0"/>
              <a:t>recommended diagnosis </a:t>
            </a:r>
            <a:r>
              <a:rPr lang="en-US" dirty="0"/>
              <a:t>and testing procedures.</a:t>
            </a:r>
            <a:endParaRPr lang="en-US" dirty="0"/>
          </a:p>
        </p:txBody>
      </p:sp>
    </p:spTree>
    <p:extLst>
      <p:ext uri="{BB962C8B-B14F-4D97-AF65-F5344CB8AC3E}">
        <p14:creationId xmlns:p14="http://schemas.microsoft.com/office/powerpoint/2010/main" val="356778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58.12 A typical rain-sensing module located on the inside of the windshield near the inside rearview mirror</a:t>
            </a:r>
            <a:endParaRPr lang="en-US" dirty="0">
              <a:latin typeface="+mj-lt"/>
            </a:endParaRPr>
          </a:p>
        </p:txBody>
      </p:sp>
      <p:pic>
        <p:nvPicPr>
          <p:cNvPr id="3" name="Picture 2" descr="A photo shows a typical rain-sensing module located on the inside of the windshield near the rearview mirror at the 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2534" y="2301240"/>
            <a:ext cx="5177346" cy="388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6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a:t>
            </a:r>
            <a:r>
              <a:rPr lang="en-US" dirty="0" smtClean="0">
                <a:latin typeface="+mj-lt"/>
              </a:rPr>
              <a:t>3)</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58</a:t>
            </a:r>
            <a:r>
              <a:rPr lang="en-US" b="1" dirty="0" smtClean="0">
                <a:solidFill>
                  <a:srgbClr val="005A70"/>
                </a:solidFill>
              </a:rPr>
              <a:t>.5</a:t>
            </a:r>
            <a:r>
              <a:rPr lang="en-US" dirty="0" smtClean="0"/>
              <a:t> </a:t>
            </a:r>
            <a:r>
              <a:rPr lang="en-US" dirty="0"/>
              <a:t>Explain the operation and testing procedures for power </a:t>
            </a:r>
            <a:r>
              <a:rPr lang="en-US" dirty="0" smtClean="0"/>
              <a:t>windows and </a:t>
            </a:r>
            <a:r>
              <a:rPr lang="en-US" dirty="0"/>
              <a:t>locks</a:t>
            </a:r>
            <a:r>
              <a:rPr lang="en-US" dirty="0" smtClean="0"/>
              <a:t>.</a:t>
            </a:r>
          </a:p>
          <a:p>
            <a:pPr marL="0" indent="0">
              <a:buNone/>
            </a:pPr>
            <a:r>
              <a:rPr lang="en-US" b="1" dirty="0" smtClean="0">
                <a:solidFill>
                  <a:srgbClr val="005A70"/>
                </a:solidFill>
              </a:rPr>
              <a:t>58</a:t>
            </a:r>
            <a:r>
              <a:rPr lang="en-US" b="1" dirty="0" smtClean="0">
                <a:solidFill>
                  <a:srgbClr val="005A70"/>
                </a:solidFill>
              </a:rPr>
              <a:t>.6</a:t>
            </a:r>
            <a:r>
              <a:rPr lang="en-US" dirty="0" smtClean="0"/>
              <a:t> </a:t>
            </a:r>
            <a:r>
              <a:rPr lang="en-US" dirty="0"/>
              <a:t>Discuss the operation of power sunroofs, moon roofs, and </a:t>
            </a:r>
            <a:r>
              <a:rPr lang="en-US" dirty="0" smtClean="0"/>
              <a:t>sun shades.</a:t>
            </a:r>
          </a:p>
          <a:p>
            <a:pPr marL="0" indent="0">
              <a:buNone/>
            </a:pPr>
            <a:r>
              <a:rPr lang="en-US" b="1" dirty="0" smtClean="0">
                <a:solidFill>
                  <a:schemeClr val="accent2"/>
                </a:solidFill>
              </a:rPr>
              <a:t>58.7 </a:t>
            </a:r>
            <a:r>
              <a:rPr lang="en-US" dirty="0" smtClean="0"/>
              <a:t> </a:t>
            </a:r>
            <a:r>
              <a:rPr lang="en-US" dirty="0"/>
              <a:t>Describe the operation of power seats and heated/cooled </a:t>
            </a:r>
            <a:r>
              <a:rPr lang="en-US" dirty="0" smtClean="0"/>
              <a:t>seats, plus </a:t>
            </a:r>
            <a:r>
              <a:rPr lang="en-US" dirty="0"/>
              <a:t>heated steering wheels and mirrors</a:t>
            </a:r>
            <a:r>
              <a:rPr lang="en-US" dirty="0" smtClean="0"/>
              <a:t>.</a:t>
            </a:r>
          </a:p>
          <a:p>
            <a:pPr marL="0" indent="0">
              <a:buNone/>
            </a:pPr>
            <a:r>
              <a:rPr lang="en-US" b="1" dirty="0" smtClean="0">
                <a:solidFill>
                  <a:schemeClr val="accent2"/>
                </a:solidFill>
              </a:rPr>
              <a:t>58.8</a:t>
            </a:r>
            <a:r>
              <a:rPr lang="en-US" dirty="0" smtClean="0"/>
              <a:t> </a:t>
            </a:r>
            <a:r>
              <a:rPr lang="en-US" dirty="0"/>
              <a:t>Explain the operation of adjustable pedals and folding outside mirrors.</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58.13 The electronics in the rain-sense wiper module can detect the presence of rain drops under various lighting conditions</a:t>
            </a:r>
            <a:endParaRPr lang="en-US" dirty="0">
              <a:latin typeface="+mj-lt"/>
            </a:endParaRPr>
          </a:p>
        </p:txBody>
      </p:sp>
      <p:pic>
        <p:nvPicPr>
          <p:cNvPr id="3" name="Picture 2" descr="An illustration shows the operation of a rain sense module. A laser LED points towards a windshield with rain drop over it. The laser gets reflected back at photo diode. The rain sense module also has an ambient light sensor and Light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9660" y="2212459"/>
            <a:ext cx="6964680" cy="401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4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CRUISE CONTROL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Is </a:t>
            </a:r>
            <a:r>
              <a:rPr lang="en-US" dirty="0"/>
              <a:t>used to maintain a preset vehicle </a:t>
            </a:r>
            <a:r>
              <a:rPr lang="en-US" dirty="0" smtClean="0"/>
              <a:t>speed, even </a:t>
            </a:r>
            <a:r>
              <a:rPr lang="en-US" dirty="0"/>
              <a:t>up gentle grades</a:t>
            </a:r>
            <a:r>
              <a:rPr lang="en-US" dirty="0" smtClean="0"/>
              <a:t>.</a:t>
            </a:r>
          </a:p>
          <a:p>
            <a:r>
              <a:rPr lang="en-US" dirty="0" smtClean="0"/>
              <a:t>Cruise Control Operation</a:t>
            </a:r>
          </a:p>
          <a:p>
            <a:pPr lvl="1"/>
            <a:r>
              <a:rPr lang="en-US" dirty="0" smtClean="0"/>
              <a:t>A typical </a:t>
            </a:r>
            <a:r>
              <a:rPr lang="en-US" dirty="0"/>
              <a:t>cruise control </a:t>
            </a:r>
            <a:r>
              <a:rPr lang="en-US" dirty="0" smtClean="0"/>
              <a:t>system can </a:t>
            </a:r>
            <a:r>
              <a:rPr lang="en-US" dirty="0"/>
              <a:t>be set only if the vehicle speed is 25 MPH (40 km/h) or more</a:t>
            </a:r>
            <a:r>
              <a:rPr lang="en-US" dirty="0" smtClean="0"/>
              <a:t>.</a:t>
            </a:r>
          </a:p>
          <a:p>
            <a:pPr lvl="1"/>
            <a:r>
              <a:rPr lang="en-US" dirty="0" smtClean="0"/>
              <a:t>The clutch cannot be depressed or the brakes applied. </a:t>
            </a:r>
          </a:p>
          <a:p>
            <a:pPr lvl="1"/>
            <a:endParaRPr lang="en-US" dirty="0"/>
          </a:p>
        </p:txBody>
      </p:sp>
    </p:spTree>
    <p:extLst>
      <p:ext uri="{BB962C8B-B14F-4D97-AF65-F5344CB8AC3E}">
        <p14:creationId xmlns:p14="http://schemas.microsoft.com/office/powerpoint/2010/main" val="73489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CRUISE </a:t>
            </a:r>
            <a:r>
              <a:rPr lang="en-US" dirty="0" smtClean="0">
                <a:latin typeface="+mj-lt"/>
              </a:rPr>
              <a:t>CONTROL (2 OF 2)</a:t>
            </a:r>
            <a:endParaRPr lang="en-US" dirty="0">
              <a:latin typeface="+mj-lt"/>
            </a:endParaRPr>
          </a:p>
        </p:txBody>
      </p:sp>
      <p:sp>
        <p:nvSpPr>
          <p:cNvPr id="3" name="Content Placeholder 2"/>
          <p:cNvSpPr>
            <a:spLocks noGrp="1"/>
          </p:cNvSpPr>
          <p:nvPr>
            <p:ph idx="1"/>
          </p:nvPr>
        </p:nvSpPr>
        <p:spPr/>
        <p:txBody>
          <a:bodyPr/>
          <a:lstStyle/>
          <a:p>
            <a:r>
              <a:rPr lang="en-US" dirty="0" smtClean="0"/>
              <a:t>Electronic Throttle Cruise Control</a:t>
            </a:r>
          </a:p>
          <a:p>
            <a:pPr lvl="1"/>
            <a:r>
              <a:rPr lang="en-US" dirty="0"/>
              <a:t>Vehicles equipped with such a system do not use throttle </a:t>
            </a:r>
            <a:r>
              <a:rPr lang="en-US" dirty="0" smtClean="0"/>
              <a:t>actuators for </a:t>
            </a:r>
            <a:r>
              <a:rPr lang="en-US" dirty="0"/>
              <a:t>the cruise control, but instead use the electronic throttle to </a:t>
            </a:r>
            <a:r>
              <a:rPr lang="en-US" dirty="0" smtClean="0"/>
              <a:t>control vehicle </a:t>
            </a:r>
            <a:r>
              <a:rPr lang="en-US" dirty="0"/>
              <a:t>speed</a:t>
            </a:r>
            <a:r>
              <a:rPr lang="en-US" dirty="0" smtClean="0"/>
              <a:t>.</a:t>
            </a:r>
          </a:p>
          <a:p>
            <a:r>
              <a:rPr lang="en-US" dirty="0" smtClean="0"/>
              <a:t>Diagnosis and Service</a:t>
            </a:r>
          </a:p>
          <a:p>
            <a:pPr lvl="1"/>
            <a:r>
              <a:rPr lang="en-US" dirty="0" smtClean="0"/>
              <a:t>A fault with the accelerator position sensor, the brake switch or the electronic throttle control system will disable the system. </a:t>
            </a:r>
            <a:endParaRPr lang="en-US" dirty="0"/>
          </a:p>
        </p:txBody>
      </p:sp>
    </p:spTree>
    <p:extLst>
      <p:ext uri="{BB962C8B-B14F-4D97-AF65-F5344CB8AC3E}">
        <p14:creationId xmlns:p14="http://schemas.microsoft.com/office/powerpoint/2010/main" val="147245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58.14 </a:t>
            </a:r>
            <a:r>
              <a:rPr lang="en-US" dirty="0" smtClean="0">
                <a:latin typeface="+mj-lt"/>
              </a:rPr>
              <a:t> An </a:t>
            </a:r>
            <a:r>
              <a:rPr lang="en-US" dirty="0">
                <a:latin typeface="+mj-lt"/>
              </a:rPr>
              <a:t>exploded view of a cruise control assembly used on a vehicle that does not have an electronic throttle. The stepper motor is connected to the throttle of the </a:t>
            </a:r>
            <a:r>
              <a:rPr lang="en-US" dirty="0" smtClean="0">
                <a:latin typeface="+mj-lt"/>
              </a:rPr>
              <a:t>engine.</a:t>
            </a:r>
            <a:endParaRPr lang="en-US" dirty="0">
              <a:latin typeface="+mj-lt"/>
            </a:endParaRPr>
          </a:p>
        </p:txBody>
      </p:sp>
      <p:pic>
        <p:nvPicPr>
          <p:cNvPr id="3" name="Picture 2" descr="An illustration shows the operation of a rain sense module. A laser LED points towards a windshield with rain drop over it. The laser gets reflected back at photo diode. The rain sense module also has an ambient light sensor and Light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1845" y="2074333"/>
            <a:ext cx="4140312" cy="419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0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58.15 Circuit diagram of a typical electronic cruise control system</a:t>
            </a:r>
            <a:endParaRPr lang="en-US" dirty="0">
              <a:latin typeface="+mj-lt"/>
            </a:endParaRPr>
          </a:p>
        </p:txBody>
      </p:sp>
      <p:pic>
        <p:nvPicPr>
          <p:cNvPr id="3" name="Picture 2" descr="The circuit diagram shows the following:&#10;• A battery connects to an under-hood fuse relay that is connected to an ignition switch.&#10;• The ignition switch connects to driver’s under dash relay/fuse box, which in turn connects to gauge assembly through the main switch.&#10;• The under-hood fuse relay also connects to cruise control unit through a horn switch, set/resume/cancel switch, brake switch, and brake lights.&#10;• The cruise control unit connects to a cruise control actuator and receives input from VSS, PCM, and gauge assembly.&#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33133" y="1636861"/>
            <a:ext cx="3877734" cy="463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58.16 The electronic throttle control (ETC) system uses a sensor that measures the position and the speed of the driver’s foot on the accelerator pedal. A throttle position sensor measures the throttle angle. An electric motor operates the movement of the throttle plate using commands from the PCM</a:t>
            </a:r>
          </a:p>
        </p:txBody>
      </p:sp>
      <p:pic>
        <p:nvPicPr>
          <p:cNvPr id="3" name="Picture 2" descr="The circuit diagram shows the following:&#10;• A battery connects to an under-hood fuse relay that is connected to an ignition switch.&#10;• The ignition switch connects to driver’s under dash relay/fuse box, which in turn connects to gauge assembly through the main switch.&#10;• The under-hood fuse relay also connects to cruise control unit through a horn switch, set/resume/cancel switch, brake switch, and brake lights.&#10;• The cruise control unit connects to a cruise control actuator and receives input from VSS, PCM, and gauge assembly.&#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7815" y="2209800"/>
            <a:ext cx="5108370" cy="377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0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RADAR CRUISE CONTROL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Radar cruise control is designed to give the </a:t>
            </a:r>
            <a:r>
              <a:rPr lang="en-US" dirty="0"/>
              <a:t>driver more control over the vehicle by keeping an assured </a:t>
            </a:r>
            <a:r>
              <a:rPr lang="en-US" dirty="0" smtClean="0"/>
              <a:t>clear distance</a:t>
            </a:r>
            <a:r>
              <a:rPr lang="en-US" dirty="0"/>
              <a:t>, usually 2 to 3 seconds, behind the vehicle in front</a:t>
            </a:r>
            <a:r>
              <a:rPr lang="en-US" dirty="0" smtClean="0"/>
              <a:t>.</a:t>
            </a:r>
          </a:p>
          <a:p>
            <a:r>
              <a:rPr lang="en-US" dirty="0" smtClean="0"/>
              <a:t>Terminology: May be known as:</a:t>
            </a:r>
          </a:p>
          <a:p>
            <a:pPr lvl="1"/>
            <a:r>
              <a:rPr lang="en-US" dirty="0" smtClean="0"/>
              <a:t>Adaptive Cruise Control</a:t>
            </a:r>
          </a:p>
          <a:p>
            <a:pPr lvl="1"/>
            <a:r>
              <a:rPr lang="en-US" dirty="0" smtClean="0"/>
              <a:t>Dynamic Cruise Control</a:t>
            </a:r>
          </a:p>
          <a:p>
            <a:pPr lvl="1"/>
            <a:r>
              <a:rPr lang="en-US" dirty="0" smtClean="0"/>
              <a:t>Active Cruise Control</a:t>
            </a:r>
          </a:p>
          <a:p>
            <a:pPr lvl="1"/>
            <a:r>
              <a:rPr lang="en-US" dirty="0" smtClean="0"/>
              <a:t>Autonomous Cruise Control</a:t>
            </a:r>
          </a:p>
          <a:p>
            <a:pPr lvl="1"/>
            <a:endParaRPr lang="en-US" dirty="0"/>
          </a:p>
        </p:txBody>
      </p:sp>
    </p:spTree>
    <p:extLst>
      <p:ext uri="{BB962C8B-B14F-4D97-AF65-F5344CB8AC3E}">
        <p14:creationId xmlns:p14="http://schemas.microsoft.com/office/powerpoint/2010/main" val="363569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RADAR CRUISE </a:t>
            </a:r>
            <a:r>
              <a:rPr lang="en-US" dirty="0" smtClean="0">
                <a:latin typeface="+mj-lt"/>
              </a:rPr>
              <a:t>CONTROL (2 OF 2)</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Radar </a:t>
            </a:r>
            <a:r>
              <a:rPr lang="en-US" dirty="0"/>
              <a:t>cruise control systems </a:t>
            </a:r>
            <a:r>
              <a:rPr lang="en-US" dirty="0" smtClean="0"/>
              <a:t>use long-range </a:t>
            </a:r>
            <a:r>
              <a:rPr lang="en-US" dirty="0"/>
              <a:t>radar (LRR) to detect faraway objects in front of </a:t>
            </a:r>
            <a:r>
              <a:rPr lang="en-US" dirty="0" smtClean="0"/>
              <a:t>the moving vehicle.</a:t>
            </a:r>
          </a:p>
          <a:p>
            <a:pPr lvl="1"/>
            <a:r>
              <a:rPr lang="en-US" dirty="0"/>
              <a:t>Some systems use a short-range radar (SRR) </a:t>
            </a:r>
            <a:r>
              <a:rPr lang="en-US" dirty="0" smtClean="0"/>
              <a:t>and/ or </a:t>
            </a:r>
            <a:r>
              <a:rPr lang="en-US" dirty="0"/>
              <a:t>infrared (IR), or optical cameras to detect distances for when </a:t>
            </a:r>
            <a:r>
              <a:rPr lang="en-US" dirty="0" smtClean="0"/>
              <a:t>the distance </a:t>
            </a:r>
            <a:r>
              <a:rPr lang="en-US" dirty="0"/>
              <a:t>between the moving vehicle and another vehicle in front </a:t>
            </a:r>
            <a:r>
              <a:rPr lang="en-US" dirty="0" smtClean="0"/>
              <a:t>is reduced.</a:t>
            </a:r>
          </a:p>
          <a:p>
            <a:r>
              <a:rPr lang="en-US" dirty="0" smtClean="0"/>
              <a:t>Refer to the manufactures service information for specific diagnostic and calibration information.</a:t>
            </a:r>
            <a:endParaRPr lang="en-US" dirty="0"/>
          </a:p>
        </p:txBody>
      </p:sp>
    </p:spTree>
    <p:extLst>
      <p:ext uri="{BB962C8B-B14F-4D97-AF65-F5344CB8AC3E}">
        <p14:creationId xmlns:p14="http://schemas.microsoft.com/office/powerpoint/2010/main" val="97546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mj-lt"/>
              </a:rPr>
              <a:t>Figure 58.17 Adaptive cruise control can use radar to determine the distance of another vehicle in front. The control unit then checks the driver selected speed and the sets the distance between the vehicles to determine what action is needed. The PCM then can operate the throttle or the brakes through the antilock brake/electronic stability control system to slow the vehicle, if needed, to maintain the set distance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6758" y="2209800"/>
            <a:ext cx="5870484" cy="360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27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58.18 Most radar cruise control systems use radar, both long and short range. Some systems use optical or infrared cameras to detect objects</a:t>
            </a:r>
            <a:endParaRPr lang="en-US" dirty="0">
              <a:latin typeface="+mj-lt"/>
            </a:endParaRPr>
          </a:p>
        </p:txBody>
      </p:sp>
      <p:pic>
        <p:nvPicPr>
          <p:cNvPr id="3" name="Picture 2" descr="An illustration shows 2 cars one behind the other, the car in rear uses two kinds of radar: short range radar and long range radar.  Short range radar has a field of view of 80 degrees and a range of 100 feet (30 Meter), while the long range radar has a range of 500 feet (150 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440" y="3031075"/>
            <a:ext cx="7903120" cy="242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2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a:t>
            </a:r>
            <a:r>
              <a:rPr lang="en-US" dirty="0" smtClean="0">
                <a:latin typeface="+mj-lt"/>
              </a:rPr>
              <a:t>(3 OF 3)</a:t>
            </a:r>
            <a:endParaRPr lang="en-US" dirty="0">
              <a:latin typeface="+mj-lt"/>
            </a:endParaRPr>
          </a:p>
        </p:txBody>
      </p:sp>
      <p:sp>
        <p:nvSpPr>
          <p:cNvPr id="3" name="Content Placeholder 2"/>
          <p:cNvSpPr>
            <a:spLocks noGrp="1"/>
          </p:cNvSpPr>
          <p:nvPr>
            <p:ph idx="1"/>
          </p:nvPr>
        </p:nvSpPr>
        <p:spPr/>
        <p:txBody>
          <a:bodyPr/>
          <a:lstStyle/>
          <a:p>
            <a:pPr marL="0" indent="0">
              <a:buNone/>
            </a:pPr>
            <a:r>
              <a:rPr lang="en-US" b="1" dirty="0" smtClean="0">
                <a:solidFill>
                  <a:schemeClr val="accent2"/>
                </a:solidFill>
              </a:rPr>
              <a:t>58.9</a:t>
            </a:r>
            <a:r>
              <a:rPr lang="en-US" dirty="0" smtClean="0"/>
              <a:t> </a:t>
            </a:r>
            <a:r>
              <a:rPr lang="en-US" dirty="0"/>
              <a:t>Describe the operation and diagnosis of remote keyless </a:t>
            </a:r>
            <a:r>
              <a:rPr lang="en-US" dirty="0" smtClean="0"/>
              <a:t>entry, garage </a:t>
            </a:r>
            <a:r>
              <a:rPr lang="en-US" dirty="0"/>
              <a:t>door openers, and remote start systems</a:t>
            </a:r>
            <a:r>
              <a:rPr lang="en-US" dirty="0" smtClean="0"/>
              <a:t>.</a:t>
            </a:r>
          </a:p>
          <a:p>
            <a:pPr marL="0" indent="0">
              <a:buNone/>
            </a:pPr>
            <a:r>
              <a:rPr lang="en-US" b="1" dirty="0" smtClean="0">
                <a:solidFill>
                  <a:schemeClr val="accent2"/>
                </a:solidFill>
              </a:rPr>
              <a:t>58.10</a:t>
            </a:r>
            <a:r>
              <a:rPr lang="en-US" dirty="0" smtClean="0"/>
              <a:t> </a:t>
            </a:r>
            <a:r>
              <a:rPr lang="en-US" dirty="0"/>
              <a:t>This chapter will help prepare for the ASE Electrical/Electronic </a:t>
            </a:r>
            <a:r>
              <a:rPr lang="en-US" dirty="0" smtClean="0"/>
              <a:t>Systems (A6</a:t>
            </a:r>
            <a:r>
              <a:rPr lang="en-US" dirty="0"/>
              <a:t>) certification test content area “G” (Repair Body </a:t>
            </a:r>
            <a:r>
              <a:rPr lang="en-US" dirty="0" smtClean="0"/>
              <a:t>Electrical Systems </a:t>
            </a:r>
            <a:r>
              <a:rPr lang="en-US" dirty="0"/>
              <a:t>Diagnosis and Repair).</a:t>
            </a:r>
            <a:endParaRPr lang="en-US" dirty="0"/>
          </a:p>
        </p:txBody>
      </p:sp>
    </p:spTree>
    <p:extLst>
      <p:ext uri="{BB962C8B-B14F-4D97-AF65-F5344CB8AC3E}">
        <p14:creationId xmlns:p14="http://schemas.microsoft.com/office/powerpoint/2010/main" val="317354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of a radar cruise control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help the driver control the spacing between vehicles.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HEATED REAR WINDOW DEFOGGERS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Uses </a:t>
            </a:r>
            <a:r>
              <a:rPr lang="en-US" dirty="0"/>
              <a:t>an electrical grid baked on the glass </a:t>
            </a:r>
            <a:r>
              <a:rPr lang="en-US" dirty="0" smtClean="0"/>
              <a:t>that warms </a:t>
            </a:r>
            <a:r>
              <a:rPr lang="en-US" dirty="0"/>
              <a:t>the glass to about 85°F (29°C) and clears it of fog or frost</a:t>
            </a:r>
            <a:r>
              <a:rPr lang="en-US" dirty="0" smtClean="0"/>
              <a:t>.</a:t>
            </a:r>
          </a:p>
          <a:p>
            <a:r>
              <a:rPr lang="en-US" dirty="0" smtClean="0"/>
              <a:t>Heated Rear Window Defogger Diagnosis</a:t>
            </a:r>
          </a:p>
          <a:p>
            <a:pPr lvl="1"/>
            <a:r>
              <a:rPr lang="en-US" dirty="0" smtClean="0"/>
              <a:t>Troubleshooting a </a:t>
            </a:r>
            <a:r>
              <a:rPr lang="en-US" dirty="0"/>
              <a:t>nonfunctioning rear window defogger unit involves using </a:t>
            </a:r>
            <a:r>
              <a:rPr lang="en-US" dirty="0" smtClean="0"/>
              <a:t>a test </a:t>
            </a:r>
            <a:r>
              <a:rPr lang="en-US" dirty="0"/>
              <a:t>light or a voltmeter to check for voltage to the grid</a:t>
            </a:r>
            <a:r>
              <a:rPr lang="en-US" dirty="0" smtClean="0"/>
              <a:t>.</a:t>
            </a:r>
          </a:p>
          <a:p>
            <a:r>
              <a:rPr lang="en-US" dirty="0" smtClean="0"/>
              <a:t>If a break in the grid exceeds two inches, most manufacturers recommend replacing the glass.</a:t>
            </a:r>
          </a:p>
          <a:p>
            <a:pPr lvl="1"/>
            <a:endParaRPr lang="en-US" dirty="0"/>
          </a:p>
        </p:txBody>
      </p:sp>
    </p:spTree>
    <p:extLst>
      <p:ext uri="{BB962C8B-B14F-4D97-AF65-F5344CB8AC3E}">
        <p14:creationId xmlns:p14="http://schemas.microsoft.com/office/powerpoint/2010/main" val="37137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58.19 A schematic showing that the side view mirrors are heated along with the rear window defogger whenever the rear window switch (lower right) is turned to the on position</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81330" y="1615440"/>
            <a:ext cx="3781340" cy="468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8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1762125"/>
            <a:ext cx="59531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89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58.20 A typical image captured using an infrared camera of a rear defogger that is working as designed</a:t>
            </a:r>
            <a:endParaRPr lang="en-US" dirty="0">
              <a:latin typeface="+mj-l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4060" y="2147570"/>
            <a:ext cx="5135880" cy="376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9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58.21 A rear window defogger electrical grid can be tested using a voltmeter to check for a decreasing voltage as the meter lead is moved from the power side toward the ground side. </a:t>
            </a:r>
          </a:p>
        </p:txBody>
      </p:sp>
      <p:pic>
        <p:nvPicPr>
          <p:cNvPr id="3" name="Picture 2" descr="The rear window defogger runs across rear glass panel with one side being power feed side and other being ground side. Heating elements are thin wire like elements that run parallel to each other. The voltmeter displays a reading of 12.5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2004" y="2057400"/>
            <a:ext cx="4412340" cy="39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2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58.22 The typical repair material contains conductive silver-filled polymer, which dries in 10 minutes and is usable in 30 minutes</a:t>
            </a:r>
            <a:endParaRPr lang="en-US" dirty="0">
              <a:latin typeface="+mj-lt"/>
            </a:endParaRPr>
          </a:p>
        </p:txBody>
      </p:sp>
      <p:pic>
        <p:nvPicPr>
          <p:cNvPr id="3" name="Picture 2" descr="An illustration shows repair procedure of a heating element of a rear window defogger.  The broken area is left open while the surrounding area is masked and a conductive silver filled polymer is applied over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0993" y="1828800"/>
            <a:ext cx="5868326" cy="404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96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WINDOWS (1 OF 3)</a:t>
            </a:r>
            <a:endParaRPr lang="en-US" dirty="0">
              <a:latin typeface="+mj-lt"/>
            </a:endParaRPr>
          </a:p>
        </p:txBody>
      </p:sp>
      <p:sp>
        <p:nvSpPr>
          <p:cNvPr id="3" name="Content Placeholder 2"/>
          <p:cNvSpPr>
            <a:spLocks noGrp="1"/>
          </p:cNvSpPr>
          <p:nvPr>
            <p:ph idx="1"/>
          </p:nvPr>
        </p:nvSpPr>
        <p:spPr/>
        <p:txBody>
          <a:bodyPr/>
          <a:lstStyle/>
          <a:p>
            <a:r>
              <a:rPr lang="en-US" dirty="0" smtClean="0"/>
              <a:t>Switches and Controls</a:t>
            </a:r>
          </a:p>
          <a:p>
            <a:pPr lvl="1"/>
            <a:r>
              <a:rPr lang="en-US" dirty="0"/>
              <a:t>They can be operated by both </a:t>
            </a:r>
            <a:r>
              <a:rPr lang="en-US" dirty="0" smtClean="0"/>
              <a:t>a master </a:t>
            </a:r>
            <a:r>
              <a:rPr lang="en-US" dirty="0"/>
              <a:t>control switch located beside the driver and additional </a:t>
            </a:r>
            <a:r>
              <a:rPr lang="en-US" dirty="0" smtClean="0"/>
              <a:t>independent switches </a:t>
            </a:r>
            <a:r>
              <a:rPr lang="en-US" dirty="0"/>
              <a:t>located at each electric window</a:t>
            </a:r>
            <a:r>
              <a:rPr lang="en-US" dirty="0" smtClean="0"/>
              <a:t>.</a:t>
            </a:r>
          </a:p>
          <a:p>
            <a:pPr lvl="1"/>
            <a:r>
              <a:rPr lang="en-US" dirty="0"/>
              <a:t>Some power </a:t>
            </a:r>
            <a:r>
              <a:rPr lang="en-US" dirty="0" smtClean="0"/>
              <a:t>window systems </a:t>
            </a:r>
            <a:r>
              <a:rPr lang="en-US" dirty="0"/>
              <a:t>use a lockout/child safety switch located on the </a:t>
            </a:r>
            <a:r>
              <a:rPr lang="en-US" dirty="0" smtClean="0"/>
              <a:t>driver’s controls </a:t>
            </a:r>
            <a:r>
              <a:rPr lang="en-US" dirty="0"/>
              <a:t>to prevent operation of the power windows from the </a:t>
            </a:r>
            <a:r>
              <a:rPr lang="en-US" dirty="0" smtClean="0"/>
              <a:t>independent switches.</a:t>
            </a:r>
          </a:p>
          <a:p>
            <a:pPr lvl="1"/>
            <a:r>
              <a:rPr lang="en-US" dirty="0" smtClean="0"/>
              <a:t>Designed to operate with the key on and if equipped, in retained accessory power mode, after the key is off for a fixed amount of time or until the door is opened.</a:t>
            </a:r>
          </a:p>
          <a:p>
            <a:pPr lvl="1"/>
            <a:endParaRPr lang="en-US" dirty="0"/>
          </a:p>
        </p:txBody>
      </p:sp>
    </p:spTree>
    <p:extLst>
      <p:ext uri="{BB962C8B-B14F-4D97-AF65-F5344CB8AC3E}">
        <p14:creationId xmlns:p14="http://schemas.microsoft.com/office/powerpoint/2010/main" val="335655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a:t>
            </a:r>
            <a:r>
              <a:rPr lang="en-US" dirty="0" smtClean="0">
                <a:latin typeface="+mj-lt"/>
              </a:rPr>
              <a:t>WINDOWS (2 OF 3)</a:t>
            </a:r>
            <a:endParaRPr lang="en-US" dirty="0">
              <a:latin typeface="+mj-lt"/>
            </a:endParaRPr>
          </a:p>
        </p:txBody>
      </p:sp>
      <p:sp>
        <p:nvSpPr>
          <p:cNvPr id="3" name="Content Placeholder 2"/>
          <p:cNvSpPr>
            <a:spLocks noGrp="1"/>
          </p:cNvSpPr>
          <p:nvPr>
            <p:ph idx="1"/>
          </p:nvPr>
        </p:nvSpPr>
        <p:spPr/>
        <p:txBody>
          <a:bodyPr/>
          <a:lstStyle/>
          <a:p>
            <a:r>
              <a:rPr lang="en-US" dirty="0" smtClean="0"/>
              <a:t>Power Window Motors</a:t>
            </a:r>
          </a:p>
          <a:p>
            <a:pPr lvl="1"/>
            <a:r>
              <a:rPr lang="en-US" dirty="0" smtClean="0"/>
              <a:t>Most use </a:t>
            </a:r>
            <a:r>
              <a:rPr lang="en-US" dirty="0"/>
              <a:t>permanent magnet (PM) electric </a:t>
            </a:r>
            <a:r>
              <a:rPr lang="en-US" dirty="0" smtClean="0"/>
              <a:t>motors.</a:t>
            </a:r>
          </a:p>
          <a:p>
            <a:pPr lvl="1"/>
            <a:r>
              <a:rPr lang="en-US" dirty="0" smtClean="0"/>
              <a:t> Reverse </a:t>
            </a:r>
            <a:r>
              <a:rPr lang="en-US" dirty="0"/>
              <a:t>direction by reversing the polarity of </a:t>
            </a:r>
            <a:r>
              <a:rPr lang="en-US" dirty="0" smtClean="0"/>
              <a:t>the two </a:t>
            </a:r>
            <a:r>
              <a:rPr lang="en-US" dirty="0"/>
              <a:t>wires going to the motor</a:t>
            </a:r>
            <a:r>
              <a:rPr lang="en-US" dirty="0" smtClean="0"/>
              <a:t>.</a:t>
            </a:r>
          </a:p>
          <a:p>
            <a:pPr lvl="1"/>
            <a:r>
              <a:rPr lang="en-US" dirty="0"/>
              <a:t>Each motor is protected by </a:t>
            </a:r>
            <a:r>
              <a:rPr lang="en-US" dirty="0" smtClean="0"/>
              <a:t>an internal positive </a:t>
            </a:r>
            <a:r>
              <a:rPr lang="en-US" dirty="0"/>
              <a:t>temperature </a:t>
            </a:r>
            <a:r>
              <a:rPr lang="en-US" dirty="0" smtClean="0"/>
              <a:t>coefficient (PTC</a:t>
            </a:r>
            <a:r>
              <a:rPr lang="en-US" dirty="0"/>
              <a:t>) electronic circuit breaker</a:t>
            </a:r>
            <a:r>
              <a:rPr lang="en-US" dirty="0" smtClean="0"/>
              <a:t>.</a:t>
            </a:r>
          </a:p>
          <a:p>
            <a:r>
              <a:rPr lang="en-US" dirty="0" smtClean="0"/>
              <a:t>Auto Down/Up Features</a:t>
            </a:r>
          </a:p>
          <a:p>
            <a:pPr lvl="1"/>
            <a:r>
              <a:rPr lang="en-US" dirty="0" smtClean="0"/>
              <a:t>Allow the window to automatically go down or up after clicking the detent position in the switch.</a:t>
            </a:r>
          </a:p>
          <a:p>
            <a:pPr lvl="1"/>
            <a:r>
              <a:rPr lang="en-US" dirty="0" smtClean="0"/>
              <a:t>Must be equipped with the automatic reversal system.</a:t>
            </a:r>
          </a:p>
          <a:p>
            <a:pPr lvl="1"/>
            <a:endParaRPr lang="en-US" dirty="0"/>
          </a:p>
        </p:txBody>
      </p:sp>
    </p:spTree>
    <p:extLst>
      <p:ext uri="{BB962C8B-B14F-4D97-AF65-F5344CB8AC3E}">
        <p14:creationId xmlns:p14="http://schemas.microsoft.com/office/powerpoint/2010/main" val="3590453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HORNS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Horns are electric devices </a:t>
            </a:r>
            <a:r>
              <a:rPr lang="en-US" dirty="0" smtClean="0"/>
              <a:t>that emit </a:t>
            </a:r>
            <a:r>
              <a:rPr lang="en-US" dirty="0"/>
              <a:t>a loud sound used to alert other drivers or persons in the area</a:t>
            </a:r>
            <a:r>
              <a:rPr lang="en-US" dirty="0" smtClean="0"/>
              <a:t>.</a:t>
            </a:r>
          </a:p>
          <a:p>
            <a:r>
              <a:rPr lang="en-US" dirty="0" smtClean="0"/>
              <a:t>Horn Circuits</a:t>
            </a:r>
          </a:p>
          <a:p>
            <a:pPr lvl="1"/>
            <a:r>
              <a:rPr lang="en-US" dirty="0" smtClean="0"/>
              <a:t>The horn circuit consists of fused power that is controlled by a relay when the switch is grounded. </a:t>
            </a:r>
            <a:endParaRPr lang="en-US" dirty="0" smtClean="0"/>
          </a:p>
          <a:p>
            <a:pPr lvl="1"/>
            <a:endParaRPr lang="en-US" dirty="0" smtClean="0"/>
          </a:p>
          <a:p>
            <a:r>
              <a:rPr lang="en-US" dirty="0" smtClean="0"/>
              <a:t>Computer –Controlled Horns</a:t>
            </a:r>
          </a:p>
          <a:p>
            <a:pPr lvl="1"/>
            <a:r>
              <a:rPr lang="en-US" dirty="0" smtClean="0"/>
              <a:t>The BCM controls the horn relay based on an input from the switch.</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a:t>
            </a:r>
            <a:r>
              <a:rPr lang="en-US" dirty="0" smtClean="0">
                <a:latin typeface="+mj-lt"/>
              </a:rPr>
              <a:t>WINDOWS (3 OF 3)</a:t>
            </a:r>
            <a:endParaRPr lang="en-US" dirty="0">
              <a:latin typeface="+mj-lt"/>
            </a:endParaRPr>
          </a:p>
        </p:txBody>
      </p:sp>
      <p:sp>
        <p:nvSpPr>
          <p:cNvPr id="3" name="Content Placeholder 2"/>
          <p:cNvSpPr>
            <a:spLocks noGrp="1"/>
          </p:cNvSpPr>
          <p:nvPr>
            <p:ph idx="1"/>
          </p:nvPr>
        </p:nvSpPr>
        <p:spPr/>
        <p:txBody>
          <a:bodyPr/>
          <a:lstStyle/>
          <a:p>
            <a:r>
              <a:rPr lang="en-US" dirty="0" smtClean="0"/>
              <a:t>Troubleshooting Power Windows</a:t>
            </a:r>
          </a:p>
          <a:p>
            <a:pPr lvl="1"/>
            <a:r>
              <a:rPr lang="en-US" dirty="0" smtClean="0"/>
              <a:t>Check </a:t>
            </a:r>
            <a:r>
              <a:rPr lang="en-US" dirty="0"/>
              <a:t>for proper operation of </a:t>
            </a:r>
            <a:r>
              <a:rPr lang="en-US" dirty="0" smtClean="0"/>
              <a:t>all power </a:t>
            </a:r>
            <a:r>
              <a:rPr lang="en-US" dirty="0"/>
              <a:t>windows</a:t>
            </a:r>
            <a:r>
              <a:rPr lang="en-US" dirty="0" smtClean="0"/>
              <a:t>.</a:t>
            </a:r>
          </a:p>
          <a:p>
            <a:pPr lvl="1"/>
            <a:r>
              <a:rPr lang="en-US" dirty="0" smtClean="0"/>
              <a:t>Check that a child-proof switch is not enabled.</a:t>
            </a:r>
          </a:p>
          <a:p>
            <a:pPr lvl="1"/>
            <a:r>
              <a:rPr lang="en-US" dirty="0" smtClean="0"/>
              <a:t>Check for codes with a scan tool.</a:t>
            </a:r>
          </a:p>
          <a:p>
            <a:pPr lvl="1"/>
            <a:r>
              <a:rPr lang="en-US" dirty="0" smtClean="0"/>
              <a:t>Relearn or reprogram windows after component replacement.</a:t>
            </a:r>
          </a:p>
          <a:p>
            <a:pPr lvl="1"/>
            <a:endParaRPr lang="en-US" dirty="0"/>
          </a:p>
        </p:txBody>
      </p:sp>
    </p:spTree>
    <p:extLst>
      <p:ext uri="{BB962C8B-B14F-4D97-AF65-F5344CB8AC3E}">
        <p14:creationId xmlns:p14="http://schemas.microsoft.com/office/powerpoint/2010/main" val="281167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58.23 A typical power window circuit using PM motors. Control of the direction of window operation is achieved by directing the polarity of the current through the non-grounded motors. </a:t>
            </a:r>
          </a:p>
        </p:txBody>
      </p:sp>
      <p:pic>
        <p:nvPicPr>
          <p:cNvPr id="3" name="Picture 2" descr="The circuit shows the following:&#10;• A hot in run fuse panel is connected to a master control switch that receives power from battery and has the only ground connection for all of the power windows.&#10;• The master control switch is connected to right front window switch, which in turn is connected to right front window motors.&#10;• The master control switch is also connected to left front window motor.&#10;• Both the motors are permanent magnet reversible motors.&#10;When the independent switch is open in both the direction then it is connected to master control switch along with the switch for Left front window motor switch.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82608" y="1960035"/>
            <a:ext cx="3160262" cy="430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0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58.24 An electric motor and a regulator assembly raise and lower the glass on a power window</a:t>
            </a:r>
            <a:endParaRPr lang="en-US" dirty="0">
              <a:latin typeface="+mj-lt"/>
            </a:endParaRPr>
          </a:p>
        </p:txBody>
      </p:sp>
      <p:pic>
        <p:nvPicPr>
          <p:cNvPr id="3" name="Picture 2" descr="An illustration shows the raise and lower mechanism of power window. The motor assembly is connected to a regulator assembly which pushes or pulls the glass up or down. The movement of glass happens over glass gui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3459" y="1947330"/>
            <a:ext cx="4275494" cy="40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2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58.25 A master power window control panel with the buttons and the cover removed</a:t>
            </a:r>
            <a:endParaRPr lang="en-US" dirty="0">
              <a:latin typeface="+mj-lt"/>
            </a:endParaRPr>
          </a:p>
        </p:txBody>
      </p:sp>
      <p:pic>
        <p:nvPicPr>
          <p:cNvPr id="3" name="Picture 2" descr="A photo shows a circuit board of master power window control pan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7226" y="2179320"/>
            <a:ext cx="7007960" cy="377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1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POWER DOOR LOCKS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Electric </a:t>
            </a:r>
            <a:r>
              <a:rPr lang="en-US" dirty="0"/>
              <a:t>power door locks use a </a:t>
            </a:r>
            <a:r>
              <a:rPr lang="en-US" dirty="0" smtClean="0"/>
              <a:t>permanent magnet </a:t>
            </a:r>
            <a:r>
              <a:rPr lang="en-US" dirty="0"/>
              <a:t>(PM) reversible motor to lock or unlock all </a:t>
            </a:r>
            <a:r>
              <a:rPr lang="en-US" dirty="0" smtClean="0"/>
              <a:t>vehicle door </a:t>
            </a:r>
            <a:r>
              <a:rPr lang="en-US" dirty="0"/>
              <a:t>locks from a control switch or switches</a:t>
            </a:r>
            <a:r>
              <a:rPr lang="en-US" dirty="0" smtClean="0"/>
              <a:t>.</a:t>
            </a:r>
          </a:p>
          <a:p>
            <a:r>
              <a:rPr lang="en-US" dirty="0" smtClean="0"/>
              <a:t>Troubleshooting Power Door Locks</a:t>
            </a:r>
          </a:p>
          <a:p>
            <a:pPr lvl="1"/>
            <a:r>
              <a:rPr lang="en-US" dirty="0" smtClean="0"/>
              <a:t>Use </a:t>
            </a:r>
            <a:r>
              <a:rPr lang="en-US" dirty="0"/>
              <a:t>a factory or factory-level aftermarket scan </a:t>
            </a:r>
            <a:r>
              <a:rPr lang="en-US" dirty="0" smtClean="0"/>
              <a:t>tool and </a:t>
            </a:r>
            <a:r>
              <a:rPr lang="en-US" dirty="0"/>
              <a:t>try operating the locks using the bidirectional </a:t>
            </a:r>
            <a:r>
              <a:rPr lang="en-US" dirty="0" smtClean="0"/>
              <a:t>control.</a:t>
            </a:r>
          </a:p>
          <a:p>
            <a:pPr lvl="1"/>
            <a:r>
              <a:rPr lang="en-US" dirty="0" smtClean="0"/>
              <a:t>If a single door lock failure, check electrical connections and binding of mechanisms. </a:t>
            </a:r>
          </a:p>
          <a:p>
            <a:endParaRPr lang="en-US" dirty="0"/>
          </a:p>
        </p:txBody>
      </p:sp>
    </p:spTree>
    <p:extLst>
      <p:ext uri="{BB962C8B-B14F-4D97-AF65-F5344CB8AC3E}">
        <p14:creationId xmlns:p14="http://schemas.microsoft.com/office/powerpoint/2010/main" val="76922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58.26 A typical electric power door lock circuit diagram. Note that the control circuit is protected by a fuse, whereas the power circuit is protected by a circuit breaker. </a:t>
            </a:r>
            <a:r>
              <a:rPr lang="en-US" sz="1800" dirty="0" smtClean="0">
                <a:latin typeface="+mj-lt"/>
              </a:rPr>
              <a:t>Power </a:t>
            </a:r>
            <a:r>
              <a:rPr lang="en-US" sz="1800" dirty="0">
                <a:latin typeface="+mj-lt"/>
              </a:rPr>
              <a:t>door locks typically use reversible permanent magnet (PM) non-grounded electric motors. </a:t>
            </a:r>
          </a:p>
        </p:txBody>
      </p:sp>
      <p:pic>
        <p:nvPicPr>
          <p:cNvPr id="3" name="Picture 2" descr="In the circuit diagram, the left and right door motors are electrically connected to door lock relay which has a bi-directional lock and unlock controlled by left and right door lock switch. A power circuit with 30 amps circuit breaker is connected to the door lock relay and a control circuit with 20 amps fuse is connected to the left and right door lock swit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2830" y="2235687"/>
            <a:ext cx="3244718" cy="406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1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TRUNK/LIFT GATE LOCKS</a:t>
            </a:r>
            <a:endParaRPr lang="en-US" dirty="0">
              <a:latin typeface="+mj-lt"/>
            </a:endParaRPr>
          </a:p>
        </p:txBody>
      </p:sp>
      <p:sp>
        <p:nvSpPr>
          <p:cNvPr id="3" name="Content Placeholder 2"/>
          <p:cNvSpPr>
            <a:spLocks noGrp="1"/>
          </p:cNvSpPr>
          <p:nvPr>
            <p:ph idx="1"/>
          </p:nvPr>
        </p:nvSpPr>
        <p:spPr/>
        <p:txBody>
          <a:bodyPr/>
          <a:lstStyle/>
          <a:p>
            <a:r>
              <a:rPr lang="en-US" dirty="0" smtClean="0"/>
              <a:t>Circuit Description</a:t>
            </a:r>
          </a:p>
          <a:p>
            <a:pPr lvl="1"/>
            <a:r>
              <a:rPr lang="en-US" dirty="0" smtClean="0"/>
              <a:t>The </a:t>
            </a:r>
            <a:r>
              <a:rPr lang="en-US" dirty="0"/>
              <a:t>electric power trunk/lift gate </a:t>
            </a:r>
            <a:r>
              <a:rPr lang="en-US" dirty="0" smtClean="0"/>
              <a:t>lock uses </a:t>
            </a:r>
            <a:r>
              <a:rPr lang="en-US" dirty="0"/>
              <a:t>a permanent magnet (PM) reversible motor to lock or </a:t>
            </a:r>
            <a:r>
              <a:rPr lang="en-US" dirty="0" smtClean="0"/>
              <a:t>unlock the </a:t>
            </a:r>
            <a:r>
              <a:rPr lang="en-US" dirty="0"/>
              <a:t>trunk/lift gate lock from a control switch or with the remote</a:t>
            </a:r>
            <a:r>
              <a:rPr lang="en-US" dirty="0" smtClean="0"/>
              <a:t>.</a:t>
            </a:r>
          </a:p>
          <a:p>
            <a:pPr lvl="1"/>
            <a:endParaRPr lang="en-US" dirty="0"/>
          </a:p>
        </p:txBody>
      </p:sp>
    </p:spTree>
    <p:extLst>
      <p:ext uri="{BB962C8B-B14F-4D97-AF65-F5344CB8AC3E}">
        <p14:creationId xmlns:p14="http://schemas.microsoft.com/office/powerpoint/2010/main" val="352624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960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6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58.27 The switch to disable the outside opening of the trunk/lift gate is often in the glove box</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9279" y="1948384"/>
            <a:ext cx="3743854" cy="427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SUN ROOF/ MOON ROOF (1 OF 2)</a:t>
            </a:r>
            <a:endParaRPr lang="en-US" dirty="0">
              <a:latin typeface="+mj-lt"/>
            </a:endParaRPr>
          </a:p>
        </p:txBody>
      </p:sp>
      <p:sp>
        <p:nvSpPr>
          <p:cNvPr id="3" name="Content Placeholder 2"/>
          <p:cNvSpPr>
            <a:spLocks noGrp="1"/>
          </p:cNvSpPr>
          <p:nvPr>
            <p:ph idx="1"/>
          </p:nvPr>
        </p:nvSpPr>
        <p:spPr/>
        <p:txBody>
          <a:bodyPr/>
          <a:lstStyle/>
          <a:p>
            <a:r>
              <a:rPr lang="en-US" dirty="0" smtClean="0"/>
              <a:t>Definitions</a:t>
            </a:r>
          </a:p>
          <a:p>
            <a:pPr lvl="1"/>
            <a:r>
              <a:rPr lang="en-US" dirty="0"/>
              <a:t>Sun roof - A sun roof is basically any kind of panel on </a:t>
            </a:r>
            <a:r>
              <a:rPr lang="en-US" dirty="0" smtClean="0"/>
              <a:t>the roof </a:t>
            </a:r>
            <a:r>
              <a:rPr lang="en-US" dirty="0"/>
              <a:t>of a car that permits light, air, or both to come into a </a:t>
            </a:r>
            <a:r>
              <a:rPr lang="en-US" dirty="0" smtClean="0"/>
              <a:t>vehicle, but </a:t>
            </a:r>
            <a:r>
              <a:rPr lang="en-US" dirty="0"/>
              <a:t>only if the panel is opened</a:t>
            </a:r>
            <a:r>
              <a:rPr lang="en-US" dirty="0" smtClean="0"/>
              <a:t>.</a:t>
            </a:r>
          </a:p>
          <a:p>
            <a:pPr lvl="1"/>
            <a:r>
              <a:rPr lang="en-US" dirty="0"/>
              <a:t>Moon roof - A moon roof is made of a tinted glass panel </a:t>
            </a:r>
            <a:r>
              <a:rPr lang="en-US" dirty="0" smtClean="0"/>
              <a:t>that can </a:t>
            </a:r>
            <a:r>
              <a:rPr lang="en-US" dirty="0"/>
              <a:t>be either tilted open or completely retracted to operate </a:t>
            </a:r>
            <a:r>
              <a:rPr lang="en-US" dirty="0" smtClean="0"/>
              <a:t>as an </a:t>
            </a:r>
            <a:r>
              <a:rPr lang="en-US" dirty="0"/>
              <a:t>open window in the roof</a:t>
            </a:r>
            <a:r>
              <a:rPr lang="en-US" dirty="0" smtClean="0"/>
              <a:t>.</a:t>
            </a:r>
          </a:p>
          <a:p>
            <a:r>
              <a:rPr lang="en-US" dirty="0" smtClean="0"/>
              <a:t>Operation</a:t>
            </a:r>
          </a:p>
          <a:p>
            <a:pPr lvl="1"/>
            <a:r>
              <a:rPr lang="en-US" dirty="0" smtClean="0"/>
              <a:t>Most </a:t>
            </a:r>
            <a:r>
              <a:rPr lang="en-US" dirty="0"/>
              <a:t>moon or sun roof systems use </a:t>
            </a:r>
            <a:r>
              <a:rPr lang="en-US" dirty="0" smtClean="0"/>
              <a:t>permanent magnet </a:t>
            </a:r>
            <a:r>
              <a:rPr lang="en-US" dirty="0"/>
              <a:t>(PM) electric motors to open and close the moveable </a:t>
            </a:r>
            <a:r>
              <a:rPr lang="en-US" dirty="0" smtClean="0"/>
              <a:t>glass panel</a:t>
            </a:r>
            <a:r>
              <a:rPr lang="en-US" dirty="0"/>
              <a:t>.</a:t>
            </a:r>
            <a:endParaRPr lang="en-US" dirty="0"/>
          </a:p>
        </p:txBody>
      </p:sp>
    </p:spTree>
    <p:extLst>
      <p:ext uri="{BB962C8B-B14F-4D97-AF65-F5344CB8AC3E}">
        <p14:creationId xmlns:p14="http://schemas.microsoft.com/office/powerpoint/2010/main" val="227363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58.1 Two horns are used on this vehicle. Many vehicles use only one horn, often hidden underneath the vehicle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5470" y="1752600"/>
            <a:ext cx="6333060" cy="367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SUN ROOF/ MOON </a:t>
            </a:r>
            <a:r>
              <a:rPr lang="en-US" dirty="0" smtClean="0">
                <a:latin typeface="+mj-lt"/>
              </a:rPr>
              <a:t>ROOF (2 OF 2)</a:t>
            </a:r>
            <a:endParaRPr lang="en-US" dirty="0">
              <a:latin typeface="+mj-lt"/>
            </a:endParaRPr>
          </a:p>
        </p:txBody>
      </p:sp>
      <p:sp>
        <p:nvSpPr>
          <p:cNvPr id="3" name="Content Placeholder 2"/>
          <p:cNvSpPr>
            <a:spLocks noGrp="1"/>
          </p:cNvSpPr>
          <p:nvPr>
            <p:ph idx="1"/>
          </p:nvPr>
        </p:nvSpPr>
        <p:spPr/>
        <p:txBody>
          <a:bodyPr/>
          <a:lstStyle/>
          <a:p>
            <a:r>
              <a:rPr lang="en-US" dirty="0" smtClean="0"/>
              <a:t>Diagnosis and Service</a:t>
            </a:r>
          </a:p>
          <a:p>
            <a:pPr lvl="1"/>
            <a:r>
              <a:rPr lang="en-US" dirty="0"/>
              <a:t>Water leaks - Engineers refer to water seals around </a:t>
            </a:r>
            <a:r>
              <a:rPr lang="en-US" dirty="0" smtClean="0"/>
              <a:t>moon roofs </a:t>
            </a:r>
            <a:r>
              <a:rPr lang="en-US" dirty="0"/>
              <a:t>as “controlling the flow of water” and not </a:t>
            </a:r>
            <a:r>
              <a:rPr lang="en-US" dirty="0" smtClean="0"/>
              <a:t>necessarily trying </a:t>
            </a:r>
            <a:r>
              <a:rPr lang="en-US" dirty="0"/>
              <a:t>to provide a water-proof seal</a:t>
            </a:r>
            <a:r>
              <a:rPr lang="en-US" dirty="0" smtClean="0"/>
              <a:t>.</a:t>
            </a:r>
          </a:p>
          <a:p>
            <a:pPr lvl="1"/>
            <a:r>
              <a:rPr lang="en-US" dirty="0"/>
              <a:t>Electrical/Mechanical Issues - Electrical or mechanical </a:t>
            </a:r>
            <a:r>
              <a:rPr lang="en-US" dirty="0" smtClean="0"/>
              <a:t>issues can </a:t>
            </a:r>
            <a:r>
              <a:rPr lang="en-US" dirty="0"/>
              <a:t>prevent the moon roof from opening or </a:t>
            </a:r>
            <a:r>
              <a:rPr lang="en-US" dirty="0" smtClean="0"/>
              <a:t>closing. Most </a:t>
            </a:r>
            <a:r>
              <a:rPr lang="en-US" dirty="0"/>
              <a:t>vehicle manufacturers include a crank or a way to </a:t>
            </a:r>
            <a:r>
              <a:rPr lang="en-US" dirty="0" smtClean="0"/>
              <a:t>close the </a:t>
            </a:r>
            <a:r>
              <a:rPr lang="en-US" dirty="0"/>
              <a:t>roof if the roof fails to close due to an electrical fault.</a:t>
            </a:r>
            <a:endParaRPr lang="en-US" dirty="0"/>
          </a:p>
        </p:txBody>
      </p:sp>
    </p:spTree>
    <p:extLst>
      <p:ext uri="{BB962C8B-B14F-4D97-AF65-F5344CB8AC3E}">
        <p14:creationId xmlns:p14="http://schemas.microsoft.com/office/powerpoint/2010/main" val="34999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58.28 An exploded view of a typical moveable roof showing the location of the motor and the drain tubes that direct the water to the ground</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2421" y="2088727"/>
            <a:ext cx="4342330" cy="414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38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SUN SHADES</a:t>
            </a:r>
            <a:endParaRPr lang="en-US" dirty="0">
              <a:latin typeface="+mj-lt"/>
            </a:endParaRPr>
          </a:p>
        </p:txBody>
      </p:sp>
      <p:sp>
        <p:nvSpPr>
          <p:cNvPr id="3" name="Content Placeholder 2"/>
          <p:cNvSpPr>
            <a:spLocks noGrp="1"/>
          </p:cNvSpPr>
          <p:nvPr>
            <p:ph idx="1"/>
          </p:nvPr>
        </p:nvSpPr>
        <p:spPr/>
        <p:txBody>
          <a:bodyPr/>
          <a:lstStyle/>
          <a:p>
            <a:r>
              <a:rPr lang="en-US" dirty="0" smtClean="0"/>
              <a:t>Description</a:t>
            </a:r>
          </a:p>
          <a:p>
            <a:pPr lvl="1"/>
            <a:r>
              <a:rPr lang="en-US" dirty="0"/>
              <a:t>Sun shades are fabric or screen-like </a:t>
            </a:r>
            <a:r>
              <a:rPr lang="en-US" dirty="0" smtClean="0"/>
              <a:t>material installed </a:t>
            </a:r>
            <a:r>
              <a:rPr lang="en-US" dirty="0"/>
              <a:t>on the inside of the vehicle that can be raised, </a:t>
            </a:r>
            <a:r>
              <a:rPr lang="en-US" dirty="0" smtClean="0"/>
              <a:t>lowered, or </a:t>
            </a:r>
            <a:r>
              <a:rPr lang="en-US" dirty="0"/>
              <a:t>moved to block the rays of the sun from entering the interior </a:t>
            </a:r>
            <a:r>
              <a:rPr lang="en-US" dirty="0" smtClean="0"/>
              <a:t>of the </a:t>
            </a:r>
            <a:r>
              <a:rPr lang="en-US" dirty="0"/>
              <a:t>vehicle</a:t>
            </a:r>
            <a:r>
              <a:rPr lang="en-US" dirty="0" smtClean="0"/>
              <a:t>.</a:t>
            </a:r>
          </a:p>
          <a:p>
            <a:r>
              <a:rPr lang="en-US" dirty="0"/>
              <a:t>Sun shades are vehicle-specific, so check service information </a:t>
            </a:r>
            <a:r>
              <a:rPr lang="en-US" dirty="0" smtClean="0"/>
              <a:t>for the </a:t>
            </a:r>
            <a:r>
              <a:rPr lang="en-US" dirty="0"/>
              <a:t>exact procedures to follow when servicing or repairing a sun shade.</a:t>
            </a:r>
            <a:endParaRPr lang="en-US" dirty="0"/>
          </a:p>
        </p:txBody>
      </p:sp>
    </p:spTree>
    <p:extLst>
      <p:ext uri="{BB962C8B-B14F-4D97-AF65-F5344CB8AC3E}">
        <p14:creationId xmlns:p14="http://schemas.microsoft.com/office/powerpoint/2010/main" val="208337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58.29 The control for the operation of the powered inside sun shade on this Chevrolet Impala is in the overhead control panel</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5088" y="2011685"/>
            <a:ext cx="5712236" cy="428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4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POWER SEATS (1 OF 2)</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A typical </a:t>
            </a:r>
            <a:r>
              <a:rPr lang="en-US" dirty="0"/>
              <a:t>power-operated seat </a:t>
            </a:r>
            <a:r>
              <a:rPr lang="en-US" dirty="0" smtClean="0"/>
              <a:t>includes a </a:t>
            </a:r>
            <a:r>
              <a:rPr lang="en-US" dirty="0"/>
              <a:t>reversible electric motor and a transmission assembly </a:t>
            </a:r>
            <a:r>
              <a:rPr lang="en-US" dirty="0" smtClean="0"/>
              <a:t>that may </a:t>
            </a:r>
            <a:r>
              <a:rPr lang="en-US" dirty="0"/>
              <a:t>have three solenoids or motors, and six drive cables that </a:t>
            </a:r>
            <a:r>
              <a:rPr lang="en-US" dirty="0" smtClean="0"/>
              <a:t>turn the </a:t>
            </a:r>
            <a:r>
              <a:rPr lang="en-US" dirty="0"/>
              <a:t>six seat adjusters</a:t>
            </a:r>
            <a:r>
              <a:rPr lang="en-US" dirty="0" smtClean="0"/>
              <a:t>.</a:t>
            </a:r>
          </a:p>
          <a:p>
            <a:r>
              <a:rPr lang="en-US" dirty="0" smtClean="0"/>
              <a:t>Power Seat Motor(s)</a:t>
            </a:r>
          </a:p>
          <a:p>
            <a:pPr lvl="1"/>
            <a:r>
              <a:rPr lang="en-US" dirty="0"/>
              <a:t>Power seats use a </a:t>
            </a:r>
            <a:r>
              <a:rPr lang="en-US" dirty="0" smtClean="0"/>
              <a:t>permanent magnet </a:t>
            </a:r>
            <a:r>
              <a:rPr lang="en-US" dirty="0"/>
              <a:t>motor </a:t>
            </a:r>
            <a:r>
              <a:rPr lang="en-US" dirty="0" smtClean="0"/>
              <a:t>with built-in circuit protection to power the </a:t>
            </a:r>
            <a:r>
              <a:rPr lang="en-US" dirty="0"/>
              <a:t>movement of the seat.</a:t>
            </a:r>
            <a:endParaRPr lang="en-US" dirty="0"/>
          </a:p>
        </p:txBody>
      </p:sp>
    </p:spTree>
    <p:extLst>
      <p:ext uri="{BB962C8B-B14F-4D97-AF65-F5344CB8AC3E}">
        <p14:creationId xmlns:p14="http://schemas.microsoft.com/office/powerpoint/2010/main" val="75639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POWER </a:t>
            </a:r>
            <a:r>
              <a:rPr lang="en-US" dirty="0" smtClean="0">
                <a:latin typeface="+mj-lt"/>
              </a:rPr>
              <a:t>SEATS (2 OF 2)</a:t>
            </a:r>
            <a:endParaRPr lang="en-US" dirty="0">
              <a:latin typeface="+mj-lt"/>
            </a:endParaRPr>
          </a:p>
        </p:txBody>
      </p:sp>
      <p:sp>
        <p:nvSpPr>
          <p:cNvPr id="3" name="Content Placeholder 2"/>
          <p:cNvSpPr>
            <a:spLocks noGrp="1"/>
          </p:cNvSpPr>
          <p:nvPr>
            <p:ph idx="1"/>
          </p:nvPr>
        </p:nvSpPr>
        <p:spPr/>
        <p:txBody>
          <a:bodyPr/>
          <a:lstStyle/>
          <a:p>
            <a:r>
              <a:rPr lang="en-US" dirty="0" smtClean="0"/>
              <a:t>Memory Seat</a:t>
            </a:r>
          </a:p>
          <a:p>
            <a:pPr lvl="1"/>
            <a:r>
              <a:rPr lang="en-US" dirty="0" smtClean="0"/>
              <a:t>Memory </a:t>
            </a:r>
            <a:r>
              <a:rPr lang="en-US" dirty="0"/>
              <a:t>seats use a potentiometer to </a:t>
            </a:r>
            <a:r>
              <a:rPr lang="en-US" dirty="0" smtClean="0"/>
              <a:t>sense the </a:t>
            </a:r>
            <a:r>
              <a:rPr lang="en-US" dirty="0"/>
              <a:t>position of the seat</a:t>
            </a:r>
            <a:r>
              <a:rPr lang="en-US" dirty="0" smtClean="0"/>
              <a:t>.</a:t>
            </a:r>
          </a:p>
          <a:p>
            <a:pPr lvl="1"/>
            <a:r>
              <a:rPr lang="en-US" dirty="0"/>
              <a:t>The seat position can be programmed </a:t>
            </a:r>
            <a:r>
              <a:rPr lang="en-US" dirty="0" smtClean="0"/>
              <a:t>into the </a:t>
            </a:r>
            <a:r>
              <a:rPr lang="en-US" dirty="0"/>
              <a:t>BCM or memory seat module, and stored by position </a:t>
            </a:r>
            <a:r>
              <a:rPr lang="en-US" dirty="0" smtClean="0"/>
              <a:t>number 1</a:t>
            </a:r>
            <a:r>
              <a:rPr lang="en-US" dirty="0"/>
              <a:t>, 2, or 3</a:t>
            </a:r>
            <a:r>
              <a:rPr lang="en-US" dirty="0" smtClean="0"/>
              <a:t>.</a:t>
            </a:r>
          </a:p>
          <a:p>
            <a:pPr lvl="1"/>
            <a:r>
              <a:rPr lang="en-US" dirty="0"/>
              <a:t>The driver pushes the desired button </a:t>
            </a:r>
            <a:r>
              <a:rPr lang="en-US" dirty="0" smtClean="0"/>
              <a:t>or key fob and </a:t>
            </a:r>
            <a:r>
              <a:rPr lang="en-US" dirty="0"/>
              <a:t>the seat </a:t>
            </a:r>
            <a:r>
              <a:rPr lang="en-US" dirty="0" smtClean="0"/>
              <a:t>moves to </a:t>
            </a:r>
            <a:r>
              <a:rPr lang="en-US" dirty="0"/>
              <a:t>the stored position.</a:t>
            </a:r>
            <a:endParaRPr lang="en-US" dirty="0" smtClean="0"/>
          </a:p>
          <a:p>
            <a:endParaRPr lang="en-US" dirty="0"/>
          </a:p>
        </p:txBody>
      </p:sp>
    </p:spTree>
    <p:extLst>
      <p:ext uri="{BB962C8B-B14F-4D97-AF65-F5344CB8AC3E}">
        <p14:creationId xmlns:p14="http://schemas.microsoft.com/office/powerpoint/2010/main" val="124401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58.30 A power seat uses electric motors under the seat, which drive cables that extend to operate screw jacks (up and down) or gears to move the seat forward and back</a:t>
            </a:r>
          </a:p>
        </p:txBody>
      </p:sp>
      <p:pic>
        <p:nvPicPr>
          <p:cNvPr id="3" name="Picture 2" descr="A photo shows under a power seat. The seat has 2 motors which are connected to harness via cab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0565" y="2144607"/>
            <a:ext cx="4621282" cy="40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0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58.31 A typical power seat circuit diagram. </a:t>
            </a:r>
            <a:r>
              <a:rPr lang="en-US" dirty="0" smtClean="0">
                <a:latin typeface="+mj-lt"/>
              </a:rPr>
              <a:t>The </a:t>
            </a:r>
            <a:r>
              <a:rPr lang="en-US" dirty="0">
                <a:latin typeface="+mj-lt"/>
              </a:rPr>
              <a:t>seat control switch can change the direction in which the motor(s) runs by reversing the direction in which the current flows through the motor</a:t>
            </a:r>
          </a:p>
        </p:txBody>
      </p:sp>
      <p:pic>
        <p:nvPicPr>
          <p:cNvPr id="3" name="Picture 2" descr="An illustration shows a typical power seat circuit diagram. In the circuit, position motor, front tilt motor, and rear tilt motor are connected to a fuse block and power via bi directional switc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5352" y="2031522"/>
            <a:ext cx="4773168" cy="42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6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58.32 A typical memory seat module showing the three-wire potentiometer used to determine seat position</a:t>
            </a:r>
            <a:endParaRPr lang="en-US" dirty="0">
              <a:latin typeface="+mj-lt"/>
            </a:endParaRPr>
          </a:p>
        </p:txBody>
      </p:sp>
      <p:pic>
        <p:nvPicPr>
          <p:cNvPr id="3" name="Picture 2" descr="An illustration shows 3 motors connected to power via a bi directional switch. The three motors are horizontal motor, vertical motor, and second vertical motor. The height is controlled by adjusting voltage using potentio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1872" y="1617191"/>
            <a:ext cx="4576389" cy="46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1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ELECTRICALLY HEATED SEATS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Use </a:t>
            </a:r>
            <a:r>
              <a:rPr lang="en-US" dirty="0"/>
              <a:t>electric </a:t>
            </a:r>
            <a:r>
              <a:rPr lang="en-US" dirty="0" smtClean="0"/>
              <a:t>heating elements </a:t>
            </a:r>
            <a:r>
              <a:rPr lang="en-US" dirty="0"/>
              <a:t>in the seat bottom, as well as in the seat back, in </a:t>
            </a:r>
            <a:r>
              <a:rPr lang="en-US" dirty="0" smtClean="0"/>
              <a:t>many vehicles.</a:t>
            </a:r>
          </a:p>
          <a:p>
            <a:pPr lvl="1"/>
            <a:r>
              <a:rPr lang="en-US" dirty="0"/>
              <a:t>A temperature sensor in the seat cushion is used to regulate </a:t>
            </a:r>
            <a:r>
              <a:rPr lang="en-US" dirty="0" smtClean="0"/>
              <a:t>the temperature.</a:t>
            </a:r>
          </a:p>
          <a:p>
            <a:r>
              <a:rPr lang="en-US" dirty="0" smtClean="0"/>
              <a:t>Diagnosis and Service</a:t>
            </a:r>
          </a:p>
          <a:p>
            <a:pPr lvl="1"/>
            <a:r>
              <a:rPr lang="en-US" dirty="0"/>
              <a:t>Using service information, check for power and ground at the </a:t>
            </a:r>
            <a:r>
              <a:rPr lang="en-US" dirty="0" smtClean="0"/>
              <a:t>control module </a:t>
            </a:r>
            <a:r>
              <a:rPr lang="en-US" dirty="0"/>
              <a:t>and to the heating element in the seat.</a:t>
            </a:r>
            <a:endParaRPr lang="en-US" dirty="0"/>
          </a:p>
        </p:txBody>
      </p:sp>
    </p:spTree>
    <p:extLst>
      <p:ext uri="{BB962C8B-B14F-4D97-AF65-F5344CB8AC3E}">
        <p14:creationId xmlns:p14="http://schemas.microsoft.com/office/powerpoint/2010/main" val="418124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Figure 58.2 </a:t>
            </a:r>
            <a:r>
              <a:rPr lang="en-US" sz="2400" dirty="0">
                <a:latin typeface="+mj-lt"/>
              </a:rPr>
              <a:t>Horns are generally mounted on </a:t>
            </a:r>
            <a:r>
              <a:rPr lang="en-US" sz="2400" dirty="0" smtClean="0">
                <a:latin typeface="+mj-lt"/>
              </a:rPr>
              <a:t>the radiator </a:t>
            </a:r>
            <a:r>
              <a:rPr lang="en-US" sz="2400" dirty="0">
                <a:latin typeface="+mj-lt"/>
              </a:rPr>
              <a:t>core support by bolts and nuts or sheet metal screws.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2476" y="1877060"/>
            <a:ext cx="3219047" cy="435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3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58.33 The heating element of a heated seat is a replaceable part, but service requires that the upholstery be removed. The yellow part is the seat foam material and the entire white cover is the replaceable heating element. This is then covered by the seat material</a:t>
            </a:r>
          </a:p>
        </p:txBody>
      </p:sp>
      <p:pic>
        <p:nvPicPr>
          <p:cNvPr id="3" name="Picture 2" descr="A photo shows heating element inside the foam of a se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6038" y="2224194"/>
            <a:ext cx="5335096" cy="399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0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HEATED AND COOLED SEATS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Most </a:t>
            </a:r>
            <a:r>
              <a:rPr lang="en-US" dirty="0"/>
              <a:t>electrically heated </a:t>
            </a:r>
            <a:r>
              <a:rPr lang="en-US" dirty="0" smtClean="0"/>
              <a:t>and cooled </a:t>
            </a:r>
            <a:r>
              <a:rPr lang="en-US" dirty="0"/>
              <a:t>seats use a thermoelectric device (TED) located </a:t>
            </a:r>
            <a:r>
              <a:rPr lang="en-US" dirty="0" smtClean="0"/>
              <a:t>under the </a:t>
            </a:r>
            <a:r>
              <a:rPr lang="en-US" dirty="0"/>
              <a:t>seat cushion and seat back</a:t>
            </a:r>
            <a:r>
              <a:rPr lang="en-US" dirty="0" smtClean="0"/>
              <a:t>.</a:t>
            </a:r>
          </a:p>
          <a:p>
            <a:pPr lvl="1"/>
            <a:r>
              <a:rPr lang="en-US" dirty="0" smtClean="0"/>
              <a:t>Consists of </a:t>
            </a:r>
            <a:r>
              <a:rPr lang="en-US" dirty="0"/>
              <a:t>positive and negative connections between two </a:t>
            </a:r>
            <a:r>
              <a:rPr lang="en-US" dirty="0" smtClean="0"/>
              <a:t>ceramic plates.</a:t>
            </a:r>
          </a:p>
          <a:p>
            <a:pPr lvl="1"/>
            <a:r>
              <a:rPr lang="en-US" dirty="0" smtClean="0"/>
              <a:t>Electrical current flow determines which plate is headed and which is cooled.</a:t>
            </a:r>
            <a:endParaRPr lang="en-US" dirty="0"/>
          </a:p>
        </p:txBody>
      </p:sp>
    </p:spTree>
    <p:extLst>
      <p:ext uri="{BB962C8B-B14F-4D97-AF65-F5344CB8AC3E}">
        <p14:creationId xmlns:p14="http://schemas.microsoft.com/office/powerpoint/2010/main" val="378838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58.34 A Peltier effect device is capable of heating or cooling, depending on the polarity of the applied current</a:t>
            </a:r>
            <a:endParaRPr lang="en-US" dirty="0">
              <a:latin typeface="+mj-lt"/>
            </a:endParaRPr>
          </a:p>
        </p:txBody>
      </p:sp>
      <p:pic>
        <p:nvPicPr>
          <p:cNvPr id="3" name="Picture 2" descr="An illustration shows a Peltier device with bottom surface labelled as dissipated heat with both the side ends connected to a battery. Over it an NP junction diode is covered with a cooled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6204" y="1854200"/>
            <a:ext cx="3970004" cy="428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58.35 A fan is used to move the heated or cooled air to heat or cool the bottom or the back of the seat</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3078" y="1843661"/>
            <a:ext cx="3896256" cy="430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3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HEATED STEERING WHEEL</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smtClean="0"/>
              <a:t>A </a:t>
            </a:r>
            <a:r>
              <a:rPr lang="en-US" dirty="0"/>
              <a:t>signal is sent to the control module and electrical </a:t>
            </a:r>
            <a:r>
              <a:rPr lang="en-US" dirty="0" smtClean="0"/>
              <a:t>current flows </a:t>
            </a:r>
            <a:r>
              <a:rPr lang="en-US" dirty="0"/>
              <a:t>through the heating element in the rim of the </a:t>
            </a:r>
            <a:r>
              <a:rPr lang="en-US" dirty="0" smtClean="0"/>
              <a:t>steering wheel.</a:t>
            </a:r>
          </a:p>
          <a:p>
            <a:pPr lvl="1"/>
            <a:r>
              <a:rPr lang="en-US" dirty="0"/>
              <a:t>The temperature of the </a:t>
            </a:r>
            <a:r>
              <a:rPr lang="en-US" dirty="0" smtClean="0"/>
              <a:t>steering wheel </a:t>
            </a:r>
            <a:r>
              <a:rPr lang="en-US" dirty="0"/>
              <a:t>is usually calibrated to stay at about 90°F (32°C</a:t>
            </a:r>
            <a:r>
              <a:rPr lang="en-US" dirty="0" smtClean="0"/>
              <a:t>).</a:t>
            </a:r>
          </a:p>
          <a:p>
            <a:r>
              <a:rPr lang="en-US" dirty="0"/>
              <a:t>Always follow the vehicle manufacturer’s recommended </a:t>
            </a:r>
            <a:r>
              <a:rPr lang="en-US" dirty="0" smtClean="0"/>
              <a:t>diagnosis and </a:t>
            </a:r>
            <a:r>
              <a:rPr lang="en-US" dirty="0"/>
              <a:t>testing procedures for heated steering wheel diagnosis and repair.</a:t>
            </a:r>
            <a:endParaRPr lang="en-US" dirty="0"/>
          </a:p>
        </p:txBody>
      </p:sp>
    </p:spTree>
    <p:extLst>
      <p:ext uri="{BB962C8B-B14F-4D97-AF65-F5344CB8AC3E}">
        <p14:creationId xmlns:p14="http://schemas.microsoft.com/office/powerpoint/2010/main" val="424442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58.36 The heated steering wheel is controlled by a switch on the steering wheel in this vehicle</a:t>
            </a:r>
            <a:endParaRPr lang="en-US" dirty="0">
              <a:latin typeface="+mj-lt"/>
            </a:endParaRPr>
          </a:p>
        </p:txBody>
      </p:sp>
      <p:pic>
        <p:nvPicPr>
          <p:cNvPr id="3" name="Picture 2" descr="A photo shows a steering wheel mounted heated steering wheel contr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9261" y="1947330"/>
            <a:ext cx="5463890" cy="40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1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HEATED MIRRORS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To heat </a:t>
            </a:r>
            <a:r>
              <a:rPr lang="en-US" dirty="0"/>
              <a:t>the surface of the mirror, </a:t>
            </a:r>
            <a:r>
              <a:rPr lang="en-US" dirty="0" smtClean="0"/>
              <a:t>which evaporates </a:t>
            </a:r>
            <a:r>
              <a:rPr lang="en-US" dirty="0"/>
              <a:t>moisture on the surface</a:t>
            </a:r>
            <a:r>
              <a:rPr lang="en-US" dirty="0" smtClean="0"/>
              <a:t>.</a:t>
            </a:r>
          </a:p>
          <a:p>
            <a:r>
              <a:rPr lang="en-US" dirty="0" smtClean="0"/>
              <a:t>Parts and Operation</a:t>
            </a:r>
          </a:p>
          <a:p>
            <a:pPr lvl="1"/>
            <a:r>
              <a:rPr lang="en-US" dirty="0"/>
              <a:t>Heated outside mirrors are often </a:t>
            </a:r>
            <a:r>
              <a:rPr lang="en-US" dirty="0" smtClean="0"/>
              <a:t>tied into </a:t>
            </a:r>
            <a:r>
              <a:rPr lang="en-US" dirty="0"/>
              <a:t>the same electrical circuit as the rear window defogger</a:t>
            </a:r>
            <a:r>
              <a:rPr lang="en-US" dirty="0" smtClean="0"/>
              <a:t>.</a:t>
            </a:r>
          </a:p>
          <a:p>
            <a:r>
              <a:rPr lang="en-US" dirty="0" smtClean="0"/>
              <a:t>Diagnosis</a:t>
            </a:r>
          </a:p>
          <a:p>
            <a:pPr lvl="1"/>
            <a:r>
              <a:rPr lang="en-US" dirty="0" smtClean="0"/>
              <a:t>Check the service information for the specific procedures.</a:t>
            </a:r>
            <a:endParaRPr lang="en-US" dirty="0"/>
          </a:p>
        </p:txBody>
      </p:sp>
    </p:spTree>
    <p:extLst>
      <p:ext uri="{BB962C8B-B14F-4D97-AF65-F5344CB8AC3E}">
        <p14:creationId xmlns:p14="http://schemas.microsoft.com/office/powerpoint/2010/main" val="332243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ADJUSTABLE PEDALS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ability place </a:t>
            </a:r>
            <a:r>
              <a:rPr lang="en-US" dirty="0"/>
              <a:t>the </a:t>
            </a:r>
            <a:r>
              <a:rPr lang="en-US" dirty="0" smtClean="0"/>
              <a:t>brake pedal </a:t>
            </a:r>
            <a:r>
              <a:rPr lang="en-US" dirty="0"/>
              <a:t>and the accelerator pedal </a:t>
            </a:r>
            <a:r>
              <a:rPr lang="en-US" dirty="0" smtClean="0"/>
              <a:t>at a desired level.</a:t>
            </a:r>
          </a:p>
          <a:p>
            <a:pPr lvl="1"/>
            <a:r>
              <a:rPr lang="en-US" dirty="0" smtClean="0"/>
              <a:t>Both are on movable </a:t>
            </a:r>
            <a:r>
              <a:rPr lang="en-US" dirty="0"/>
              <a:t>brackets </a:t>
            </a:r>
            <a:r>
              <a:rPr lang="en-US" dirty="0" smtClean="0"/>
              <a:t>(that operate together) that </a:t>
            </a:r>
            <a:r>
              <a:rPr lang="en-US" dirty="0"/>
              <a:t>are </a:t>
            </a:r>
            <a:r>
              <a:rPr lang="en-US" dirty="0" smtClean="0"/>
              <a:t>motor operated.</a:t>
            </a:r>
          </a:p>
          <a:p>
            <a:r>
              <a:rPr lang="en-US" dirty="0" smtClean="0"/>
              <a:t>Diagnosis and Service</a:t>
            </a:r>
          </a:p>
          <a:p>
            <a:pPr lvl="1"/>
            <a:r>
              <a:rPr lang="en-US" dirty="0"/>
              <a:t>Follow </a:t>
            </a:r>
            <a:r>
              <a:rPr lang="en-US" dirty="0" smtClean="0"/>
              <a:t>the vehicle </a:t>
            </a:r>
            <a:r>
              <a:rPr lang="en-US" dirty="0"/>
              <a:t>manufacturer’s recommended troubleshooting procedure.</a:t>
            </a:r>
            <a:endParaRPr lang="en-US" dirty="0" smtClean="0"/>
          </a:p>
          <a:p>
            <a:pPr lvl="1"/>
            <a:endParaRPr lang="en-US" dirty="0"/>
          </a:p>
        </p:txBody>
      </p:sp>
    </p:spTree>
    <p:extLst>
      <p:ext uri="{BB962C8B-B14F-4D97-AF65-F5344CB8AC3E}">
        <p14:creationId xmlns:p14="http://schemas.microsoft.com/office/powerpoint/2010/main" val="266336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58.37 A typical adjustable pedal assembly. Both the accelerator and the brake pedal can be moved forward and rearward by using the adjustable pedal position switch</a:t>
            </a:r>
          </a:p>
        </p:txBody>
      </p:sp>
      <p:pic>
        <p:nvPicPr>
          <p:cNvPr id="3" name="Picture 2" descr="An illustration shows an adjustable pedal assembly. A motor controls the forward and rearward movement of the brake and accelerator pedals through a cable and is mounted on an adjustable pedal bra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4291" y="2116670"/>
            <a:ext cx="3113830" cy="40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8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FOLDING OUTSIDE MIRRORS</a:t>
            </a:r>
            <a:endParaRPr lang="en-US" dirty="0">
              <a:latin typeface="+mj-lt"/>
            </a:endParaRPr>
          </a:p>
        </p:txBody>
      </p:sp>
      <p:sp>
        <p:nvSpPr>
          <p:cNvPr id="3" name="Content Placeholder 2"/>
          <p:cNvSpPr>
            <a:spLocks noGrp="1"/>
          </p:cNvSpPr>
          <p:nvPr>
            <p:ph idx="1"/>
          </p:nvPr>
        </p:nvSpPr>
        <p:spPr/>
        <p:txBody>
          <a:bodyPr/>
          <a:lstStyle/>
          <a:p>
            <a:r>
              <a:rPr lang="en-US" dirty="0"/>
              <a:t>A control inside is </a:t>
            </a:r>
            <a:r>
              <a:rPr lang="en-US" dirty="0" smtClean="0"/>
              <a:t>used to </a:t>
            </a:r>
            <a:r>
              <a:rPr lang="en-US" dirty="0"/>
              <a:t>fold both mirrors inward when needed, such as when entering </a:t>
            </a:r>
            <a:r>
              <a:rPr lang="en-US" dirty="0" smtClean="0"/>
              <a:t>a garage </a:t>
            </a:r>
            <a:r>
              <a:rPr lang="en-US" dirty="0"/>
              <a:t>or a tight parking spot</a:t>
            </a:r>
            <a:r>
              <a:rPr lang="en-US" dirty="0" smtClean="0"/>
              <a:t>.</a:t>
            </a:r>
          </a:p>
          <a:p>
            <a:r>
              <a:rPr lang="en-US" dirty="0"/>
              <a:t>For diagnosis and servicing of </a:t>
            </a:r>
            <a:r>
              <a:rPr lang="en-US" dirty="0" smtClean="0"/>
              <a:t>outside folding </a:t>
            </a:r>
            <a:r>
              <a:rPr lang="en-US" dirty="0"/>
              <a:t>mirrors, check service information for </a:t>
            </a:r>
            <a:r>
              <a:rPr lang="en-US" dirty="0" smtClean="0"/>
              <a:t>details.</a:t>
            </a:r>
            <a:endParaRPr lang="en-US" dirty="0"/>
          </a:p>
        </p:txBody>
      </p:sp>
    </p:spTree>
    <p:extLst>
      <p:ext uri="{BB962C8B-B14F-4D97-AF65-F5344CB8AC3E}">
        <p14:creationId xmlns:p14="http://schemas.microsoft.com/office/powerpoint/2010/main" val="300933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HORN DIAGNOSIS</a:t>
            </a:r>
            <a:endParaRPr lang="en-US" dirty="0">
              <a:latin typeface="+mj-lt"/>
            </a:endParaRPr>
          </a:p>
        </p:txBody>
      </p:sp>
      <p:sp>
        <p:nvSpPr>
          <p:cNvPr id="3" name="Content Placeholder 2"/>
          <p:cNvSpPr>
            <a:spLocks noGrp="1"/>
          </p:cNvSpPr>
          <p:nvPr>
            <p:ph idx="1"/>
          </p:nvPr>
        </p:nvSpPr>
        <p:spPr/>
        <p:txBody>
          <a:bodyPr/>
          <a:lstStyle/>
          <a:p>
            <a:r>
              <a:rPr lang="en-US" dirty="0" smtClean="0"/>
              <a:t>Scan Tool Testing</a:t>
            </a:r>
          </a:p>
          <a:p>
            <a:pPr lvl="1"/>
            <a:r>
              <a:rPr lang="en-US" dirty="0"/>
              <a:t>A scan tool can be used to test a horn </a:t>
            </a:r>
            <a:r>
              <a:rPr lang="en-US" dirty="0" smtClean="0"/>
              <a:t>that is </a:t>
            </a:r>
            <a:r>
              <a:rPr lang="en-US" dirty="0"/>
              <a:t>computer </a:t>
            </a:r>
            <a:r>
              <a:rPr lang="en-US" dirty="0" smtClean="0"/>
              <a:t>controlled.</a:t>
            </a:r>
          </a:p>
          <a:p>
            <a:r>
              <a:rPr lang="en-US" dirty="0" smtClean="0"/>
              <a:t>Horn Circuit Testing</a:t>
            </a:r>
          </a:p>
          <a:p>
            <a:pPr lvl="1"/>
            <a:r>
              <a:rPr lang="en-US" dirty="0"/>
              <a:t>Typically, a digital </a:t>
            </a:r>
            <a:r>
              <a:rPr lang="en-US" dirty="0" err="1"/>
              <a:t>multimeter</a:t>
            </a:r>
            <a:r>
              <a:rPr lang="en-US" dirty="0"/>
              <a:t> (DMM) is used to </a:t>
            </a:r>
            <a:r>
              <a:rPr lang="en-US" dirty="0" smtClean="0"/>
              <a:t>perform voltage </a:t>
            </a:r>
            <a:r>
              <a:rPr lang="en-US" dirty="0"/>
              <a:t>drop and continuity checks to isolate the </a:t>
            </a:r>
            <a:r>
              <a:rPr lang="en-US" dirty="0" smtClean="0"/>
              <a:t>failure.</a:t>
            </a:r>
          </a:p>
          <a:p>
            <a:r>
              <a:rPr lang="en-US" dirty="0" smtClean="0"/>
              <a:t>Horn replacement</a:t>
            </a:r>
          </a:p>
          <a:p>
            <a:pPr lvl="1"/>
            <a:r>
              <a:rPr lang="en-US" dirty="0" smtClean="0"/>
              <a:t>The horns are typically mounted on either side of the radiator support.</a:t>
            </a:r>
            <a:endParaRPr lang="en-US" dirty="0"/>
          </a:p>
        </p:txBody>
      </p:sp>
    </p:spTree>
    <p:extLst>
      <p:ext uri="{BB962C8B-B14F-4D97-AF65-F5344CB8AC3E}">
        <p14:creationId xmlns:p14="http://schemas.microsoft.com/office/powerpoint/2010/main" val="295457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04" y="1371600"/>
            <a:ext cx="4489496" cy="489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58.38 Electrically folded mirror in the folded position</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9261" y="1909230"/>
            <a:ext cx="5463890" cy="40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1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58.39 The electric mirror control is located on the driver’s side door panel on this Cadillac Escalade</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1180" y="2002349"/>
            <a:ext cx="5500052" cy="41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46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KEYLESS ENTRY (1 OF 2)</a:t>
            </a:r>
            <a:endParaRPr lang="en-US" dirty="0">
              <a:latin typeface="+mj-lt"/>
            </a:endParaRPr>
          </a:p>
        </p:txBody>
      </p:sp>
      <p:sp>
        <p:nvSpPr>
          <p:cNvPr id="3" name="Content Placeholder 2"/>
          <p:cNvSpPr>
            <a:spLocks noGrp="1"/>
          </p:cNvSpPr>
          <p:nvPr>
            <p:ph idx="1"/>
          </p:nvPr>
        </p:nvSpPr>
        <p:spPr/>
        <p:txBody>
          <a:bodyPr/>
          <a:lstStyle/>
          <a:p>
            <a:r>
              <a:rPr lang="en-US" dirty="0" smtClean="0"/>
              <a:t>System Description</a:t>
            </a:r>
          </a:p>
          <a:p>
            <a:pPr lvl="1"/>
            <a:r>
              <a:rPr lang="en-US" dirty="0" smtClean="0"/>
              <a:t>Even </a:t>
            </a:r>
            <a:r>
              <a:rPr lang="en-US" dirty="0"/>
              <a:t>though some </a:t>
            </a:r>
            <a:r>
              <a:rPr lang="en-US" dirty="0" smtClean="0"/>
              <a:t>vehicles use a </a:t>
            </a:r>
            <a:r>
              <a:rPr lang="en-US" dirty="0"/>
              <a:t>keypad located on the outside of the door, most keyless </a:t>
            </a:r>
            <a:r>
              <a:rPr lang="en-US" dirty="0" smtClean="0"/>
              <a:t>entry systems </a:t>
            </a:r>
            <a:r>
              <a:rPr lang="en-US" dirty="0"/>
              <a:t>use a wireless transmitter built into the key fob or remote</a:t>
            </a:r>
            <a:r>
              <a:rPr lang="en-US" dirty="0" smtClean="0"/>
              <a:t>.</a:t>
            </a:r>
          </a:p>
          <a:p>
            <a:r>
              <a:rPr lang="en-US" dirty="0" smtClean="0"/>
              <a:t>Rolling Code Reset Procedure</a:t>
            </a:r>
          </a:p>
          <a:p>
            <a:pPr lvl="1"/>
            <a:r>
              <a:rPr lang="en-US" dirty="0"/>
              <a:t>If the </a:t>
            </a:r>
            <a:r>
              <a:rPr lang="en-US" dirty="0" smtClean="0"/>
              <a:t>transmitter does </a:t>
            </a:r>
            <a:r>
              <a:rPr lang="en-US" dirty="0"/>
              <a:t>not work, try to resynchronize the transmitter to the </a:t>
            </a:r>
            <a:r>
              <a:rPr lang="en-US" dirty="0" smtClean="0"/>
              <a:t>receiver by </a:t>
            </a:r>
            <a:r>
              <a:rPr lang="en-US" dirty="0"/>
              <a:t>depressing and holding both the lock and the unlock button </a:t>
            </a:r>
            <a:r>
              <a:rPr lang="en-US" dirty="0" smtClean="0"/>
              <a:t>for 10 </a:t>
            </a:r>
            <a:r>
              <a:rPr lang="en-US" dirty="0"/>
              <a:t>seconds when within range of the receiver.</a:t>
            </a:r>
            <a:endParaRPr lang="en-US" dirty="0"/>
          </a:p>
        </p:txBody>
      </p:sp>
    </p:spTree>
    <p:extLst>
      <p:ext uri="{BB962C8B-B14F-4D97-AF65-F5344CB8AC3E}">
        <p14:creationId xmlns:p14="http://schemas.microsoft.com/office/powerpoint/2010/main" val="410236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KEYLESS </a:t>
            </a:r>
            <a:r>
              <a:rPr lang="en-US" dirty="0" smtClean="0">
                <a:latin typeface="+mj-lt"/>
              </a:rPr>
              <a:t>ENTRY (2 OF 2)</a:t>
            </a:r>
            <a:endParaRPr lang="en-US" dirty="0">
              <a:latin typeface="+mj-lt"/>
            </a:endParaRPr>
          </a:p>
        </p:txBody>
      </p:sp>
      <p:sp>
        <p:nvSpPr>
          <p:cNvPr id="3" name="Content Placeholder 2"/>
          <p:cNvSpPr>
            <a:spLocks noGrp="1"/>
          </p:cNvSpPr>
          <p:nvPr>
            <p:ph idx="1"/>
          </p:nvPr>
        </p:nvSpPr>
        <p:spPr/>
        <p:txBody>
          <a:bodyPr/>
          <a:lstStyle/>
          <a:p>
            <a:r>
              <a:rPr lang="en-US" dirty="0" smtClean="0"/>
              <a:t>Passive Keyless Entry System</a:t>
            </a:r>
          </a:p>
          <a:p>
            <a:pPr lvl="1"/>
            <a:r>
              <a:rPr lang="en-US" dirty="0" smtClean="0"/>
              <a:t>A passive </a:t>
            </a:r>
            <a:r>
              <a:rPr lang="en-US" dirty="0"/>
              <a:t>system </a:t>
            </a:r>
            <a:r>
              <a:rPr lang="en-US" dirty="0" smtClean="0"/>
              <a:t>uses the </a:t>
            </a:r>
            <a:r>
              <a:rPr lang="en-US" dirty="0"/>
              <a:t>key fob as a transmitter, which communicates with the vehicle </a:t>
            </a:r>
            <a:r>
              <a:rPr lang="en-US" dirty="0" smtClean="0"/>
              <a:t>as it </a:t>
            </a:r>
            <a:r>
              <a:rPr lang="en-US" dirty="0"/>
              <a:t>comes close</a:t>
            </a:r>
            <a:r>
              <a:rPr lang="en-US" dirty="0" smtClean="0"/>
              <a:t>.</a:t>
            </a:r>
          </a:p>
          <a:p>
            <a:pPr lvl="1"/>
            <a:r>
              <a:rPr lang="en-US" dirty="0"/>
              <a:t>Depending on the system, the vehicle is automatically </a:t>
            </a:r>
            <a:r>
              <a:rPr lang="en-US" dirty="0" smtClean="0"/>
              <a:t>unlocked when </a:t>
            </a:r>
            <a:r>
              <a:rPr lang="en-US" dirty="0"/>
              <a:t>a button or sensor on the door handle or trunk </a:t>
            </a:r>
            <a:r>
              <a:rPr lang="en-US" dirty="0" smtClean="0"/>
              <a:t>release is </a:t>
            </a:r>
            <a:r>
              <a:rPr lang="en-US" dirty="0"/>
              <a:t>depressed</a:t>
            </a:r>
            <a:r>
              <a:rPr lang="en-US" dirty="0" smtClean="0"/>
              <a:t>.</a:t>
            </a:r>
          </a:p>
          <a:p>
            <a:r>
              <a:rPr lang="en-US" dirty="0" smtClean="0"/>
              <a:t>Keyless Entry Diagnosis</a:t>
            </a:r>
          </a:p>
          <a:p>
            <a:pPr lvl="1"/>
            <a:r>
              <a:rPr lang="en-US" dirty="0" smtClean="0"/>
              <a:t>A small </a:t>
            </a:r>
            <a:r>
              <a:rPr lang="en-US" dirty="0"/>
              <a:t>battery powers the </a:t>
            </a:r>
            <a:r>
              <a:rPr lang="en-US" dirty="0" smtClean="0"/>
              <a:t>transmitter, and </a:t>
            </a:r>
            <a:r>
              <a:rPr lang="en-US" dirty="0"/>
              <a:t>a weak battery is a common cause of remote power </a:t>
            </a:r>
            <a:r>
              <a:rPr lang="en-US" dirty="0" smtClean="0"/>
              <a:t>locks failing </a:t>
            </a:r>
            <a:r>
              <a:rPr lang="en-US" dirty="0"/>
              <a:t>to operate.</a:t>
            </a:r>
            <a:endParaRPr lang="en-US" dirty="0"/>
          </a:p>
        </p:txBody>
      </p:sp>
    </p:spTree>
    <p:extLst>
      <p:ext uri="{BB962C8B-B14F-4D97-AF65-F5344CB8AC3E}">
        <p14:creationId xmlns:p14="http://schemas.microsoft.com/office/powerpoint/2010/main" val="54036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58.40 A key fob remote</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516" y="2095501"/>
            <a:ext cx="6109380" cy="376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4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58.41 A typical vehicle showing the location of the various components of the remote keyless entry system</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4570" y="1717588"/>
            <a:ext cx="6244010" cy="455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4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58.42 (a) If the passive key is within about 15 feet (5 meters) of the vehicle when the door handle is touched, the door unlocks, allowing access to the interior. (b) The engine starts if the smart key is detected being inside the vehicle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281" y="3101340"/>
            <a:ext cx="7993850" cy="276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t>What is meant by a “rolling code”?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smtClean="0">
                <a:solidFill>
                  <a:srgbClr val="000000"/>
                </a:solidFill>
              </a:rPr>
              <a:t>The changing of the coding between the keyless remote and the vehicle every time a button is pushed to prevent theft.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58.3 A typical schematic of a horn circuit. Note that the horn relay can be activated by either the horn switch in the steering wheel or by the body control module (BCM)</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6469" y="2046394"/>
            <a:ext cx="5609476" cy="414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7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GARAGE DOOR OPENER</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err="1"/>
              <a:t>HomeLink</a:t>
            </a:r>
            <a:r>
              <a:rPr lang="en-US" dirty="0"/>
              <a:t> or Car2U is a device installed in </a:t>
            </a:r>
            <a:r>
              <a:rPr lang="en-US" dirty="0" smtClean="0"/>
              <a:t>many new </a:t>
            </a:r>
            <a:r>
              <a:rPr lang="en-US" dirty="0"/>
              <a:t>vehicles that duplicates the radio-frequency code of the </a:t>
            </a:r>
            <a:r>
              <a:rPr lang="en-US" dirty="0" smtClean="0"/>
              <a:t>original garage </a:t>
            </a:r>
            <a:r>
              <a:rPr lang="en-US" dirty="0"/>
              <a:t>door opener</a:t>
            </a:r>
            <a:r>
              <a:rPr lang="en-US" dirty="0" smtClean="0"/>
              <a:t>.</a:t>
            </a:r>
          </a:p>
          <a:p>
            <a:r>
              <a:rPr lang="en-US" dirty="0" smtClean="0"/>
              <a:t>Programming </a:t>
            </a:r>
          </a:p>
          <a:p>
            <a:pPr lvl="1"/>
            <a:r>
              <a:rPr lang="en-US" dirty="0"/>
              <a:t>When a vehicle is purchased, it must be programmed using </a:t>
            </a:r>
            <a:r>
              <a:rPr lang="en-US" dirty="0" smtClean="0"/>
              <a:t>the transmitter </a:t>
            </a:r>
            <a:r>
              <a:rPr lang="en-US" dirty="0"/>
              <a:t>for the garage door opener or other device</a:t>
            </a:r>
            <a:r>
              <a:rPr lang="en-US" dirty="0" smtClean="0"/>
              <a:t>.</a:t>
            </a:r>
          </a:p>
          <a:p>
            <a:r>
              <a:rPr lang="en-US" dirty="0" smtClean="0"/>
              <a:t>Diagnosis</a:t>
            </a:r>
          </a:p>
          <a:p>
            <a:pPr lvl="1"/>
            <a:r>
              <a:rPr lang="en-US" dirty="0" smtClean="0"/>
              <a:t>Ensure the garage door opener is </a:t>
            </a:r>
            <a:r>
              <a:rPr lang="en-US" dirty="0" err="1" smtClean="0"/>
              <a:t>compatable</a:t>
            </a:r>
            <a:r>
              <a:rPr lang="en-US" dirty="0"/>
              <a:t>.</a:t>
            </a:r>
          </a:p>
        </p:txBody>
      </p:sp>
    </p:spTree>
    <p:extLst>
      <p:ext uri="{BB962C8B-B14F-4D97-AF65-F5344CB8AC3E}">
        <p14:creationId xmlns:p14="http://schemas.microsoft.com/office/powerpoint/2010/main" val="20175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58.43 Typical </a:t>
            </a:r>
            <a:r>
              <a:rPr lang="en-US" sz="2400" dirty="0" err="1">
                <a:latin typeface="+mj-lt"/>
              </a:rPr>
              <a:t>HomeLink</a:t>
            </a:r>
            <a:r>
              <a:rPr lang="en-US" sz="2400" dirty="0">
                <a:latin typeface="+mj-lt"/>
              </a:rPr>
              <a:t> garage door opener buttons. Notice that three different units can be controlled from the vehicle using the </a:t>
            </a:r>
            <a:r>
              <a:rPr lang="en-US" sz="2400" dirty="0" err="1">
                <a:latin typeface="+mj-lt"/>
              </a:rPr>
              <a:t>HomeLink</a:t>
            </a:r>
            <a:r>
              <a:rPr lang="en-US" sz="2400" dirty="0">
                <a:latin typeface="+mj-lt"/>
              </a:rPr>
              <a:t> system</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759" y="2342602"/>
            <a:ext cx="5784894" cy="376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3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REMOTE START</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Remote </a:t>
            </a:r>
            <a:r>
              <a:rPr lang="en-US" dirty="0"/>
              <a:t>start is the ability to </a:t>
            </a:r>
            <a:r>
              <a:rPr lang="en-US" dirty="0" smtClean="0"/>
              <a:t>start the </a:t>
            </a:r>
            <a:r>
              <a:rPr lang="en-US" dirty="0"/>
              <a:t>engine of the vehicle from a distance by using a remote control</a:t>
            </a:r>
            <a:r>
              <a:rPr lang="en-US" dirty="0" smtClean="0"/>
              <a:t>.</a:t>
            </a:r>
          </a:p>
          <a:p>
            <a:pPr lvl="1"/>
            <a:r>
              <a:rPr lang="en-US" dirty="0" smtClean="0"/>
              <a:t>Factory-installed systems use the same remote.</a:t>
            </a:r>
          </a:p>
          <a:p>
            <a:r>
              <a:rPr lang="en-US" dirty="0" smtClean="0"/>
              <a:t>Parts and Operation</a:t>
            </a:r>
          </a:p>
          <a:p>
            <a:pPr lvl="1"/>
            <a:r>
              <a:rPr lang="en-US" dirty="0" smtClean="0"/>
              <a:t>The engine runs for about ten minutes and then shuts off.</a:t>
            </a:r>
          </a:p>
          <a:p>
            <a:pPr lvl="1"/>
            <a:r>
              <a:rPr lang="en-US" dirty="0" smtClean="0"/>
              <a:t>Check service information for conditions that allow remote start.</a:t>
            </a:r>
            <a:endParaRPr lang="en-US" dirty="0"/>
          </a:p>
        </p:txBody>
      </p:sp>
    </p:spTree>
    <p:extLst>
      <p:ext uri="{BB962C8B-B14F-4D97-AF65-F5344CB8AC3E}">
        <p14:creationId xmlns:p14="http://schemas.microsoft.com/office/powerpoint/2010/main" val="58662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58.44 A remote start system allows the engine to be started from a distance, usually form inside the house before leaving for the day. Most systems only allow the engine for run for ten minutes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8759" y="2339695"/>
            <a:ext cx="5784894" cy="389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24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3285</TotalTime>
  <Words>3755</Words>
  <Application>Microsoft Office PowerPoint</Application>
  <PresentationFormat>On-screen Show (4:3)</PresentationFormat>
  <Paragraphs>290</Paragraphs>
  <Slides>94</Slides>
  <Notes>0</Notes>
  <HiddenSlides>0</HiddenSlides>
  <MMClips>0</MMClips>
  <ScaleCrop>false</ScaleCrop>
  <HeadingPairs>
    <vt:vector size="4" baseType="variant">
      <vt:variant>
        <vt:lpstr>Theme</vt:lpstr>
      </vt:variant>
      <vt:variant>
        <vt:i4>6</vt:i4>
      </vt:variant>
      <vt:variant>
        <vt:lpstr>Slide Titles</vt:lpstr>
      </vt:variant>
      <vt:variant>
        <vt:i4>94</vt:i4>
      </vt:variant>
    </vt:vector>
  </HeadingPairs>
  <TitlesOfParts>
    <vt:vector size="100"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3)</vt:lpstr>
      <vt:lpstr>LEARNING OBJECTIVES (2 of 3)</vt:lpstr>
      <vt:lpstr>LEARNING OBJECTIVES (3 OF 3)</vt:lpstr>
      <vt:lpstr>HORNS</vt:lpstr>
      <vt:lpstr>Figure 58.1 Two horns are used on this vehicle. Many vehicles use only one horn, often hidden underneath the vehicle</vt:lpstr>
      <vt:lpstr>Figure 58.2 Horns are generally mounted on the radiator core support by bolts and nuts or sheet metal screws.</vt:lpstr>
      <vt:lpstr>HORN DIAGNOSIS</vt:lpstr>
      <vt:lpstr>Figure 58.3 A typical schematic of a horn circuit. Note that the horn relay can be activated by either the horn switch in the steering wheel or by the body control module (BCM)</vt:lpstr>
      <vt:lpstr>QUESTION 1: ?</vt:lpstr>
      <vt:lpstr>ANSWER 1:</vt:lpstr>
      <vt:lpstr>WINDSHIELD WIPERS (1 OF 5)</vt:lpstr>
      <vt:lpstr>WINDSHIELD WIPERS (2 OF 5)</vt:lpstr>
      <vt:lpstr>WINDSHIELD WIPERS (3 OF 5)</vt:lpstr>
      <vt:lpstr>WINDSHIELD WIPERS (4 OF 5)</vt:lpstr>
      <vt:lpstr>WINDSHIELD WIPERS (5 OF 5)</vt:lpstr>
      <vt:lpstr>Figure 58.4 The motor and linkage bolt to the body and connect to the switch with a wiring harness</vt:lpstr>
      <vt:lpstr>Figure 58.5 A typical wiper motor with the housing cover removed. The motor itself has a worm gear on the shaft that turns the small intermediate gear, which then rotates the gear and tube assembly.</vt:lpstr>
      <vt:lpstr>Figure 58.6 A wiring diagram of a two-speed windshield wiper circuit using a three-brush, two-speed motor. The dashed line for the multifunction lever indicates that the circuit shown is only part of the total function of the steering column lever</vt:lpstr>
      <vt:lpstr>Figure 58.7 A circuit diagram is necessary to troubleshoot a windshield wiper problem</vt:lpstr>
      <vt:lpstr>Figure 58.8 The wiper motor and linkage mount under the cowl panel on many vehicles</vt:lpstr>
      <vt:lpstr>Tech Tip </vt:lpstr>
      <vt:lpstr>Figure 58.9 A typical schematic showing how a scan tool connected to the CAN bus could be used to operate the components connected to the bus</vt:lpstr>
      <vt:lpstr>WINDSHIELD WASHERS (1 OF 2)</vt:lpstr>
      <vt:lpstr>WINDSHIELD WASHERS (2 OF 2)</vt:lpstr>
      <vt:lpstr>Figure 58.10 A typical windshield washer reservoir and pump assembly</vt:lpstr>
      <vt:lpstr>Figure 58.11 Washer pumps usually install into the reservoir and are held in place with a retaining ring</vt:lpstr>
      <vt:lpstr>RAIN-SENSE WIPERS</vt:lpstr>
      <vt:lpstr>Figure 58.12 A typical rain-sensing module located on the inside of the windshield near the inside rearview mirror</vt:lpstr>
      <vt:lpstr>Figure 58.13 The electronics in the rain-sense wiper module can detect the presence of rain drops under various lighting conditions</vt:lpstr>
      <vt:lpstr>CRUISE CONTROL (1 OF 2)</vt:lpstr>
      <vt:lpstr>CRUISE CONTROL (2 OF 2)</vt:lpstr>
      <vt:lpstr>Figure 58.14  An exploded view of a cruise control assembly used on a vehicle that does not have an electronic throttle. The stepper motor is connected to the throttle of the engine.</vt:lpstr>
      <vt:lpstr>Figure 58.15 Circuit diagram of a typical electronic cruise control system</vt:lpstr>
      <vt:lpstr>Figure 58.16 The electronic throttle control (ETC) system uses a sensor that measures the position and the speed of the driver’s foot on the accelerator pedal. A throttle position sensor measures the throttle angle. An electric motor operates the movement of the throttle plate using commands from the PCM</vt:lpstr>
      <vt:lpstr>RADAR CRUISE CONTROL (1 OF 2)</vt:lpstr>
      <vt:lpstr>RADAR CRUISE CONTROL (2 OF 2)</vt:lpstr>
      <vt:lpstr>Figure 58.17 Adaptive cruise control can use radar to determine the distance of another vehicle in front. The control unit then checks the driver selected speed and the sets the distance between the vehicles to determine what action is needed. The PCM then can operate the throttle or the brakes through the antilock brake/electronic stability control system to slow the vehicle, if needed, to maintain the set distance</vt:lpstr>
      <vt:lpstr>Figure 58.18 Most radar cruise control systems use radar, both long and short range. Some systems use optical or infrared cameras to detect objects</vt:lpstr>
      <vt:lpstr>QUESTION 2: ?</vt:lpstr>
      <vt:lpstr>ANSWER 2:</vt:lpstr>
      <vt:lpstr>HEATED REAR WINDOW DEFOGGERS</vt:lpstr>
      <vt:lpstr>Figure 58.19 A schematic showing that the side view mirrors are heated along with the rear window defogger whenever the rear window switch (lower right) is turned to the on position</vt:lpstr>
      <vt:lpstr>TECH TIP</vt:lpstr>
      <vt:lpstr>Figure 58.20 A typical image captured using an infrared camera of a rear defogger that is working as designed</vt:lpstr>
      <vt:lpstr>Figure 58.21 A rear window defogger electrical grid can be tested using a voltmeter to check for a decreasing voltage as the meter lead is moved from the power side toward the ground side. </vt:lpstr>
      <vt:lpstr>Figure 58.22 The typical repair material contains conductive silver-filled polymer, which dries in 10 minutes and is usable in 30 minutes</vt:lpstr>
      <vt:lpstr>POWER WINDOWS (1 OF 3)</vt:lpstr>
      <vt:lpstr>POWER WINDOWS (2 OF 3)</vt:lpstr>
      <vt:lpstr>POWER WINDOWS (3 OF 3)</vt:lpstr>
      <vt:lpstr>Figure 58.23 A typical power window circuit using PM motors. Control of the direction of window operation is achieved by directing the polarity of the current through the non-grounded motors. </vt:lpstr>
      <vt:lpstr>Figure 58.24 An electric motor and a regulator assembly raise and lower the glass on a power window</vt:lpstr>
      <vt:lpstr>Figure 58.25 A master power window control panel with the buttons and the cover removed</vt:lpstr>
      <vt:lpstr>ELECTRIC POWER DOOR LOCKS</vt:lpstr>
      <vt:lpstr>Figure 58.26 A typical electric power door lock circuit diagram. Note that the control circuit is protected by a fuse, whereas the power circuit is protected by a circuit breaker. Power door locks typically use reversible permanent magnet (PM) non-grounded electric motors. </vt:lpstr>
      <vt:lpstr>TRUNK/LIFT GATE LOCKS</vt:lpstr>
      <vt:lpstr>TECH TIP</vt:lpstr>
      <vt:lpstr>Figure 58.27 The switch to disable the outside opening of the trunk/lift gate is often in the glove box</vt:lpstr>
      <vt:lpstr>POWER SUN ROOF/ MOON ROOF (1 OF 2)</vt:lpstr>
      <vt:lpstr>POWER SUN ROOF/ MOON ROOF (2 OF 2)</vt:lpstr>
      <vt:lpstr>Figure 58.28 An exploded view of a typical moveable roof showing the location of the motor and the drain tubes that direct the water to the ground</vt:lpstr>
      <vt:lpstr>SUN SHADES</vt:lpstr>
      <vt:lpstr>Figure 58.29 The control for the operation of the powered inside sun shade on this Chevrolet Impala is in the overhead control panel</vt:lpstr>
      <vt:lpstr>POWER SEATS (1 OF 2)</vt:lpstr>
      <vt:lpstr>POWER SEATS (2 OF 2)</vt:lpstr>
      <vt:lpstr>Figure 58.30 A power seat uses electric motors under the seat, which drive cables that extend to operate screw jacks (up and down) or gears to move the seat forward and back</vt:lpstr>
      <vt:lpstr>Figure 58.31 A typical power seat circuit diagram. The seat control switch can change the direction in which the motor(s) runs by reversing the direction in which the current flows through the motor</vt:lpstr>
      <vt:lpstr>Figure 58.32 A typical memory seat module showing the three-wire potentiometer used to determine seat position</vt:lpstr>
      <vt:lpstr>ELECTRICALLY HEATED SEATS</vt:lpstr>
      <vt:lpstr>Figure 58.33 The heating element of a heated seat is a replaceable part, but service requires that the upholstery be removed. The yellow part is the seat foam material and the entire white cover is the replaceable heating element. This is then covered by the seat material</vt:lpstr>
      <vt:lpstr>HEATED AND COOLED SEATS</vt:lpstr>
      <vt:lpstr>Figure 58.34 A Peltier effect device is capable of heating or cooling, depending on the polarity of the applied current</vt:lpstr>
      <vt:lpstr>Figure 58.35 A fan is used to move the heated or cooled air to heat or cool the bottom or the back of the seat</vt:lpstr>
      <vt:lpstr>HEATED STEERING WHEEL</vt:lpstr>
      <vt:lpstr>Figure 58.36 The heated steering wheel is controlled by a switch on the steering wheel in this vehicle</vt:lpstr>
      <vt:lpstr>HEATED MIRRORS</vt:lpstr>
      <vt:lpstr>ADJUSTABLE PEDALS</vt:lpstr>
      <vt:lpstr>Figure 58.37 A typical adjustable pedal assembly. Both the accelerator and the brake pedal can be moved forward and rearward by using the adjustable pedal position switch</vt:lpstr>
      <vt:lpstr>FOLDING OUTSIDE MIRRORS</vt:lpstr>
      <vt:lpstr>CASE STUDY</vt:lpstr>
      <vt:lpstr>Figure 58.38 Electrically folded mirror in the folded position</vt:lpstr>
      <vt:lpstr>Figure 58.39 The electric mirror control is located on the driver’s side door panel on this Cadillac Escalade</vt:lpstr>
      <vt:lpstr>KEYLESS ENTRY (1 OF 2)</vt:lpstr>
      <vt:lpstr>KEYLESS ENTRY (2 OF 2)</vt:lpstr>
      <vt:lpstr>Figure 58.40 A key fob remote</vt:lpstr>
      <vt:lpstr>Figure 58.41 A typical vehicle showing the location of the various components of the remote keyless entry system</vt:lpstr>
      <vt:lpstr>Figure 58.42 (a) If the passive key is within about 15 feet (5 meters) of the vehicle when the door handle is touched, the door unlocks, allowing access to the interior. (b) The engine starts if the smart key is detected being inside the vehicle</vt:lpstr>
      <vt:lpstr>QUESTION 3: ?</vt:lpstr>
      <vt:lpstr>ANSWER 3:</vt:lpstr>
      <vt:lpstr>GARAGE DOOR OPENER</vt:lpstr>
      <vt:lpstr>Figure 58.43 Typical HomeLink garage door opener buttons. Notice that three different units can be controlled from the vehicle using the HomeLink system</vt:lpstr>
      <vt:lpstr>REMOTE START</vt:lpstr>
      <vt:lpstr>Figure 58.44 A remote start system allows the engine to be started from a distance, usually form inside the house before leaving for the day. Most systems only allow the engine for run for ten minutes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58</dc:title>
  <dc:creator>Curt &amp; Tammy</dc:creator>
  <cp:lastModifiedBy>Curt &amp; Tammy</cp:lastModifiedBy>
  <cp:revision>67</cp:revision>
  <dcterms:created xsi:type="dcterms:W3CDTF">2018-09-25T19:30:15Z</dcterms:created>
  <dcterms:modified xsi:type="dcterms:W3CDTF">2019-05-19T18:58:38Z</dcterms:modified>
</cp:coreProperties>
</file>