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56" r:id="rId11"/>
    <p:sldId id="315" r:id="rId12"/>
    <p:sldId id="326" r:id="rId13"/>
    <p:sldId id="327" r:id="rId14"/>
    <p:sldId id="267" r:id="rId15"/>
    <p:sldId id="268" r:id="rId16"/>
    <p:sldId id="355" r:id="rId17"/>
    <p:sldId id="328" r:id="rId18"/>
    <p:sldId id="357" r:id="rId19"/>
    <p:sldId id="358" r:id="rId20"/>
    <p:sldId id="329" r:id="rId21"/>
    <p:sldId id="359" r:id="rId22"/>
    <p:sldId id="330" r:id="rId23"/>
    <p:sldId id="331" r:id="rId24"/>
    <p:sldId id="360" r:id="rId25"/>
    <p:sldId id="332" r:id="rId26"/>
    <p:sldId id="333" r:id="rId27"/>
    <p:sldId id="334" r:id="rId28"/>
    <p:sldId id="361" r:id="rId29"/>
    <p:sldId id="335" r:id="rId30"/>
    <p:sldId id="286" r:id="rId31"/>
    <p:sldId id="287" r:id="rId32"/>
    <p:sldId id="362" r:id="rId33"/>
    <p:sldId id="363" r:id="rId34"/>
    <p:sldId id="336" r:id="rId35"/>
    <p:sldId id="337" r:id="rId36"/>
    <p:sldId id="364" r:id="rId37"/>
    <p:sldId id="338" r:id="rId38"/>
    <p:sldId id="365" r:id="rId39"/>
    <p:sldId id="339" r:id="rId40"/>
    <p:sldId id="366" r:id="rId41"/>
    <p:sldId id="340" r:id="rId42"/>
    <p:sldId id="341" r:id="rId43"/>
    <p:sldId id="342" r:id="rId44"/>
    <p:sldId id="367" r:id="rId45"/>
    <p:sldId id="368" r:id="rId46"/>
    <p:sldId id="343" r:id="rId47"/>
    <p:sldId id="344" r:id="rId48"/>
    <p:sldId id="369" r:id="rId49"/>
    <p:sldId id="345" r:id="rId50"/>
    <p:sldId id="346" r:id="rId51"/>
    <p:sldId id="347" r:id="rId52"/>
    <p:sldId id="348" r:id="rId53"/>
    <p:sldId id="299" r:id="rId54"/>
    <p:sldId id="300" r:id="rId55"/>
    <p:sldId id="370" r:id="rId56"/>
    <p:sldId id="349" r:id="rId57"/>
    <p:sldId id="371" r:id="rId58"/>
    <p:sldId id="350" r:id="rId59"/>
    <p:sldId id="351" r:id="rId60"/>
    <p:sldId id="372" r:id="rId61"/>
    <p:sldId id="352" r:id="rId62"/>
    <p:sldId id="353" r:id="rId63"/>
    <p:sldId id="373" r:id="rId64"/>
    <p:sldId id="354" r:id="rId65"/>
    <p:sldId id="325"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5/16/2019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3.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3.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3.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3.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57</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Driver Information and Navigation Systems</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3170099"/>
          </a:xfrm>
          <a:prstGeom prst="rect">
            <a:avLst/>
          </a:prstGeom>
        </p:spPr>
        <p:txBody>
          <a:bodyPr wrap="square">
            <a:spAutoFit/>
          </a:bodyPr>
          <a:lstStyle/>
          <a:p>
            <a:r>
              <a:rPr lang="en-US" sz="4000" dirty="0" smtClean="0">
                <a:solidFill>
                  <a:srgbClr val="000000"/>
                </a:solidFill>
              </a:rPr>
              <a:t>Green or blue indicate something is working, amber indicates something will need attention soon and red indicates that attention is needed immediately.  </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STEERING WHEEL CONTROLS</a:t>
            </a:r>
            <a:endParaRPr lang="en-US" dirty="0">
              <a:latin typeface="+mj-lt"/>
            </a:endParaRPr>
          </a:p>
        </p:txBody>
      </p:sp>
      <p:sp>
        <p:nvSpPr>
          <p:cNvPr id="3" name="Content Placeholder 2"/>
          <p:cNvSpPr>
            <a:spLocks noGrp="1"/>
          </p:cNvSpPr>
          <p:nvPr>
            <p:ph idx="1"/>
          </p:nvPr>
        </p:nvSpPr>
        <p:spPr/>
        <p:txBody>
          <a:bodyPr/>
          <a:lstStyle/>
          <a:p>
            <a:r>
              <a:rPr lang="en-US" dirty="0" smtClean="0"/>
              <a:t>Purpose</a:t>
            </a:r>
          </a:p>
          <a:p>
            <a:pPr lvl="1"/>
            <a:r>
              <a:rPr lang="en-US" dirty="0"/>
              <a:t>The purpose of having steering </a:t>
            </a:r>
            <a:r>
              <a:rPr lang="en-US" dirty="0" smtClean="0"/>
              <a:t>wheel controls </a:t>
            </a:r>
            <a:r>
              <a:rPr lang="en-US" dirty="0"/>
              <a:t>is to allow the driver to keep their hands on the wheel </a:t>
            </a:r>
            <a:r>
              <a:rPr lang="en-US" dirty="0" smtClean="0"/>
              <a:t>and their </a:t>
            </a:r>
            <a:r>
              <a:rPr lang="en-US" dirty="0"/>
              <a:t>eyes on the road at all times</a:t>
            </a:r>
            <a:r>
              <a:rPr lang="en-US" dirty="0" smtClean="0"/>
              <a:t>.</a:t>
            </a:r>
          </a:p>
          <a:p>
            <a:r>
              <a:rPr lang="en-US" dirty="0" smtClean="0"/>
              <a:t>Function</a:t>
            </a:r>
          </a:p>
          <a:p>
            <a:pPr lvl="1"/>
            <a:r>
              <a:rPr lang="en-US" dirty="0"/>
              <a:t>Radio </a:t>
            </a:r>
            <a:r>
              <a:rPr lang="en-US" dirty="0" smtClean="0"/>
              <a:t>controls</a:t>
            </a:r>
          </a:p>
          <a:p>
            <a:pPr lvl="1"/>
            <a:r>
              <a:rPr lang="en-US" dirty="0" smtClean="0"/>
              <a:t>Cruise control</a:t>
            </a:r>
          </a:p>
          <a:p>
            <a:pPr lvl="1"/>
            <a:r>
              <a:rPr lang="en-US" dirty="0" smtClean="0"/>
              <a:t>Telephone answering and calls</a:t>
            </a:r>
          </a:p>
          <a:p>
            <a:pPr lvl="1"/>
            <a:r>
              <a:rPr lang="en-US" dirty="0" smtClean="0"/>
              <a:t>Voice commands</a:t>
            </a:r>
            <a:endParaRPr lang="en-US" dirty="0"/>
          </a:p>
        </p:txBody>
      </p:sp>
    </p:spTree>
    <p:extLst>
      <p:ext uri="{BB962C8B-B14F-4D97-AF65-F5344CB8AC3E}">
        <p14:creationId xmlns:p14="http://schemas.microsoft.com/office/powerpoint/2010/main" val="3683318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57.4 Steering wheel controls allow the driver to select a function while keeping their hands on the wheel and their eyes on the road</a:t>
            </a:r>
            <a:endParaRPr lang="en-US" dirty="0">
              <a:latin typeface="+mj-lt"/>
            </a:endParaRPr>
          </a:p>
        </p:txBody>
      </p:sp>
      <p:pic>
        <p:nvPicPr>
          <p:cNvPr id="3" name="Picture 2" descr="A photo shows illuminated steering wheel control functions. The controls allow function for call disconnect, hands-free, and navigation button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3589" y="1981200"/>
            <a:ext cx="5176822" cy="388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0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VOICE ACTIVATION</a:t>
            </a:r>
            <a:endParaRPr lang="en-US" dirty="0">
              <a:latin typeface="+mj-lt"/>
            </a:endParaRPr>
          </a:p>
        </p:txBody>
      </p:sp>
      <p:sp>
        <p:nvSpPr>
          <p:cNvPr id="3" name="Content Placeholder 2"/>
          <p:cNvSpPr>
            <a:spLocks noGrp="1"/>
          </p:cNvSpPr>
          <p:nvPr>
            <p:ph idx="1"/>
          </p:nvPr>
        </p:nvSpPr>
        <p:spPr/>
        <p:txBody>
          <a:bodyPr/>
          <a:lstStyle/>
          <a:p>
            <a:r>
              <a:rPr lang="en-US" dirty="0" smtClean="0"/>
              <a:t>Purpose</a:t>
            </a:r>
          </a:p>
          <a:p>
            <a:pPr lvl="1"/>
            <a:r>
              <a:rPr lang="en-US" dirty="0" smtClean="0"/>
              <a:t>Used </a:t>
            </a:r>
            <a:r>
              <a:rPr lang="en-US" dirty="0"/>
              <a:t>to perform </a:t>
            </a:r>
            <a:r>
              <a:rPr lang="en-US" dirty="0" smtClean="0"/>
              <a:t>various functions </a:t>
            </a:r>
            <a:r>
              <a:rPr lang="en-US" dirty="0"/>
              <a:t>or settings in the vehicle</a:t>
            </a:r>
            <a:r>
              <a:rPr lang="en-US" dirty="0" smtClean="0"/>
              <a:t>.</a:t>
            </a:r>
          </a:p>
          <a:p>
            <a:r>
              <a:rPr lang="en-US" dirty="0" smtClean="0"/>
              <a:t>Functions</a:t>
            </a:r>
          </a:p>
          <a:p>
            <a:pPr lvl="1"/>
            <a:r>
              <a:rPr lang="en-US" dirty="0"/>
              <a:t>Phone </a:t>
            </a:r>
            <a:r>
              <a:rPr lang="en-US" dirty="0" smtClean="0"/>
              <a:t>calls</a:t>
            </a:r>
          </a:p>
          <a:p>
            <a:pPr lvl="1"/>
            <a:r>
              <a:rPr lang="en-US" dirty="0" smtClean="0"/>
              <a:t>Text messages</a:t>
            </a:r>
          </a:p>
          <a:p>
            <a:pPr lvl="1"/>
            <a:r>
              <a:rPr lang="en-US" dirty="0" smtClean="0"/>
              <a:t>Climate-control settings</a:t>
            </a:r>
          </a:p>
          <a:p>
            <a:pPr lvl="1"/>
            <a:r>
              <a:rPr lang="en-US" dirty="0" smtClean="0"/>
              <a:t>Source of audio</a:t>
            </a:r>
          </a:p>
          <a:p>
            <a:pPr lvl="1"/>
            <a:r>
              <a:rPr lang="en-US" dirty="0" smtClean="0"/>
              <a:t>Navigation system</a:t>
            </a:r>
            <a:endParaRPr lang="en-US" dirty="0"/>
          </a:p>
        </p:txBody>
      </p:sp>
    </p:spTree>
    <p:extLst>
      <p:ext uri="{BB962C8B-B14F-4D97-AF65-F5344CB8AC3E}">
        <p14:creationId xmlns:p14="http://schemas.microsoft.com/office/powerpoint/2010/main" val="3407135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MAINTENANCE INDICATORS</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Used to inform </a:t>
            </a:r>
            <a:r>
              <a:rPr lang="en-US" dirty="0"/>
              <a:t>the driver that routine maintenance is </a:t>
            </a:r>
            <a:r>
              <a:rPr lang="en-US" dirty="0" smtClean="0"/>
              <a:t>needed.</a:t>
            </a:r>
          </a:p>
          <a:p>
            <a:r>
              <a:rPr lang="en-US" dirty="0" smtClean="0"/>
              <a:t>Reset Maintenance Indicators</a:t>
            </a:r>
          </a:p>
          <a:p>
            <a:pPr lvl="1"/>
            <a:r>
              <a:rPr lang="en-US" dirty="0" smtClean="0"/>
              <a:t>Refer to the service information or the owners manual for procedure.</a:t>
            </a:r>
            <a:endParaRPr lang="en-US" dirty="0"/>
          </a:p>
        </p:txBody>
      </p:sp>
    </p:spTree>
    <p:extLst>
      <p:ext uri="{BB962C8B-B14F-4D97-AF65-F5344CB8AC3E}">
        <p14:creationId xmlns:p14="http://schemas.microsoft.com/office/powerpoint/2010/main" val="1031628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57.5 Maintenance reminders are often messages displayed on the instrument panel informing the driver of needed service, such as the need to change the engine oil</a:t>
            </a:r>
          </a:p>
        </p:txBody>
      </p:sp>
      <p:pic>
        <p:nvPicPr>
          <p:cNvPr id="3" name="Picture 2" descr="A photo shows a “change oil soon” message displayed on the dash of a vehicl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09217" y="2057400"/>
            <a:ext cx="5125566" cy="3844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502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ANALOG AND DIGITAL DISPLAYS</a:t>
            </a:r>
            <a:endParaRPr lang="en-US" dirty="0">
              <a:latin typeface="+mj-lt"/>
            </a:endParaRPr>
          </a:p>
        </p:txBody>
      </p:sp>
      <p:sp>
        <p:nvSpPr>
          <p:cNvPr id="3" name="Content Placeholder 2"/>
          <p:cNvSpPr>
            <a:spLocks noGrp="1"/>
          </p:cNvSpPr>
          <p:nvPr>
            <p:ph idx="1"/>
          </p:nvPr>
        </p:nvSpPr>
        <p:spPr/>
        <p:txBody>
          <a:bodyPr/>
          <a:lstStyle/>
          <a:p>
            <a:r>
              <a:rPr lang="en-US" dirty="0" smtClean="0"/>
              <a:t>Terminology</a:t>
            </a:r>
          </a:p>
          <a:p>
            <a:pPr lvl="1"/>
            <a:r>
              <a:rPr lang="en-US" dirty="0"/>
              <a:t>An analog display uses a needle to show the </a:t>
            </a:r>
            <a:r>
              <a:rPr lang="en-US" dirty="0" smtClean="0"/>
              <a:t>values.</a:t>
            </a:r>
          </a:p>
          <a:p>
            <a:pPr lvl="1"/>
            <a:r>
              <a:rPr lang="en-US" dirty="0"/>
              <a:t>A digital display uses numbers to indicate </a:t>
            </a:r>
            <a:r>
              <a:rPr lang="en-US" dirty="0" smtClean="0"/>
              <a:t>values.</a:t>
            </a:r>
          </a:p>
          <a:p>
            <a:r>
              <a:rPr lang="en-US" dirty="0" smtClean="0"/>
              <a:t>Stepper Motor Analog </a:t>
            </a:r>
            <a:r>
              <a:rPr lang="en-US" dirty="0" smtClean="0"/>
              <a:t>Gauges</a:t>
            </a:r>
          </a:p>
          <a:p>
            <a:pPr lvl="1"/>
            <a:r>
              <a:rPr lang="en-US" dirty="0" smtClean="0"/>
              <a:t>Most </a:t>
            </a:r>
            <a:r>
              <a:rPr lang="en-US" dirty="0"/>
              <a:t>analog dash </a:t>
            </a:r>
            <a:r>
              <a:rPr lang="en-US" dirty="0" smtClean="0"/>
              <a:t>displays use </a:t>
            </a:r>
            <a:r>
              <a:rPr lang="en-US" dirty="0"/>
              <a:t>a stepper motor to move the needle</a:t>
            </a:r>
            <a:r>
              <a:rPr lang="en-US" dirty="0" smtClean="0"/>
              <a:t>.</a:t>
            </a:r>
          </a:p>
          <a:p>
            <a:r>
              <a:rPr lang="en-US" dirty="0" smtClean="0"/>
              <a:t>Network Communication</a:t>
            </a:r>
          </a:p>
          <a:p>
            <a:pPr lvl="1"/>
            <a:r>
              <a:rPr lang="en-US" dirty="0" smtClean="0"/>
              <a:t>Data is shared digitally with the instrument cluster from various modules.</a:t>
            </a:r>
            <a:endParaRPr lang="en-US" dirty="0" smtClean="0"/>
          </a:p>
          <a:p>
            <a:pPr lvl="1"/>
            <a:endParaRPr lang="en-US" dirty="0"/>
          </a:p>
        </p:txBody>
      </p:sp>
    </p:spTree>
    <p:extLst>
      <p:ext uri="{BB962C8B-B14F-4D97-AF65-F5344CB8AC3E}">
        <p14:creationId xmlns:p14="http://schemas.microsoft.com/office/powerpoint/2010/main" val="4114465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57.6 Most stepper motors use four wires that are pulsed by the computer to rotate the armature in steps</a:t>
            </a:r>
            <a:endParaRPr lang="en-US" dirty="0">
              <a:latin typeface="+mj-lt"/>
            </a:endParaRPr>
          </a:p>
        </p:txBody>
      </p:sp>
      <p:pic>
        <p:nvPicPr>
          <p:cNvPr id="3" name="Picture 2" descr="The stepper motor has a circular body with 4 equally placed stator poles at top, bottom, left and right.  Step 1 has positive connected to armature of top and right poles showing both as positive and magnetic south and step 2 has positive connected to armature of right and bottom poles showing both as positive and magnetic south. The magnetic north of the rotor is aligned between the magnetic south pol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88459" y="1600200"/>
            <a:ext cx="2563548" cy="4557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874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57.7 A typical instrument display uses data from the sensors over serial data lines to the individual gauges</a:t>
            </a:r>
            <a:endParaRPr lang="en-US" dirty="0">
              <a:latin typeface="+mj-lt"/>
            </a:endParaRPr>
          </a:p>
        </p:txBody>
      </p:sp>
      <p:pic>
        <p:nvPicPr>
          <p:cNvPr id="3" name="Picture 2" descr="An illustration shows instrument panel connected to DLC via class 2 connections. The instrument panel has coolant temperature, tachometer, and speedome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52600" y="1767992"/>
            <a:ext cx="5619750" cy="4394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768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HEADS-UP DISPLAY</a:t>
            </a:r>
            <a:endParaRPr lang="en-US" dirty="0">
              <a:latin typeface="+mj-lt"/>
            </a:endParaRPr>
          </a:p>
        </p:txBody>
      </p:sp>
      <p:sp>
        <p:nvSpPr>
          <p:cNvPr id="3" name="Content Placeholder 2"/>
          <p:cNvSpPr>
            <a:spLocks noGrp="1"/>
          </p:cNvSpPr>
          <p:nvPr>
            <p:ph idx="1"/>
          </p:nvPr>
        </p:nvSpPr>
        <p:spPr/>
        <p:txBody>
          <a:bodyPr/>
          <a:lstStyle/>
          <a:p>
            <a:r>
              <a:rPr lang="en-US" dirty="0" smtClean="0"/>
              <a:t>Purpose</a:t>
            </a:r>
          </a:p>
          <a:p>
            <a:pPr lvl="1"/>
            <a:r>
              <a:rPr lang="en-US" dirty="0" smtClean="0"/>
              <a:t>A </a:t>
            </a:r>
            <a:r>
              <a:rPr lang="en-US" dirty="0"/>
              <a:t>supplemental display that projects the vehicle </a:t>
            </a:r>
            <a:r>
              <a:rPr lang="en-US" dirty="0" smtClean="0"/>
              <a:t>speed and </a:t>
            </a:r>
            <a:r>
              <a:rPr lang="en-US" dirty="0"/>
              <a:t>sometimes other data, such as turn-signal information, </a:t>
            </a:r>
            <a:r>
              <a:rPr lang="en-US" dirty="0" smtClean="0"/>
              <a:t>onto the </a:t>
            </a:r>
            <a:r>
              <a:rPr lang="en-US" dirty="0"/>
              <a:t>windshield</a:t>
            </a:r>
            <a:r>
              <a:rPr lang="en-US" dirty="0" smtClean="0"/>
              <a:t>.</a:t>
            </a:r>
          </a:p>
          <a:p>
            <a:r>
              <a:rPr lang="en-US" dirty="0" smtClean="0"/>
              <a:t>Operation</a:t>
            </a:r>
          </a:p>
          <a:p>
            <a:pPr lvl="1"/>
            <a:r>
              <a:rPr lang="en-US" dirty="0"/>
              <a:t>The HUD unit is installed in the instrument panel (IP) </a:t>
            </a:r>
            <a:r>
              <a:rPr lang="en-US" dirty="0" smtClean="0"/>
              <a:t>and uses </a:t>
            </a:r>
            <a:r>
              <a:rPr lang="en-US" dirty="0"/>
              <a:t>a mirror to project vehicle information onto the inside </a:t>
            </a:r>
            <a:r>
              <a:rPr lang="en-US" dirty="0" smtClean="0"/>
              <a:t>surface of </a:t>
            </a:r>
            <a:r>
              <a:rPr lang="en-US" dirty="0"/>
              <a:t>the windshield.</a:t>
            </a:r>
            <a:endParaRPr lang="en-US" dirty="0"/>
          </a:p>
        </p:txBody>
      </p:sp>
    </p:spTree>
    <p:extLst>
      <p:ext uri="{BB962C8B-B14F-4D97-AF65-F5344CB8AC3E}">
        <p14:creationId xmlns:p14="http://schemas.microsoft.com/office/powerpoint/2010/main" val="564507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57.1</a:t>
            </a:r>
            <a:r>
              <a:rPr lang="en-US" dirty="0" smtClean="0"/>
              <a:t> </a:t>
            </a:r>
            <a:r>
              <a:rPr lang="en-US" dirty="0"/>
              <a:t>Identify the meaning of dash warning symbols</a:t>
            </a:r>
            <a:r>
              <a:rPr lang="en-US" dirty="0" smtClean="0"/>
              <a:t>.</a:t>
            </a:r>
          </a:p>
          <a:p>
            <a:pPr marL="0" indent="0">
              <a:buNone/>
            </a:pPr>
            <a:r>
              <a:rPr lang="en-US" b="1" dirty="0" smtClean="0">
                <a:solidFill>
                  <a:srgbClr val="005A70"/>
                </a:solidFill>
              </a:rPr>
              <a:t>57.2 </a:t>
            </a:r>
            <a:r>
              <a:rPr lang="en-US" dirty="0"/>
              <a:t>Describe steering wheel controls, voice activation, </a:t>
            </a:r>
            <a:r>
              <a:rPr lang="en-US" dirty="0" smtClean="0"/>
              <a:t>and maintenance indicators.</a:t>
            </a:r>
          </a:p>
          <a:p>
            <a:pPr marL="0" indent="0">
              <a:buNone/>
            </a:pPr>
            <a:r>
              <a:rPr lang="en-US" b="1" dirty="0" smtClean="0">
                <a:solidFill>
                  <a:srgbClr val="005A70"/>
                </a:solidFill>
              </a:rPr>
              <a:t>57.3 </a:t>
            </a:r>
            <a:r>
              <a:rPr lang="en-US" dirty="0"/>
              <a:t>Discuss the operation of head-up display, night vision, and </a:t>
            </a:r>
            <a:r>
              <a:rPr lang="en-US" dirty="0" smtClean="0"/>
              <a:t>digital electronic </a:t>
            </a:r>
            <a:r>
              <a:rPr lang="en-US" dirty="0"/>
              <a:t>displays</a:t>
            </a:r>
            <a:r>
              <a:rPr lang="en-US" dirty="0" smtClean="0"/>
              <a:t>.</a:t>
            </a:r>
          </a:p>
          <a:p>
            <a:pPr marL="0" indent="0">
              <a:buNone/>
            </a:pPr>
            <a:r>
              <a:rPr lang="en-US" b="1" dirty="0" smtClean="0">
                <a:solidFill>
                  <a:schemeClr val="accent2"/>
                </a:solidFill>
              </a:rPr>
              <a:t>57.4</a:t>
            </a:r>
            <a:r>
              <a:rPr lang="en-US" dirty="0" smtClean="0"/>
              <a:t> </a:t>
            </a:r>
            <a:r>
              <a:rPr lang="en-US" dirty="0"/>
              <a:t>Describe how speedometers and odometers work.</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57.8 A typical head-up display showing zero miles per hour, which is actually projected on the windshield from the head-up display in the dash</a:t>
            </a:r>
            <a:endParaRPr lang="en-US" dirty="0">
              <a:latin typeface="+mj-lt"/>
            </a:endParaRPr>
          </a:p>
        </p:txBody>
      </p:sp>
      <p:pic>
        <p:nvPicPr>
          <p:cNvPr id="3" name="Picture 2" descr="A photo shows heads up display projected over the windshield of a ca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14887" y="2057400"/>
            <a:ext cx="3514226" cy="390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72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57.9 The dash-mounted control for the head-up display on this Cadillac allows the driver to move the image up and down on the windshield for best viewing</a:t>
            </a:r>
            <a:endParaRPr lang="en-US" dirty="0">
              <a:latin typeface="+mj-lt"/>
            </a:endParaRPr>
          </a:p>
        </p:txBody>
      </p:sp>
      <p:pic>
        <p:nvPicPr>
          <p:cNvPr id="3" name="Picture 2" descr="A photo shows a dash mounted HUD butt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41951" y="2198153"/>
            <a:ext cx="5260099" cy="3945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980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57.10 A typical head-up display (HUD) unit</a:t>
            </a:r>
          </a:p>
        </p:txBody>
      </p:sp>
      <p:pic>
        <p:nvPicPr>
          <p:cNvPr id="3" name="Picture 2" descr="An illustration shows the components of a HUD. A projector projects the image on a flat mirror which reflects it to an adjustable concave mirror which projects it over windscree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22232" y="1638273"/>
            <a:ext cx="6683518" cy="4492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824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NIGHT VISION</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Uses </a:t>
            </a:r>
            <a:r>
              <a:rPr lang="en-US" dirty="0"/>
              <a:t>a </a:t>
            </a:r>
            <a:r>
              <a:rPr lang="en-US" dirty="0" smtClean="0"/>
              <a:t>camera that </a:t>
            </a:r>
            <a:r>
              <a:rPr lang="en-US" dirty="0"/>
              <a:t>is capable of observing objects in the dark to assist the driver </a:t>
            </a:r>
            <a:r>
              <a:rPr lang="en-US" dirty="0" smtClean="0"/>
              <a:t>while driving </a:t>
            </a:r>
            <a:r>
              <a:rPr lang="en-US" dirty="0"/>
              <a:t>at night</a:t>
            </a:r>
            <a:r>
              <a:rPr lang="en-US" dirty="0" smtClean="0"/>
              <a:t>.</a:t>
            </a:r>
          </a:p>
          <a:p>
            <a:r>
              <a:rPr lang="en-US" dirty="0" smtClean="0"/>
              <a:t>Operation</a:t>
            </a:r>
          </a:p>
          <a:p>
            <a:pPr lvl="1"/>
            <a:r>
              <a:rPr lang="en-US" dirty="0" smtClean="0"/>
              <a:t>The </a:t>
            </a:r>
            <a:r>
              <a:rPr lang="en-US" dirty="0"/>
              <a:t>camera creates pictures based on the </a:t>
            </a:r>
            <a:r>
              <a:rPr lang="en-US" dirty="0" smtClean="0"/>
              <a:t>heat energy </a:t>
            </a:r>
            <a:r>
              <a:rPr lang="en-US" dirty="0"/>
              <a:t>emitted by objects, rather than from light reflected on </a:t>
            </a:r>
            <a:r>
              <a:rPr lang="en-US" dirty="0" smtClean="0"/>
              <a:t>an object</a:t>
            </a:r>
            <a:r>
              <a:rPr lang="en-US" dirty="0"/>
              <a:t>, as in a normal optical camera</a:t>
            </a:r>
            <a:r>
              <a:rPr lang="en-US" dirty="0" smtClean="0"/>
              <a:t>.</a:t>
            </a:r>
          </a:p>
          <a:p>
            <a:r>
              <a:rPr lang="en-US" dirty="0" smtClean="0"/>
              <a:t>Diagnosis and Service</a:t>
            </a:r>
          </a:p>
          <a:p>
            <a:pPr lvl="1"/>
            <a:r>
              <a:rPr lang="en-US" dirty="0" smtClean="0"/>
              <a:t>Follow the manufacturer’s recommended testing and service procedures.</a:t>
            </a:r>
            <a:endParaRPr lang="en-US" dirty="0"/>
          </a:p>
        </p:txBody>
      </p:sp>
    </p:spTree>
    <p:extLst>
      <p:ext uri="{BB962C8B-B14F-4D97-AF65-F5344CB8AC3E}">
        <p14:creationId xmlns:p14="http://schemas.microsoft.com/office/powerpoint/2010/main" val="502295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Figure 57.11 A night vision camera behind the grille of a Cadillac</a:t>
            </a:r>
            <a:endParaRPr lang="en-US" dirty="0"/>
          </a:p>
        </p:txBody>
      </p:sp>
      <p:pic>
        <p:nvPicPr>
          <p:cNvPr id="3" name="Picture 2" descr="A photo shows night vision camera behind the grille of a Cadillac."/>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09329" y="1524000"/>
            <a:ext cx="6325342" cy="4744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673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t>Night vision is used to detect what type of objects?</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smtClean="0">
                <a:solidFill>
                  <a:srgbClr val="000000"/>
                </a:solidFill>
              </a:rPr>
              <a:t>People or objects that emit heat energy that cannot be seen in the darkness. </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ELECTRONIC DISPLAYS (1 OF 2)</a:t>
            </a:r>
            <a:endParaRPr lang="en-US" dirty="0">
              <a:latin typeface="+mj-lt"/>
            </a:endParaRPr>
          </a:p>
        </p:txBody>
      </p:sp>
      <p:sp>
        <p:nvSpPr>
          <p:cNvPr id="3" name="Content Placeholder 2"/>
          <p:cNvSpPr>
            <a:spLocks noGrp="1"/>
          </p:cNvSpPr>
          <p:nvPr>
            <p:ph idx="1"/>
          </p:nvPr>
        </p:nvSpPr>
        <p:spPr/>
        <p:txBody>
          <a:bodyPr/>
          <a:lstStyle/>
          <a:p>
            <a:r>
              <a:rPr lang="en-US" dirty="0" smtClean="0"/>
              <a:t>Light-Emitting Diode (LED)</a:t>
            </a:r>
          </a:p>
          <a:p>
            <a:pPr lvl="1"/>
            <a:r>
              <a:rPr lang="en-US" dirty="0"/>
              <a:t>The light-emitting diode (LED) is </a:t>
            </a:r>
            <a:r>
              <a:rPr lang="en-US" dirty="0" smtClean="0"/>
              <a:t>a semiconductor </a:t>
            </a:r>
            <a:r>
              <a:rPr lang="en-US" dirty="0"/>
              <a:t>that is constructed to release energy in the form </a:t>
            </a:r>
            <a:r>
              <a:rPr lang="en-US" dirty="0" smtClean="0"/>
              <a:t>of light</a:t>
            </a:r>
          </a:p>
          <a:p>
            <a:r>
              <a:rPr lang="en-US" dirty="0" smtClean="0"/>
              <a:t>Vacuum Tube Fluorescent Displays</a:t>
            </a:r>
          </a:p>
          <a:p>
            <a:pPr lvl="1"/>
            <a:r>
              <a:rPr lang="en-US" dirty="0"/>
              <a:t>The VTF display generates its bright light in a manner </a:t>
            </a:r>
            <a:r>
              <a:rPr lang="en-US" dirty="0" smtClean="0"/>
              <a:t>similar to </a:t>
            </a:r>
            <a:r>
              <a:rPr lang="en-US" dirty="0"/>
              <a:t>that of a TV screen, where a chemical-coated </a:t>
            </a:r>
            <a:r>
              <a:rPr lang="en-US" dirty="0" smtClean="0"/>
              <a:t>light-emitting element </a:t>
            </a:r>
            <a:r>
              <a:rPr lang="en-US" dirty="0"/>
              <a:t>called phosphor is hit with high-speed electrons.</a:t>
            </a:r>
            <a:endParaRPr lang="en-US" dirty="0"/>
          </a:p>
        </p:txBody>
      </p:sp>
    </p:spTree>
    <p:extLst>
      <p:ext uri="{BB962C8B-B14F-4D97-AF65-F5344CB8AC3E}">
        <p14:creationId xmlns:p14="http://schemas.microsoft.com/office/powerpoint/2010/main" val="3911608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ELECTRONIC </a:t>
            </a:r>
            <a:r>
              <a:rPr lang="en-US" dirty="0" smtClean="0">
                <a:latin typeface="+mj-lt"/>
              </a:rPr>
              <a:t>DISPLAYS (2 OF 2)</a:t>
            </a:r>
            <a:endParaRPr lang="en-US" dirty="0">
              <a:latin typeface="+mj-lt"/>
            </a:endParaRPr>
          </a:p>
        </p:txBody>
      </p:sp>
      <p:sp>
        <p:nvSpPr>
          <p:cNvPr id="3" name="Content Placeholder 2"/>
          <p:cNvSpPr>
            <a:spLocks noGrp="1"/>
          </p:cNvSpPr>
          <p:nvPr>
            <p:ph idx="1"/>
          </p:nvPr>
        </p:nvSpPr>
        <p:spPr/>
        <p:txBody>
          <a:bodyPr/>
          <a:lstStyle/>
          <a:p>
            <a:r>
              <a:rPr lang="en-US" dirty="0" smtClean="0"/>
              <a:t>Liquid Crystal Displays</a:t>
            </a:r>
          </a:p>
          <a:p>
            <a:pPr lvl="1"/>
            <a:r>
              <a:rPr lang="en-US" dirty="0"/>
              <a:t>LCD construction consists of a special fluid sandwiched </a:t>
            </a:r>
            <a:r>
              <a:rPr lang="en-US" dirty="0" smtClean="0"/>
              <a:t>between two </a:t>
            </a:r>
            <a:r>
              <a:rPr lang="en-US" dirty="0"/>
              <a:t>sheets of polarized </a:t>
            </a:r>
            <a:r>
              <a:rPr lang="en-US" dirty="0" smtClean="0"/>
              <a:t>glass.</a:t>
            </a:r>
          </a:p>
          <a:p>
            <a:pPr lvl="1"/>
            <a:r>
              <a:rPr lang="en-US" dirty="0" smtClean="0"/>
              <a:t>A </a:t>
            </a:r>
            <a:r>
              <a:rPr lang="en-US" dirty="0"/>
              <a:t>small voltage is applied to the </a:t>
            </a:r>
            <a:r>
              <a:rPr lang="en-US" dirty="0" smtClean="0"/>
              <a:t>fluid through </a:t>
            </a:r>
            <a:r>
              <a:rPr lang="en-US" dirty="0"/>
              <a:t>a conductive film laminated to the glass plates</a:t>
            </a:r>
            <a:r>
              <a:rPr lang="en-US" dirty="0" smtClean="0"/>
              <a:t>.</a:t>
            </a:r>
          </a:p>
          <a:p>
            <a:r>
              <a:rPr lang="en-US" dirty="0" smtClean="0"/>
              <a:t>WOW Display</a:t>
            </a:r>
          </a:p>
          <a:p>
            <a:pPr lvl="1"/>
            <a:r>
              <a:rPr lang="en-US" dirty="0"/>
              <a:t>When a vehicle equipped with a digital dash </a:t>
            </a:r>
            <a:r>
              <a:rPr lang="en-US" dirty="0" smtClean="0"/>
              <a:t>is started</a:t>
            </a:r>
            <a:r>
              <a:rPr lang="en-US" dirty="0"/>
              <a:t>, all segments of the electronic display are turned on at </a:t>
            </a:r>
            <a:r>
              <a:rPr lang="en-US" dirty="0" smtClean="0"/>
              <a:t>full brilliance </a:t>
            </a:r>
            <a:r>
              <a:rPr lang="en-US" dirty="0"/>
              <a:t>for 1 or 2 seconds.</a:t>
            </a:r>
            <a:endParaRPr lang="en-US" dirty="0" smtClean="0"/>
          </a:p>
          <a:p>
            <a:endParaRPr lang="en-US" dirty="0"/>
          </a:p>
        </p:txBody>
      </p:sp>
    </p:spTree>
    <p:extLst>
      <p:ext uri="{BB962C8B-B14F-4D97-AF65-F5344CB8AC3E}">
        <p14:creationId xmlns:p14="http://schemas.microsoft.com/office/powerpoint/2010/main" val="3828856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latin typeface="+mj-lt"/>
              </a:rPr>
              <a:t>Figure 57.12 (a) Symbol and line drawing of a typical light-emitting diode (LED). (b) Grouped in seven segments, this array is called a seven-segment </a:t>
            </a:r>
            <a:r>
              <a:rPr lang="en-US" sz="1600" dirty="0" smtClean="0">
                <a:latin typeface="+mj-lt"/>
              </a:rPr>
              <a:t>LED </a:t>
            </a:r>
            <a:r>
              <a:rPr lang="en-US" sz="1600" dirty="0">
                <a:latin typeface="+mj-lt"/>
              </a:rPr>
              <a:t>display with a common anode (positive connection). the dash computer toggles the cathode (negative) side of each individual segment to display numbers and letters. (c) When all segments are turned on, the number 8 is displayed</a:t>
            </a:r>
          </a:p>
        </p:txBody>
      </p:sp>
      <p:pic>
        <p:nvPicPr>
          <p:cNvPr id="3" name="Picture 2" descr="An illustration shows an LED bulb with cathode and anode marked and a symbol of LED which is an encircled diode with zig zag arrows going outwards."/>
          <p:cNvPicPr>
            <a:picLocks noChangeAspect="1" noChangeArrowheads="1"/>
          </p:cNvPicPr>
          <p:nvPr/>
        </p:nvPicPr>
        <p:blipFill rotWithShape="1">
          <a:blip r:embed="rId2">
            <a:extLst>
              <a:ext uri="{28A0092B-C50C-407E-A947-70E740481C1C}">
                <a14:useLocalDpi xmlns:a14="http://schemas.microsoft.com/office/drawing/2010/main" val="0"/>
              </a:ext>
            </a:extLst>
          </a:blip>
          <a:srcRect b="71379"/>
          <a:stretch/>
        </p:blipFill>
        <p:spPr bwMode="auto">
          <a:xfrm>
            <a:off x="3003529" y="1600200"/>
            <a:ext cx="3136941" cy="13847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n illustration shows a circuit diagram of seven segment LED display.  7 diodes are arranged to make 2 boxes representing the number 8. "/>
          <p:cNvPicPr>
            <a:picLocks noChangeAspect="1" noChangeArrowheads="1"/>
          </p:cNvPicPr>
          <p:nvPr/>
        </p:nvPicPr>
        <p:blipFill rotWithShape="1">
          <a:blip r:embed="rId2">
            <a:extLst>
              <a:ext uri="{28A0092B-C50C-407E-A947-70E740481C1C}">
                <a14:useLocalDpi xmlns:a14="http://schemas.microsoft.com/office/drawing/2010/main" val="0"/>
              </a:ext>
            </a:extLst>
          </a:blip>
          <a:srcRect t="33911" r="33053"/>
          <a:stretch/>
        </p:blipFill>
        <p:spPr bwMode="auto">
          <a:xfrm>
            <a:off x="3514257" y="2966613"/>
            <a:ext cx="2100096" cy="31975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n illustration shows the number 8 in digital format formed by using 7 lines."/>
          <p:cNvPicPr>
            <a:picLocks noChangeAspect="1" noChangeArrowheads="1"/>
          </p:cNvPicPr>
          <p:nvPr/>
        </p:nvPicPr>
        <p:blipFill rotWithShape="1">
          <a:blip r:embed="rId2">
            <a:extLst>
              <a:ext uri="{28A0092B-C50C-407E-A947-70E740481C1C}">
                <a14:useLocalDpi xmlns:a14="http://schemas.microsoft.com/office/drawing/2010/main" val="0"/>
              </a:ext>
            </a:extLst>
          </a:blip>
          <a:srcRect l="69772" t="43636" b="16278"/>
          <a:stretch/>
        </p:blipFill>
        <p:spPr bwMode="auto">
          <a:xfrm>
            <a:off x="5731566" y="3343935"/>
            <a:ext cx="948241" cy="193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215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57.5</a:t>
            </a:r>
            <a:r>
              <a:rPr lang="en-US" dirty="0" smtClean="0"/>
              <a:t> </a:t>
            </a:r>
            <a:r>
              <a:rPr lang="en-US" dirty="0"/>
              <a:t>Discuss the diagnosis of oil pressure lamp, temperature </a:t>
            </a:r>
            <a:r>
              <a:rPr lang="en-US" dirty="0" smtClean="0"/>
              <a:t>lamp, brake </a:t>
            </a:r>
            <a:r>
              <a:rPr lang="en-US" dirty="0"/>
              <a:t>warning lamp, and other analog dash instruments</a:t>
            </a:r>
            <a:r>
              <a:rPr lang="en-US" dirty="0" smtClean="0"/>
              <a:t>.</a:t>
            </a:r>
          </a:p>
          <a:p>
            <a:pPr marL="0" indent="0">
              <a:buNone/>
            </a:pPr>
            <a:r>
              <a:rPr lang="en-US" b="1" dirty="0" smtClean="0">
                <a:solidFill>
                  <a:srgbClr val="005A70"/>
                </a:solidFill>
              </a:rPr>
              <a:t>57.6</a:t>
            </a:r>
            <a:r>
              <a:rPr lang="en-US" dirty="0" smtClean="0"/>
              <a:t> </a:t>
            </a:r>
            <a:r>
              <a:rPr lang="en-US" dirty="0"/>
              <a:t>Describe how a navigation system works</a:t>
            </a:r>
            <a:r>
              <a:rPr lang="en-US" dirty="0" smtClean="0"/>
              <a:t>.</a:t>
            </a:r>
          </a:p>
          <a:p>
            <a:pPr marL="0" indent="0">
              <a:buNone/>
            </a:pPr>
            <a:r>
              <a:rPr lang="en-US" b="1" dirty="0" smtClean="0">
                <a:solidFill>
                  <a:schemeClr val="accent2"/>
                </a:solidFill>
              </a:rPr>
              <a:t>57.7</a:t>
            </a:r>
            <a:r>
              <a:rPr lang="en-US" dirty="0" smtClean="0"/>
              <a:t>  </a:t>
            </a:r>
            <a:r>
              <a:rPr lang="en-US" dirty="0"/>
              <a:t>Explain the operation and diagnosis of Telematics systems, </a:t>
            </a:r>
            <a:r>
              <a:rPr lang="en-US" dirty="0" smtClean="0"/>
              <a:t>backup camera</a:t>
            </a:r>
            <a:r>
              <a:rPr lang="en-US" dirty="0"/>
              <a:t>, backup sensor, and lane departure warning system</a:t>
            </a:r>
            <a:r>
              <a:rPr lang="en-US" dirty="0" smtClean="0"/>
              <a:t>.</a:t>
            </a:r>
          </a:p>
          <a:p>
            <a:pPr marL="0" indent="0">
              <a:buNone/>
            </a:pP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57.13 A typical LCD navigation system display</a:t>
            </a:r>
            <a:endParaRPr lang="en-US" dirty="0">
              <a:latin typeface="+mj-lt"/>
            </a:endParaRPr>
          </a:p>
        </p:txBody>
      </p:sp>
      <p:pic>
        <p:nvPicPr>
          <p:cNvPr id="3" name="Picture 2" descr="A photo shows a LCD navigation system displ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134" y="1479314"/>
            <a:ext cx="6079732" cy="4559799"/>
          </a:xfrm>
          <a:prstGeom prst="rect">
            <a:avLst/>
          </a:prstGeom>
        </p:spPr>
      </p:pic>
    </p:spTree>
    <p:extLst>
      <p:ext uri="{BB962C8B-B14F-4D97-AF65-F5344CB8AC3E}">
        <p14:creationId xmlns:p14="http://schemas.microsoft.com/office/powerpoint/2010/main" val="443451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VIRTUAL DISPLAY</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A virtual </a:t>
            </a:r>
            <a:r>
              <a:rPr lang="en-US" dirty="0"/>
              <a:t>display is a dash that </a:t>
            </a:r>
            <a:r>
              <a:rPr lang="en-US" dirty="0" smtClean="0"/>
              <a:t>allows the </a:t>
            </a:r>
            <a:r>
              <a:rPr lang="en-US" dirty="0"/>
              <a:t>driver to select what data is being displayed</a:t>
            </a:r>
            <a:r>
              <a:rPr lang="en-US" dirty="0" smtClean="0"/>
              <a:t>.</a:t>
            </a:r>
          </a:p>
          <a:p>
            <a:r>
              <a:rPr lang="en-US" dirty="0" smtClean="0"/>
              <a:t>Operation</a:t>
            </a:r>
          </a:p>
          <a:p>
            <a:pPr lvl="1"/>
            <a:r>
              <a:rPr lang="en-US" dirty="0" smtClean="0"/>
              <a:t>The </a:t>
            </a:r>
            <a:r>
              <a:rPr lang="en-US" dirty="0"/>
              <a:t>dash display is all that is really different </a:t>
            </a:r>
            <a:r>
              <a:rPr lang="en-US" dirty="0" smtClean="0"/>
              <a:t>because all </a:t>
            </a:r>
            <a:r>
              <a:rPr lang="en-US" dirty="0"/>
              <a:t>the data comes to the IPC on the data bus</a:t>
            </a:r>
            <a:r>
              <a:rPr lang="en-US" dirty="0" smtClean="0"/>
              <a:t>.</a:t>
            </a:r>
          </a:p>
          <a:p>
            <a:pPr lvl="1"/>
            <a:r>
              <a:rPr lang="en-US" dirty="0" smtClean="0"/>
              <a:t>The </a:t>
            </a:r>
            <a:r>
              <a:rPr lang="en-US" dirty="0"/>
              <a:t>display can be changed to meet the </a:t>
            </a:r>
            <a:r>
              <a:rPr lang="en-US" dirty="0" smtClean="0"/>
              <a:t>needs of the driver.</a:t>
            </a:r>
            <a:endParaRPr lang="en-US" dirty="0"/>
          </a:p>
        </p:txBody>
      </p:sp>
    </p:spTree>
    <p:extLst>
      <p:ext uri="{BB962C8B-B14F-4D97-AF65-F5344CB8AC3E}">
        <p14:creationId xmlns:p14="http://schemas.microsoft.com/office/powerpoint/2010/main" val="3156459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57.14 A virtual dash being used to show a navigation screen that takes up all of the center dash area. This driver-selectable dash display can show almost any combination of dash instruments to meet the desires of the driver</a:t>
            </a:r>
          </a:p>
        </p:txBody>
      </p:sp>
      <p:pic>
        <p:nvPicPr>
          <p:cNvPr id="3" name="Picture 2" descr="A photo shows a center virtual dash of a vehicle that displays a navigation scree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1536" y="1719010"/>
            <a:ext cx="5900928" cy="4425696"/>
          </a:xfrm>
          <a:prstGeom prst="rect">
            <a:avLst/>
          </a:prstGeom>
        </p:spPr>
      </p:pic>
    </p:spTree>
    <p:extLst>
      <p:ext uri="{BB962C8B-B14F-4D97-AF65-F5344CB8AC3E}">
        <p14:creationId xmlns:p14="http://schemas.microsoft.com/office/powerpoint/2010/main" val="174890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TOUCH SCREENS</a:t>
            </a:r>
            <a:endParaRPr lang="en-US" dirty="0">
              <a:latin typeface="+mj-lt"/>
            </a:endParaRPr>
          </a:p>
        </p:txBody>
      </p:sp>
      <p:sp>
        <p:nvSpPr>
          <p:cNvPr id="3" name="Content Placeholder 2"/>
          <p:cNvSpPr>
            <a:spLocks noGrp="1"/>
          </p:cNvSpPr>
          <p:nvPr>
            <p:ph idx="1"/>
          </p:nvPr>
        </p:nvSpPr>
        <p:spPr/>
        <p:txBody>
          <a:bodyPr/>
          <a:lstStyle/>
          <a:p>
            <a:r>
              <a:rPr lang="en-US" dirty="0" smtClean="0"/>
              <a:t>Purpose</a:t>
            </a:r>
          </a:p>
          <a:p>
            <a:pPr lvl="1"/>
            <a:r>
              <a:rPr lang="en-US" dirty="0" smtClean="0"/>
              <a:t>Allow the driver to use a finger to perform functions displayed on the screen.</a:t>
            </a:r>
          </a:p>
          <a:p>
            <a:r>
              <a:rPr lang="en-US" dirty="0" smtClean="0"/>
              <a:t>Operation</a:t>
            </a:r>
          </a:p>
          <a:p>
            <a:pPr lvl="1"/>
            <a:r>
              <a:rPr lang="en-US" dirty="0" smtClean="0"/>
              <a:t>A capacitive </a:t>
            </a:r>
            <a:r>
              <a:rPr lang="en-US" dirty="0"/>
              <a:t>touchscreen </a:t>
            </a:r>
            <a:r>
              <a:rPr lang="en-US" dirty="0" smtClean="0"/>
              <a:t>panel reacts to the human touch. The touch location is sent to the controller for processing.</a:t>
            </a:r>
          </a:p>
          <a:p>
            <a:r>
              <a:rPr lang="en-US" dirty="0" smtClean="0"/>
              <a:t>Touch Screen Feedback</a:t>
            </a:r>
          </a:p>
          <a:p>
            <a:pPr lvl="1"/>
            <a:r>
              <a:rPr lang="en-US" dirty="0" smtClean="0"/>
              <a:t>A haptic response (beep or vibration) improves the experience by providing feedback. </a:t>
            </a:r>
            <a:endParaRPr lang="en-US" dirty="0"/>
          </a:p>
        </p:txBody>
      </p:sp>
    </p:spTree>
    <p:extLst>
      <p:ext uri="{BB962C8B-B14F-4D97-AF65-F5344CB8AC3E}">
        <p14:creationId xmlns:p14="http://schemas.microsoft.com/office/powerpoint/2010/main" val="1318273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57.15 Schematic of a capacitive touchscreen</a:t>
            </a:r>
            <a:endParaRPr lang="en-US" dirty="0">
              <a:latin typeface="+mj-lt"/>
            </a:endParaRPr>
          </a:p>
        </p:txBody>
      </p:sp>
      <p:pic>
        <p:nvPicPr>
          <p:cNvPr id="3" name="Picture 2" descr="A figure shows a finger placed on a capacitive touchscreen. The finger acts as a conductive surface area to the capacitive system.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392" y="1524000"/>
            <a:ext cx="3498449" cy="4792396"/>
          </a:xfrm>
          <a:prstGeom prst="rect">
            <a:avLst/>
          </a:prstGeom>
        </p:spPr>
      </p:pic>
    </p:spTree>
    <p:extLst>
      <p:ext uri="{BB962C8B-B14F-4D97-AF65-F5344CB8AC3E}">
        <p14:creationId xmlns:p14="http://schemas.microsoft.com/office/powerpoint/2010/main" val="735249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SPEEDOMETERS/ ODOMETERS</a:t>
            </a:r>
            <a:endParaRPr lang="en-US" dirty="0">
              <a:latin typeface="+mj-lt"/>
            </a:endParaRPr>
          </a:p>
        </p:txBody>
      </p:sp>
      <p:sp>
        <p:nvSpPr>
          <p:cNvPr id="3" name="Content Placeholder 2"/>
          <p:cNvSpPr>
            <a:spLocks noGrp="1"/>
          </p:cNvSpPr>
          <p:nvPr>
            <p:ph idx="1"/>
          </p:nvPr>
        </p:nvSpPr>
        <p:spPr/>
        <p:txBody>
          <a:bodyPr/>
          <a:lstStyle/>
          <a:p>
            <a:r>
              <a:rPr lang="en-US" dirty="0" smtClean="0"/>
              <a:t>Operation</a:t>
            </a:r>
          </a:p>
          <a:p>
            <a:pPr lvl="1"/>
            <a:r>
              <a:rPr lang="en-US" dirty="0"/>
              <a:t>Dash displays use an electric vehicle speed sensor </a:t>
            </a:r>
            <a:r>
              <a:rPr lang="en-US" dirty="0" smtClean="0"/>
              <a:t>on the </a:t>
            </a:r>
            <a:r>
              <a:rPr lang="en-US" dirty="0"/>
              <a:t>output of the transmission or from the input from the wheel </a:t>
            </a:r>
            <a:r>
              <a:rPr lang="en-US" dirty="0" smtClean="0"/>
              <a:t>speed sensors </a:t>
            </a:r>
            <a:r>
              <a:rPr lang="en-US" dirty="0"/>
              <a:t>(WSS</a:t>
            </a:r>
            <a:r>
              <a:rPr lang="en-US" dirty="0" smtClean="0"/>
              <a:t>).</a:t>
            </a:r>
          </a:p>
          <a:p>
            <a:r>
              <a:rPr lang="en-US" dirty="0" smtClean="0"/>
              <a:t>Odometers</a:t>
            </a:r>
          </a:p>
          <a:p>
            <a:pPr lvl="1"/>
            <a:r>
              <a:rPr lang="en-US" dirty="0" smtClean="0"/>
              <a:t>An </a:t>
            </a:r>
            <a:r>
              <a:rPr lang="en-US" dirty="0"/>
              <a:t>odometer is a dash display that indicates </a:t>
            </a:r>
            <a:r>
              <a:rPr lang="en-US" dirty="0" smtClean="0"/>
              <a:t>the total </a:t>
            </a:r>
            <a:r>
              <a:rPr lang="en-US" dirty="0"/>
              <a:t>miles traveled by the vehicle</a:t>
            </a:r>
            <a:r>
              <a:rPr lang="en-US" dirty="0" smtClean="0"/>
              <a:t>.</a:t>
            </a:r>
          </a:p>
          <a:p>
            <a:pPr lvl="1"/>
            <a:r>
              <a:rPr lang="en-US" dirty="0" smtClean="0"/>
              <a:t>Uses </a:t>
            </a:r>
            <a:r>
              <a:rPr lang="en-US" dirty="0"/>
              <a:t>either an electrically driven mechanical odometer or a </a:t>
            </a:r>
            <a:r>
              <a:rPr lang="en-US" dirty="0" smtClean="0"/>
              <a:t>digital display </a:t>
            </a:r>
            <a:r>
              <a:rPr lang="en-US" dirty="0"/>
              <a:t>odometer to indicate miles traveled</a:t>
            </a:r>
            <a:endParaRPr lang="en-US" dirty="0" smtClean="0"/>
          </a:p>
          <a:p>
            <a:pPr lvl="1"/>
            <a:endParaRPr lang="en-US" dirty="0"/>
          </a:p>
        </p:txBody>
      </p:sp>
    </p:spTree>
    <p:extLst>
      <p:ext uri="{BB962C8B-B14F-4D97-AF65-F5344CB8AC3E}">
        <p14:creationId xmlns:p14="http://schemas.microsoft.com/office/powerpoint/2010/main" val="1345669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57.16 A vehicle speed sensor located in the extension housing of the transmission. Some vehicles use the wheel speed sensors for vehicle speed information</a:t>
            </a:r>
          </a:p>
        </p:txBody>
      </p:sp>
      <p:pic>
        <p:nvPicPr>
          <p:cNvPr id="3" name="Picture 2" descr="A photo shows a cut section of transmission housing with vehicle speed sensor mounted in the housing near a shaft with roto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6463" y="1926247"/>
            <a:ext cx="5631075" cy="4228592"/>
          </a:xfrm>
          <a:prstGeom prst="rect">
            <a:avLst/>
          </a:prstGeom>
        </p:spPr>
      </p:pic>
    </p:spTree>
    <p:extLst>
      <p:ext uri="{BB962C8B-B14F-4D97-AF65-F5344CB8AC3E}">
        <p14:creationId xmlns:p14="http://schemas.microsoft.com/office/powerpoint/2010/main" val="1166219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57.17 (a) Some odometers are mechanical and are operated by a stepper motor</a:t>
            </a:r>
            <a:endParaRPr lang="en-US" dirty="0">
              <a:latin typeface="+mj-lt"/>
            </a:endParaRPr>
          </a:p>
        </p:txBody>
      </p:sp>
      <p:pic>
        <p:nvPicPr>
          <p:cNvPr id="3" name="Picture 2" descr="A photo shows speedometer with KM per h and MPH marking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876" y="1741106"/>
            <a:ext cx="5554249" cy="4425696"/>
          </a:xfrm>
          <a:prstGeom prst="rect">
            <a:avLst/>
          </a:prstGeom>
        </p:spPr>
      </p:pic>
    </p:spTree>
    <p:extLst>
      <p:ext uri="{BB962C8B-B14F-4D97-AF65-F5344CB8AC3E}">
        <p14:creationId xmlns:p14="http://schemas.microsoft.com/office/powerpoint/2010/main" val="264885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57.17 (b) Many vehicles are equipped with an electronic odometer</a:t>
            </a:r>
            <a:endParaRPr lang="en-US" dirty="0">
              <a:latin typeface="+mj-lt"/>
            </a:endParaRPr>
          </a:p>
        </p:txBody>
      </p:sp>
      <p:pic>
        <p:nvPicPr>
          <p:cNvPr id="3" name="Picture 2" descr="A photo shows an odometer with a reading of 20447 Mil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7091" y="1509691"/>
            <a:ext cx="5829819" cy="4651451"/>
          </a:xfrm>
          <a:prstGeom prst="rect">
            <a:avLst/>
          </a:prstGeom>
        </p:spPr>
      </p:pic>
    </p:spTree>
    <p:extLst>
      <p:ext uri="{BB962C8B-B14F-4D97-AF65-F5344CB8AC3E}">
        <p14:creationId xmlns:p14="http://schemas.microsoft.com/office/powerpoint/2010/main" val="1464517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DASH GAUGES (1 OF 2)</a:t>
            </a:r>
            <a:endParaRPr lang="en-US" dirty="0">
              <a:latin typeface="+mj-lt"/>
            </a:endParaRPr>
          </a:p>
        </p:txBody>
      </p:sp>
      <p:sp>
        <p:nvSpPr>
          <p:cNvPr id="3" name="Content Placeholder 2"/>
          <p:cNvSpPr>
            <a:spLocks noGrp="1"/>
          </p:cNvSpPr>
          <p:nvPr>
            <p:ph idx="1"/>
          </p:nvPr>
        </p:nvSpPr>
        <p:spPr/>
        <p:txBody>
          <a:bodyPr/>
          <a:lstStyle/>
          <a:p>
            <a:r>
              <a:rPr lang="en-US" dirty="0" smtClean="0"/>
              <a:t>Fuel Level</a:t>
            </a:r>
          </a:p>
          <a:p>
            <a:pPr lvl="1"/>
            <a:r>
              <a:rPr lang="en-US" dirty="0" smtClean="0"/>
              <a:t>Fuel </a:t>
            </a:r>
            <a:r>
              <a:rPr lang="en-US" dirty="0"/>
              <a:t>level gauges use a fuel tank sending unit </a:t>
            </a:r>
            <a:r>
              <a:rPr lang="en-US" dirty="0" smtClean="0"/>
              <a:t>that consists </a:t>
            </a:r>
            <a:r>
              <a:rPr lang="en-US" dirty="0"/>
              <a:t>of a float attached to a variable resistor</a:t>
            </a:r>
            <a:r>
              <a:rPr lang="en-US" dirty="0" smtClean="0"/>
              <a:t>.</a:t>
            </a:r>
          </a:p>
          <a:p>
            <a:pPr lvl="1"/>
            <a:r>
              <a:rPr lang="en-US" dirty="0"/>
              <a:t>As the resistance of the tank unit changes, the dash-mounted </a:t>
            </a:r>
            <a:r>
              <a:rPr lang="en-US" dirty="0" smtClean="0"/>
              <a:t>gauge also </a:t>
            </a:r>
            <a:r>
              <a:rPr lang="en-US" dirty="0"/>
              <a:t>changes to show the level of the fuel in the tank</a:t>
            </a:r>
            <a:r>
              <a:rPr lang="en-US" dirty="0" smtClean="0"/>
              <a:t>.</a:t>
            </a:r>
          </a:p>
          <a:p>
            <a:r>
              <a:rPr lang="en-US" dirty="0" smtClean="0"/>
              <a:t>Oil Pressure</a:t>
            </a:r>
          </a:p>
          <a:p>
            <a:pPr lvl="1"/>
            <a:r>
              <a:rPr lang="en-US" dirty="0" smtClean="0"/>
              <a:t>The </a:t>
            </a:r>
            <a:r>
              <a:rPr lang="en-US" dirty="0"/>
              <a:t>oil pressure lamp operates through </a:t>
            </a:r>
            <a:r>
              <a:rPr lang="en-US" dirty="0" smtClean="0"/>
              <a:t>use of </a:t>
            </a:r>
            <a:r>
              <a:rPr lang="en-US" dirty="0"/>
              <a:t>an oil pressure sending unit, which is a switch screwed into </a:t>
            </a:r>
            <a:r>
              <a:rPr lang="en-US" dirty="0" smtClean="0"/>
              <a:t>the engine </a:t>
            </a:r>
            <a:r>
              <a:rPr lang="en-US" dirty="0"/>
              <a:t>block, and grounds the electrical circuit.</a:t>
            </a:r>
            <a:endParaRPr lang="en-US" dirty="0"/>
          </a:p>
        </p:txBody>
      </p:sp>
    </p:spTree>
    <p:extLst>
      <p:ext uri="{BB962C8B-B14F-4D97-AF65-F5344CB8AC3E}">
        <p14:creationId xmlns:p14="http://schemas.microsoft.com/office/powerpoint/2010/main" val="989144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DASH WARNING </a:t>
            </a:r>
            <a:r>
              <a:rPr lang="en-US" dirty="0" smtClean="0">
                <a:latin typeface="+mj-lt"/>
              </a:rPr>
              <a:t>SYMBOLS (1 OF 2)</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Purpose and Function</a:t>
            </a:r>
          </a:p>
          <a:p>
            <a:pPr lvl="1"/>
            <a:r>
              <a:rPr lang="en-US" dirty="0"/>
              <a:t>Symbols are used instead of words because they </a:t>
            </a:r>
            <a:r>
              <a:rPr lang="en-US" dirty="0" smtClean="0"/>
              <a:t>are universal </a:t>
            </a:r>
            <a:r>
              <a:rPr lang="en-US" dirty="0"/>
              <a:t>in a global vehicle market.</a:t>
            </a:r>
            <a:endParaRPr lang="en-US" dirty="0" smtClean="0"/>
          </a:p>
          <a:p>
            <a:r>
              <a:rPr lang="en-US" dirty="0" smtClean="0"/>
              <a:t>Bulb Check</a:t>
            </a:r>
          </a:p>
          <a:p>
            <a:pPr lvl="1"/>
            <a:r>
              <a:rPr lang="en-US" dirty="0"/>
              <a:t>All of the warning lights come on as part of a self-test, </a:t>
            </a:r>
            <a:r>
              <a:rPr lang="en-US" dirty="0" smtClean="0"/>
              <a:t>and to </a:t>
            </a:r>
            <a:r>
              <a:rPr lang="en-US" dirty="0"/>
              <a:t>help the driver or technician spot any warning light that may </a:t>
            </a:r>
            <a:r>
              <a:rPr lang="en-US" dirty="0" smtClean="0"/>
              <a:t>be burned </a:t>
            </a:r>
            <a:r>
              <a:rPr lang="en-US" dirty="0"/>
              <a:t>out or not operating.</a:t>
            </a:r>
            <a:endParaRPr lang="en-US" dirty="0" smtClean="0"/>
          </a:p>
          <a:p>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DASH </a:t>
            </a:r>
            <a:r>
              <a:rPr lang="en-US" dirty="0" smtClean="0">
                <a:latin typeface="+mj-lt"/>
              </a:rPr>
              <a:t>GAUGES (2 OF 2)</a:t>
            </a:r>
            <a:endParaRPr lang="en-US" dirty="0">
              <a:latin typeface="+mj-lt"/>
            </a:endParaRPr>
          </a:p>
        </p:txBody>
      </p:sp>
      <p:sp>
        <p:nvSpPr>
          <p:cNvPr id="3" name="Content Placeholder 2"/>
          <p:cNvSpPr>
            <a:spLocks noGrp="1"/>
          </p:cNvSpPr>
          <p:nvPr>
            <p:ph idx="1"/>
          </p:nvPr>
        </p:nvSpPr>
        <p:spPr/>
        <p:txBody>
          <a:bodyPr/>
          <a:lstStyle/>
          <a:p>
            <a:r>
              <a:rPr lang="en-US" dirty="0" smtClean="0"/>
              <a:t>Coolant Temperature</a:t>
            </a:r>
          </a:p>
          <a:p>
            <a:pPr lvl="1"/>
            <a:r>
              <a:rPr lang="en-US" dirty="0"/>
              <a:t>Most vehicles use the engine coolant temperature (ECT) sensor </a:t>
            </a:r>
            <a:r>
              <a:rPr lang="en-US" dirty="0" smtClean="0"/>
              <a:t>for engine </a:t>
            </a:r>
            <a:r>
              <a:rPr lang="en-US" dirty="0"/>
              <a:t>temperature gauge operation</a:t>
            </a:r>
            <a:r>
              <a:rPr lang="en-US" dirty="0" smtClean="0"/>
              <a:t>.</a:t>
            </a:r>
          </a:p>
          <a:p>
            <a:r>
              <a:rPr lang="en-US" dirty="0" smtClean="0"/>
              <a:t>Dash Instrument Diagnosis</a:t>
            </a:r>
          </a:p>
          <a:p>
            <a:pPr lvl="1"/>
            <a:r>
              <a:rPr lang="en-US" dirty="0"/>
              <a:t>Use a factory or factory-level scan tool to check </a:t>
            </a:r>
            <a:r>
              <a:rPr lang="en-US" dirty="0" smtClean="0"/>
              <a:t>for codes.</a:t>
            </a:r>
          </a:p>
          <a:p>
            <a:pPr lvl="1"/>
            <a:r>
              <a:rPr lang="en-US" dirty="0"/>
              <a:t>Use the bidirectional control features on the scan tool to </a:t>
            </a:r>
            <a:r>
              <a:rPr lang="en-US" dirty="0" smtClean="0"/>
              <a:t>actuate the </a:t>
            </a:r>
            <a:r>
              <a:rPr lang="en-US" dirty="0"/>
              <a:t>dash </a:t>
            </a:r>
            <a:r>
              <a:rPr lang="en-US" dirty="0" smtClean="0"/>
              <a:t>display.</a:t>
            </a:r>
          </a:p>
          <a:p>
            <a:pPr lvl="1"/>
            <a:r>
              <a:rPr lang="en-US" dirty="0"/>
              <a:t>Always follow the specified testing and diagnostic </a:t>
            </a:r>
            <a:r>
              <a:rPr lang="en-US" dirty="0" smtClean="0"/>
              <a:t>procedures found </a:t>
            </a:r>
            <a:r>
              <a:rPr lang="en-US" dirty="0"/>
              <a:t>in service information for the vehicle being tested.</a:t>
            </a:r>
            <a:endParaRPr lang="en-US" dirty="0"/>
          </a:p>
        </p:txBody>
      </p:sp>
    </p:spTree>
    <p:extLst>
      <p:ext uri="{BB962C8B-B14F-4D97-AF65-F5344CB8AC3E}">
        <p14:creationId xmlns:p14="http://schemas.microsoft.com/office/powerpoint/2010/main" val="2374992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57.18 A sending unit socket being used to remove an oil pressure sender unit</a:t>
            </a:r>
            <a:endParaRPr lang="en-US" dirty="0">
              <a:latin typeface="+mj-lt"/>
            </a:endParaRPr>
          </a:p>
        </p:txBody>
      </p:sp>
      <p:pic>
        <p:nvPicPr>
          <p:cNvPr id="3" name="Picture 2" descr="A figure shows an oil pressure sender socket seated over an oil pressure sender to remove it from an engin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005" y="1707238"/>
            <a:ext cx="5509991" cy="4425696"/>
          </a:xfrm>
          <a:prstGeom prst="rect">
            <a:avLst/>
          </a:prstGeom>
        </p:spPr>
      </p:pic>
    </p:spTree>
    <p:extLst>
      <p:ext uri="{BB962C8B-B14F-4D97-AF65-F5344CB8AC3E}">
        <p14:creationId xmlns:p14="http://schemas.microsoft.com/office/powerpoint/2010/main" val="494441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57.19 A temperature gauge showing normal operating temperature between 180°F and 215°F, depending on the specific vehicle and engine</a:t>
            </a:r>
            <a:endParaRPr lang="en-US" dirty="0">
              <a:latin typeface="+mj-lt"/>
            </a:endParaRPr>
          </a:p>
        </p:txBody>
      </p:sp>
      <p:pic>
        <p:nvPicPr>
          <p:cNvPr id="3" name="Picture 2" descr="A photo shows a temperature gauge reading just below 2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1536" y="1692712"/>
            <a:ext cx="5900928" cy="4425696"/>
          </a:xfrm>
          <a:prstGeom prst="rect">
            <a:avLst/>
          </a:prstGeom>
        </p:spPr>
      </p:pic>
    </p:spTree>
    <p:extLst>
      <p:ext uri="{BB962C8B-B14F-4D97-AF65-F5344CB8AC3E}">
        <p14:creationId xmlns:p14="http://schemas.microsoft.com/office/powerpoint/2010/main" val="1985600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NAVIGATION AND GPS</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The </a:t>
            </a:r>
            <a:r>
              <a:rPr lang="en-US" dirty="0"/>
              <a:t>global positioning </a:t>
            </a:r>
            <a:r>
              <a:rPr lang="en-US" dirty="0" smtClean="0"/>
              <a:t>system (GPS</a:t>
            </a:r>
            <a:r>
              <a:rPr lang="en-US" dirty="0"/>
              <a:t>) uses 24 satellites in orbit around the earth to provide </a:t>
            </a:r>
            <a:r>
              <a:rPr lang="en-US" dirty="0" smtClean="0"/>
              <a:t>signals for </a:t>
            </a:r>
            <a:r>
              <a:rPr lang="en-US" dirty="0"/>
              <a:t>navigation devices</a:t>
            </a:r>
            <a:r>
              <a:rPr lang="en-US" dirty="0" smtClean="0"/>
              <a:t>.</a:t>
            </a:r>
          </a:p>
          <a:p>
            <a:r>
              <a:rPr lang="en-US" dirty="0" smtClean="0"/>
              <a:t>Navigation System Parts and Operation</a:t>
            </a:r>
          </a:p>
          <a:p>
            <a:pPr lvl="1"/>
            <a:r>
              <a:rPr lang="en-US" dirty="0" smtClean="0"/>
              <a:t>GPS satellite signals</a:t>
            </a:r>
          </a:p>
          <a:p>
            <a:pPr lvl="1"/>
            <a:r>
              <a:rPr lang="en-US" dirty="0" smtClean="0"/>
              <a:t>YAW sensor</a:t>
            </a:r>
          </a:p>
          <a:p>
            <a:pPr lvl="1"/>
            <a:r>
              <a:rPr lang="en-US" dirty="0" smtClean="0"/>
              <a:t>Vehicle speed sensor</a:t>
            </a:r>
          </a:p>
          <a:p>
            <a:pPr lvl="1"/>
            <a:r>
              <a:rPr lang="en-US" dirty="0" smtClean="0"/>
              <a:t>Audio input/output</a:t>
            </a:r>
          </a:p>
          <a:p>
            <a:pPr lvl="1"/>
            <a:endParaRPr lang="en-US" dirty="0" smtClean="0"/>
          </a:p>
          <a:p>
            <a:pPr lvl="1"/>
            <a:endParaRPr lang="en-US" dirty="0"/>
          </a:p>
        </p:txBody>
      </p:sp>
    </p:spTree>
    <p:extLst>
      <p:ext uri="{BB962C8B-B14F-4D97-AF65-F5344CB8AC3E}">
        <p14:creationId xmlns:p14="http://schemas.microsoft.com/office/powerpoint/2010/main" val="1897925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57.20 Global positioning systems use 24 satellites in high earth orbit whose signals are picked up by navigation systems. The navigation system computer then calculates the location based on the position of the satellite overhead</a:t>
            </a:r>
            <a:endParaRPr lang="en-US" dirty="0">
              <a:latin typeface="+mj-lt"/>
            </a:endParaRPr>
          </a:p>
        </p:txBody>
      </p:sp>
      <p:pic>
        <p:nvPicPr>
          <p:cNvPr id="3" name="Picture 2" descr="An illustration shows earth surrounded by 24 satellites in elliptical orbi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5410" y="2133600"/>
            <a:ext cx="3533181" cy="3882616"/>
          </a:xfrm>
          <a:prstGeom prst="rect">
            <a:avLst/>
          </a:prstGeom>
        </p:spPr>
      </p:pic>
    </p:spTree>
    <p:extLst>
      <p:ext uri="{BB962C8B-B14F-4D97-AF65-F5344CB8AC3E}">
        <p14:creationId xmlns:p14="http://schemas.microsoft.com/office/powerpoint/2010/main" val="2384420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57.21 A typical GPS display screen showing the location of the vehicle</a:t>
            </a:r>
            <a:endParaRPr lang="en-US" dirty="0">
              <a:latin typeface="+mj-lt"/>
            </a:endParaRPr>
          </a:p>
        </p:txBody>
      </p:sp>
      <p:pic>
        <p:nvPicPr>
          <p:cNvPr id="3" name="Picture 2" descr="A photo shows a GPS navigation system displ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309" y="1863017"/>
            <a:ext cx="5727382" cy="4295537"/>
          </a:xfrm>
          <a:prstGeom prst="rect">
            <a:avLst/>
          </a:prstGeom>
        </p:spPr>
      </p:pic>
    </p:spTree>
    <p:extLst>
      <p:ext uri="{BB962C8B-B14F-4D97-AF65-F5344CB8AC3E}">
        <p14:creationId xmlns:p14="http://schemas.microsoft.com/office/powerpoint/2010/main" val="67146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57.22 A typical navigation display showing various options. Some systems do not allow access to these if the vehicle is in gear and/or moving</a:t>
            </a:r>
            <a:endParaRPr lang="en-US" dirty="0">
              <a:latin typeface="+mj-lt"/>
            </a:endParaRPr>
          </a:p>
        </p:txBody>
      </p:sp>
      <p:pic>
        <p:nvPicPr>
          <p:cNvPr id="3" name="Picture 2" descr="A photo shows various options in a typical navigation system. Options include search condition, route preference, destination add or delete, and preferred road add or dele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302" y="1622779"/>
            <a:ext cx="6829395" cy="4444293"/>
          </a:xfrm>
          <a:prstGeom prst="rect">
            <a:avLst/>
          </a:prstGeom>
        </p:spPr>
      </p:pic>
    </p:spTree>
    <p:extLst>
      <p:ext uri="{BB962C8B-B14F-4D97-AF65-F5344CB8AC3E}">
        <p14:creationId xmlns:p14="http://schemas.microsoft.com/office/powerpoint/2010/main" val="1930625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57.23 A screen display of a navigation system that is unable to acquire usable signals from GPS satellites</a:t>
            </a:r>
            <a:endParaRPr lang="en-US" dirty="0">
              <a:latin typeface="+mj-lt"/>
            </a:endParaRPr>
          </a:p>
        </p:txBody>
      </p:sp>
      <p:pic>
        <p:nvPicPr>
          <p:cNvPr id="3" name="Picture 2" descr="The photo shows the following text:&#10;• Navigation system is unable to acquire a proper GPS signal&#10;o Move vehicle to another location&#10;o Turn the ignition switch off&#10;o Disconnect the battery for 30 min to clear the GPS receiver's memory.&#10;o Reconnect the battery and follow the screen prompts&#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1112" y="1689684"/>
            <a:ext cx="6761777" cy="4400290"/>
          </a:xfrm>
          <a:prstGeom prst="rect">
            <a:avLst/>
          </a:prstGeom>
        </p:spPr>
      </p:pic>
    </p:spTree>
    <p:extLst>
      <p:ext uri="{BB962C8B-B14F-4D97-AF65-F5344CB8AC3E}">
        <p14:creationId xmlns:p14="http://schemas.microsoft.com/office/powerpoint/2010/main" val="1845019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938992"/>
          </a:xfrm>
          <a:prstGeom prst="rect">
            <a:avLst/>
          </a:prstGeom>
        </p:spPr>
        <p:txBody>
          <a:bodyPr wrap="square">
            <a:spAutoFit/>
          </a:bodyPr>
          <a:lstStyle/>
          <a:p>
            <a:r>
              <a:rPr lang="en-US" sz="4000" dirty="0"/>
              <a:t>How does a navigation system determine the location of the</a:t>
            </a:r>
          </a:p>
          <a:p>
            <a:r>
              <a:rPr lang="en-US" sz="4000" dirty="0"/>
              <a:t>vehicle?</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GPS Satellites.</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DASH WARNING </a:t>
            </a:r>
            <a:r>
              <a:rPr lang="en-US" dirty="0" smtClean="0">
                <a:latin typeface="+mj-lt"/>
              </a:rPr>
              <a:t>SYMBOLS (2 OF 2)</a:t>
            </a:r>
            <a:endParaRPr lang="en-US" dirty="0">
              <a:latin typeface="+mj-lt"/>
            </a:endParaRPr>
          </a:p>
        </p:txBody>
      </p:sp>
      <p:sp>
        <p:nvSpPr>
          <p:cNvPr id="3" name="Content Placeholder 2"/>
          <p:cNvSpPr>
            <a:spLocks noGrp="1"/>
          </p:cNvSpPr>
          <p:nvPr>
            <p:ph idx="1"/>
          </p:nvPr>
        </p:nvSpPr>
        <p:spPr/>
        <p:txBody>
          <a:bodyPr/>
          <a:lstStyle/>
          <a:p>
            <a:r>
              <a:rPr lang="en-US" dirty="0" smtClean="0"/>
              <a:t>Green or White Symbols</a:t>
            </a:r>
          </a:p>
          <a:p>
            <a:pPr lvl="1"/>
            <a:r>
              <a:rPr lang="en-US" dirty="0" smtClean="0"/>
              <a:t>Used </a:t>
            </a:r>
            <a:r>
              <a:rPr lang="en-US" dirty="0"/>
              <a:t>to notify the driver that certain functions are </a:t>
            </a:r>
            <a:r>
              <a:rPr lang="en-US" dirty="0" smtClean="0"/>
              <a:t>working</a:t>
            </a:r>
          </a:p>
          <a:p>
            <a:r>
              <a:rPr lang="en-US" dirty="0" smtClean="0"/>
              <a:t>Amber Symbols</a:t>
            </a:r>
          </a:p>
          <a:p>
            <a:pPr lvl="1"/>
            <a:r>
              <a:rPr lang="en-US" dirty="0" smtClean="0"/>
              <a:t>A fault or </a:t>
            </a:r>
            <a:r>
              <a:rPr lang="en-US" dirty="0"/>
              <a:t>an issue has occurred that may require attention soon</a:t>
            </a:r>
            <a:r>
              <a:rPr lang="en-US" dirty="0" smtClean="0"/>
              <a:t>.</a:t>
            </a:r>
          </a:p>
          <a:p>
            <a:r>
              <a:rPr lang="en-US" dirty="0" smtClean="0"/>
              <a:t>Red Warning Symbols</a:t>
            </a:r>
          </a:p>
          <a:p>
            <a:pPr lvl="1"/>
            <a:r>
              <a:rPr lang="en-US" dirty="0" smtClean="0"/>
              <a:t>Red </a:t>
            </a:r>
            <a:r>
              <a:rPr lang="en-US" dirty="0"/>
              <a:t>symbols mean that a serious </a:t>
            </a:r>
            <a:r>
              <a:rPr lang="en-US" dirty="0" smtClean="0"/>
              <a:t>fault has </a:t>
            </a:r>
            <a:r>
              <a:rPr lang="en-US" dirty="0"/>
              <a:t>been detected and that immediate attention is required</a:t>
            </a:r>
          </a:p>
        </p:txBody>
      </p:sp>
    </p:spTree>
    <p:extLst>
      <p:ext uri="{BB962C8B-B14F-4D97-AF65-F5344CB8AC3E}">
        <p14:creationId xmlns:p14="http://schemas.microsoft.com/office/powerpoint/2010/main" val="855429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TELEMATICS</a:t>
            </a:r>
            <a:endParaRPr lang="en-US" dirty="0">
              <a:latin typeface="+mj-lt"/>
            </a:endParaRPr>
          </a:p>
        </p:txBody>
      </p:sp>
      <p:sp>
        <p:nvSpPr>
          <p:cNvPr id="3" name="Content Placeholder 2"/>
          <p:cNvSpPr>
            <a:spLocks noGrp="1"/>
          </p:cNvSpPr>
          <p:nvPr>
            <p:ph idx="1"/>
          </p:nvPr>
        </p:nvSpPr>
        <p:spPr/>
        <p:txBody>
          <a:bodyPr/>
          <a:lstStyle/>
          <a:p>
            <a:r>
              <a:rPr lang="en-US" dirty="0" smtClean="0"/>
              <a:t>What is telematics?</a:t>
            </a:r>
          </a:p>
          <a:p>
            <a:pPr lvl="1"/>
            <a:r>
              <a:rPr lang="en-US" dirty="0"/>
              <a:t>Telematics is an </a:t>
            </a:r>
            <a:r>
              <a:rPr lang="en-US" dirty="0" smtClean="0"/>
              <a:t>interconnected system </a:t>
            </a:r>
            <a:r>
              <a:rPr lang="en-US" dirty="0"/>
              <a:t>that combines telecommunications (cellular systems) </a:t>
            </a:r>
            <a:r>
              <a:rPr lang="en-US" dirty="0" smtClean="0"/>
              <a:t>and GPS </a:t>
            </a:r>
            <a:r>
              <a:rPr lang="en-US" dirty="0"/>
              <a:t>navigation satellite system technology</a:t>
            </a:r>
            <a:r>
              <a:rPr lang="en-US" dirty="0" smtClean="0"/>
              <a:t>.</a:t>
            </a:r>
          </a:p>
          <a:p>
            <a:r>
              <a:rPr lang="en-US" dirty="0" smtClean="0"/>
              <a:t>Parts and Operation</a:t>
            </a:r>
          </a:p>
          <a:p>
            <a:pPr lvl="1"/>
            <a:r>
              <a:rPr lang="en-US" dirty="0"/>
              <a:t>Automatic notification of airbag deployment</a:t>
            </a:r>
            <a:r>
              <a:rPr lang="en-US" dirty="0" smtClean="0"/>
              <a:t>.</a:t>
            </a:r>
          </a:p>
          <a:p>
            <a:pPr lvl="1"/>
            <a:r>
              <a:rPr lang="en-US" dirty="0"/>
              <a:t>Emergency services</a:t>
            </a:r>
            <a:r>
              <a:rPr lang="en-US" dirty="0" smtClean="0"/>
              <a:t>.</a:t>
            </a:r>
          </a:p>
          <a:p>
            <a:pPr lvl="1"/>
            <a:r>
              <a:rPr lang="en-US" dirty="0"/>
              <a:t>Stolen vehicle location assistance</a:t>
            </a:r>
            <a:r>
              <a:rPr lang="en-US" dirty="0" smtClean="0"/>
              <a:t>.</a:t>
            </a:r>
          </a:p>
          <a:p>
            <a:pPr lvl="1"/>
            <a:r>
              <a:rPr lang="en-US" dirty="0"/>
              <a:t>Remote door unlock</a:t>
            </a:r>
            <a:r>
              <a:rPr lang="en-US" dirty="0" smtClean="0"/>
              <a:t>.</a:t>
            </a:r>
          </a:p>
          <a:p>
            <a:pPr lvl="1"/>
            <a:r>
              <a:rPr lang="en-US" dirty="0"/>
              <a:t>Roadside assistance.</a:t>
            </a:r>
            <a:endParaRPr lang="en-US" dirty="0"/>
          </a:p>
        </p:txBody>
      </p:sp>
    </p:spTree>
    <p:extLst>
      <p:ext uri="{BB962C8B-B14F-4D97-AF65-F5344CB8AC3E}">
        <p14:creationId xmlns:p14="http://schemas.microsoft.com/office/powerpoint/2010/main" val="3842620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57.24 The three-button OnStar control is located on the inside rearview mirror. The left button (telephone handset icon) is pushed if a hands-free cellular call is to be made. The center button is depressed to contact an OnStar advisor and the right emergency button is used to request that help be sent to the vehicle’s location</a:t>
            </a:r>
          </a:p>
        </p:txBody>
      </p:sp>
      <p:pic>
        <p:nvPicPr>
          <p:cNvPr id="3" name="Picture 2" descr="A photo shows 3 buttons on the inner side of rear view mirror. The left button (telephone handset icon) is pushed if a hands-free cellular call is to be made. The center button is depressed to contact an OnStar advisor and the right emergency button is used to request that help be sent to the vehicle’s loca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824" y="1954775"/>
            <a:ext cx="6196353" cy="4186725"/>
          </a:xfrm>
          <a:prstGeom prst="rect">
            <a:avLst/>
          </a:prstGeom>
        </p:spPr>
      </p:pic>
    </p:spTree>
    <p:extLst>
      <p:ext uri="{BB962C8B-B14F-4D97-AF65-F5344CB8AC3E}">
        <p14:creationId xmlns:p14="http://schemas.microsoft.com/office/powerpoint/2010/main" val="1753091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BACKUP CAMERA</a:t>
            </a:r>
            <a:endParaRPr lang="en-US" dirty="0">
              <a:latin typeface="+mj-lt"/>
            </a:endParaRPr>
          </a:p>
        </p:txBody>
      </p:sp>
      <p:sp>
        <p:nvSpPr>
          <p:cNvPr id="3" name="Content Placeholder 2"/>
          <p:cNvSpPr>
            <a:spLocks noGrp="1"/>
          </p:cNvSpPr>
          <p:nvPr>
            <p:ph idx="1"/>
          </p:nvPr>
        </p:nvSpPr>
        <p:spPr/>
        <p:txBody>
          <a:bodyPr/>
          <a:lstStyle/>
          <a:p>
            <a:r>
              <a:rPr lang="en-US" dirty="0" smtClean="0"/>
              <a:t>Parts and Operation</a:t>
            </a:r>
          </a:p>
          <a:p>
            <a:pPr lvl="1"/>
            <a:r>
              <a:rPr lang="en-US" dirty="0" smtClean="0"/>
              <a:t>Used </a:t>
            </a:r>
            <a:r>
              <a:rPr lang="en-US" dirty="0"/>
              <a:t>to </a:t>
            </a:r>
            <a:r>
              <a:rPr lang="en-US" dirty="0" smtClean="0"/>
              <a:t>display the </a:t>
            </a:r>
            <a:r>
              <a:rPr lang="en-US" dirty="0"/>
              <a:t>area at the rear of the vehicle in a screen display on the </a:t>
            </a:r>
            <a:r>
              <a:rPr lang="en-US" dirty="0" smtClean="0"/>
              <a:t>dash, or </a:t>
            </a:r>
            <a:r>
              <a:rPr lang="en-US" dirty="0"/>
              <a:t>in the inside rear-view mirror when the gear selector is placed </a:t>
            </a:r>
            <a:r>
              <a:rPr lang="en-US" dirty="0" smtClean="0"/>
              <a:t>in reverse.</a:t>
            </a:r>
          </a:p>
          <a:p>
            <a:r>
              <a:rPr lang="en-US" dirty="0" smtClean="0"/>
              <a:t>Rear Camera Image Issues</a:t>
            </a:r>
          </a:p>
          <a:p>
            <a:pPr lvl="1"/>
            <a:r>
              <a:rPr lang="en-US" dirty="0" smtClean="0"/>
              <a:t>Dark conditions</a:t>
            </a:r>
          </a:p>
          <a:p>
            <a:pPr lvl="1"/>
            <a:r>
              <a:rPr lang="en-US" dirty="0" smtClean="0"/>
              <a:t>Physical damage</a:t>
            </a:r>
          </a:p>
          <a:p>
            <a:pPr lvl="1"/>
            <a:r>
              <a:rPr lang="en-US" dirty="0" smtClean="0"/>
              <a:t>Dirt, mud, ice, snow</a:t>
            </a:r>
          </a:p>
          <a:p>
            <a:pPr lvl="1"/>
            <a:r>
              <a:rPr lang="en-US" dirty="0" smtClean="0"/>
              <a:t>Excessive temperatures</a:t>
            </a:r>
          </a:p>
          <a:p>
            <a:pPr lvl="1"/>
            <a:r>
              <a:rPr lang="en-US" dirty="0" smtClean="0"/>
              <a:t>Glare</a:t>
            </a:r>
            <a:endParaRPr lang="en-US" dirty="0"/>
          </a:p>
        </p:txBody>
      </p:sp>
    </p:spTree>
    <p:extLst>
      <p:ext uri="{BB962C8B-B14F-4D97-AF65-F5344CB8AC3E}">
        <p14:creationId xmlns:p14="http://schemas.microsoft.com/office/powerpoint/2010/main" val="3317105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57.25 A typical view displayed on the navigation screen from the backup camera</a:t>
            </a:r>
            <a:endParaRPr lang="en-US" dirty="0">
              <a:latin typeface="+mj-lt"/>
            </a:endParaRPr>
          </a:p>
        </p:txBody>
      </p:sp>
      <p:pic>
        <p:nvPicPr>
          <p:cNvPr id="3" name="Picture 2" descr="A photo shows a navigation screen that’s displays the area behind the c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0749" y="1764223"/>
            <a:ext cx="5842503" cy="4381877"/>
          </a:xfrm>
          <a:prstGeom prst="rect">
            <a:avLst/>
          </a:prstGeom>
        </p:spPr>
      </p:pic>
    </p:spTree>
    <p:extLst>
      <p:ext uri="{BB962C8B-B14F-4D97-AF65-F5344CB8AC3E}">
        <p14:creationId xmlns:p14="http://schemas.microsoft.com/office/powerpoint/2010/main" val="1613241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57.26 A typical fisheye-type backup camera usually located near the center on the rear of the vehicle near the license plate</a:t>
            </a:r>
            <a:endParaRPr lang="en-US" dirty="0">
              <a:latin typeface="+mj-lt"/>
            </a:endParaRPr>
          </a:p>
        </p:txBody>
      </p:sp>
      <p:pic>
        <p:nvPicPr>
          <p:cNvPr id="3" name="Picture 2" descr="A photo shows a typical fish eye type backup camer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442" y="1793175"/>
            <a:ext cx="5423116" cy="4338492"/>
          </a:xfrm>
          <a:prstGeom prst="rect">
            <a:avLst/>
          </a:prstGeom>
        </p:spPr>
      </p:pic>
    </p:spTree>
    <p:extLst>
      <p:ext uri="{BB962C8B-B14F-4D97-AF65-F5344CB8AC3E}">
        <p14:creationId xmlns:p14="http://schemas.microsoft.com/office/powerpoint/2010/main" val="3363224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PARKING ASSIST</a:t>
            </a:r>
            <a:endParaRPr lang="en-US" dirty="0">
              <a:latin typeface="+mj-lt"/>
            </a:endParaRPr>
          </a:p>
        </p:txBody>
      </p:sp>
      <p:sp>
        <p:nvSpPr>
          <p:cNvPr id="3" name="Content Placeholder 2"/>
          <p:cNvSpPr>
            <a:spLocks noGrp="1"/>
          </p:cNvSpPr>
          <p:nvPr>
            <p:ph idx="1"/>
          </p:nvPr>
        </p:nvSpPr>
        <p:spPr/>
        <p:txBody>
          <a:bodyPr/>
          <a:lstStyle/>
          <a:p>
            <a:r>
              <a:rPr lang="en-US" dirty="0" smtClean="0"/>
              <a:t>Components</a:t>
            </a:r>
          </a:p>
          <a:p>
            <a:pPr lvl="1"/>
            <a:r>
              <a:rPr lang="en-US" dirty="0"/>
              <a:t>Ultrasonic object </a:t>
            </a:r>
            <a:r>
              <a:rPr lang="en-US" dirty="0" smtClean="0"/>
              <a:t>sensors</a:t>
            </a:r>
          </a:p>
          <a:p>
            <a:pPr lvl="1"/>
            <a:r>
              <a:rPr lang="en-US" dirty="0"/>
              <a:t>Electromagnetic parking sensors (EPS</a:t>
            </a:r>
            <a:r>
              <a:rPr lang="en-US" dirty="0" smtClean="0"/>
              <a:t>)</a:t>
            </a:r>
          </a:p>
          <a:p>
            <a:pPr lvl="1"/>
            <a:r>
              <a:rPr lang="en-US" dirty="0" smtClean="0"/>
              <a:t>Blind </a:t>
            </a:r>
            <a:r>
              <a:rPr lang="en-US" dirty="0"/>
              <a:t>spot </a:t>
            </a:r>
            <a:r>
              <a:rPr lang="en-US" dirty="0" smtClean="0"/>
              <a:t>monitor</a:t>
            </a:r>
          </a:p>
          <a:p>
            <a:r>
              <a:rPr lang="en-US" dirty="0" smtClean="0"/>
              <a:t>Operation</a:t>
            </a:r>
          </a:p>
          <a:p>
            <a:pPr lvl="1"/>
            <a:r>
              <a:rPr lang="en-US" dirty="0" smtClean="0"/>
              <a:t>The system is active </a:t>
            </a:r>
            <a:r>
              <a:rPr lang="en-US" dirty="0"/>
              <a:t>from the time the engine is started until the vehicle exceeds </a:t>
            </a:r>
            <a:r>
              <a:rPr lang="en-US" dirty="0" smtClean="0"/>
              <a:t>a speed </a:t>
            </a:r>
            <a:r>
              <a:rPr lang="en-US" dirty="0"/>
              <a:t>of approximately 6 MPH (10 km/h</a:t>
            </a:r>
            <a:r>
              <a:rPr lang="en-US" dirty="0" smtClean="0"/>
              <a:t>).</a:t>
            </a:r>
          </a:p>
          <a:p>
            <a:pPr lvl="1"/>
            <a:r>
              <a:rPr lang="en-US" dirty="0" smtClean="0"/>
              <a:t>Also </a:t>
            </a:r>
            <a:r>
              <a:rPr lang="en-US" dirty="0"/>
              <a:t>active when </a:t>
            </a:r>
            <a:r>
              <a:rPr lang="en-US" dirty="0" smtClean="0"/>
              <a:t>the vehicle </a:t>
            </a:r>
            <a:r>
              <a:rPr lang="en-US" dirty="0"/>
              <a:t>is backing up.</a:t>
            </a:r>
            <a:endParaRPr lang="en-US" dirty="0"/>
          </a:p>
        </p:txBody>
      </p:sp>
    </p:spTree>
    <p:extLst>
      <p:ext uri="{BB962C8B-B14F-4D97-AF65-F5344CB8AC3E}">
        <p14:creationId xmlns:p14="http://schemas.microsoft.com/office/powerpoint/2010/main" val="2470887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57.27 The small round buttons in the rear bumper are ultrasonic sensors used to sense distance to an object</a:t>
            </a:r>
            <a:endParaRPr lang="en-US" dirty="0">
              <a:latin typeface="+mj-lt"/>
            </a:endParaRPr>
          </a:p>
        </p:txBody>
      </p:sp>
      <p:pic>
        <p:nvPicPr>
          <p:cNvPr id="3" name="Picture 2" descr="A photo shows 3 button shaped ultrasonic sensor attached to the rear of the c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309" y="1795287"/>
            <a:ext cx="5727382" cy="4295537"/>
          </a:xfrm>
          <a:prstGeom prst="rect">
            <a:avLst/>
          </a:prstGeom>
        </p:spPr>
      </p:pic>
    </p:spTree>
    <p:extLst>
      <p:ext uri="{BB962C8B-B14F-4D97-AF65-F5344CB8AC3E}">
        <p14:creationId xmlns:p14="http://schemas.microsoft.com/office/powerpoint/2010/main" val="826359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57.28 The dash display on a Chevrolet pickup truck showing that an object is being detected at the front and left-front of the vehicle</a:t>
            </a:r>
            <a:endParaRPr lang="en-US" dirty="0">
              <a:latin typeface="+mj-lt"/>
            </a:endParaRPr>
          </a:p>
        </p:txBody>
      </p:sp>
      <p:pic>
        <p:nvPicPr>
          <p:cNvPr id="3" name="Picture 2" descr="A photo shows the dash display of a Chevrolet pickup truck. The display shows an object being sensed by the parking sensor near the front and left-front of the vehicl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139" y="1672539"/>
            <a:ext cx="5925723" cy="4444293"/>
          </a:xfrm>
          <a:prstGeom prst="rect">
            <a:avLst/>
          </a:prstGeom>
        </p:spPr>
      </p:pic>
    </p:spTree>
    <p:extLst>
      <p:ext uri="{BB962C8B-B14F-4D97-AF65-F5344CB8AC3E}">
        <p14:creationId xmlns:p14="http://schemas.microsoft.com/office/powerpoint/2010/main" val="285123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LANE DEPARTURE WARNING</a:t>
            </a:r>
            <a:endParaRPr lang="en-US" dirty="0">
              <a:latin typeface="+mj-lt"/>
            </a:endParaRPr>
          </a:p>
        </p:txBody>
      </p:sp>
      <p:sp>
        <p:nvSpPr>
          <p:cNvPr id="3" name="Content Placeholder 2"/>
          <p:cNvSpPr>
            <a:spLocks noGrp="1"/>
          </p:cNvSpPr>
          <p:nvPr>
            <p:ph idx="1"/>
          </p:nvPr>
        </p:nvSpPr>
        <p:spPr/>
        <p:txBody>
          <a:bodyPr/>
          <a:lstStyle/>
          <a:p>
            <a:r>
              <a:rPr lang="en-US" dirty="0" smtClean="0"/>
              <a:t>Parts and Operation</a:t>
            </a:r>
          </a:p>
          <a:p>
            <a:pPr lvl="1"/>
            <a:r>
              <a:rPr lang="en-US" dirty="0" smtClean="0"/>
              <a:t>Uses </a:t>
            </a:r>
            <a:r>
              <a:rPr lang="en-US" dirty="0"/>
              <a:t>cameras to detect if the vehicle is crossing </a:t>
            </a:r>
            <a:r>
              <a:rPr lang="en-US" dirty="0" smtClean="0"/>
              <a:t>over lane </a:t>
            </a:r>
            <a:r>
              <a:rPr lang="en-US" dirty="0"/>
              <a:t>marking lines on the pavement</a:t>
            </a:r>
            <a:r>
              <a:rPr lang="en-US" dirty="0" smtClean="0"/>
              <a:t>.</a:t>
            </a:r>
          </a:p>
          <a:p>
            <a:pPr lvl="1"/>
            <a:r>
              <a:rPr lang="en-US" dirty="0"/>
              <a:t>Some systems use two </a:t>
            </a:r>
            <a:r>
              <a:rPr lang="en-US" dirty="0" smtClean="0"/>
              <a:t>cameras, one </a:t>
            </a:r>
            <a:r>
              <a:rPr lang="en-US" dirty="0"/>
              <a:t>mounted on each outside rearview mirror</a:t>
            </a:r>
            <a:r>
              <a:rPr lang="en-US" dirty="0" smtClean="0"/>
              <a:t>.</a:t>
            </a:r>
          </a:p>
          <a:p>
            <a:pPr lvl="1"/>
            <a:r>
              <a:rPr lang="en-US" dirty="0"/>
              <a:t>Some </a:t>
            </a:r>
            <a:r>
              <a:rPr lang="en-US" dirty="0" smtClean="0"/>
              <a:t>systems use </a:t>
            </a:r>
            <a:r>
              <a:rPr lang="en-US" dirty="0"/>
              <a:t>infrared sensors located under the front </a:t>
            </a:r>
            <a:r>
              <a:rPr lang="en-US" dirty="0" smtClean="0"/>
              <a:t>bumper</a:t>
            </a:r>
          </a:p>
          <a:p>
            <a:r>
              <a:rPr lang="en-US" dirty="0" smtClean="0"/>
              <a:t>Diagnosis and Service</a:t>
            </a:r>
          </a:p>
          <a:p>
            <a:pPr lvl="1"/>
            <a:r>
              <a:rPr lang="en-US" dirty="0" smtClean="0"/>
              <a:t>After a </a:t>
            </a:r>
            <a:r>
              <a:rPr lang="en-US" dirty="0"/>
              <a:t>visual inspection, follow the vehicle manufacturer’s </a:t>
            </a:r>
            <a:r>
              <a:rPr lang="en-US" dirty="0" smtClean="0"/>
              <a:t>recommended diagnosis </a:t>
            </a:r>
            <a:r>
              <a:rPr lang="en-US" dirty="0"/>
              <a:t>procedures to locate and repair the fault in the system.</a:t>
            </a:r>
            <a:endParaRPr lang="en-US" dirty="0"/>
          </a:p>
        </p:txBody>
      </p:sp>
    </p:spTree>
    <p:extLst>
      <p:ext uri="{BB962C8B-B14F-4D97-AF65-F5344CB8AC3E}">
        <p14:creationId xmlns:p14="http://schemas.microsoft.com/office/powerpoint/2010/main" val="252069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57.29 A lane departure warning system often uses cameras to sense the road lines and warns the driver if the vehicle is not staying within the lane, unless the turn signal is on</a:t>
            </a:r>
          </a:p>
        </p:txBody>
      </p:sp>
      <p:pic>
        <p:nvPicPr>
          <p:cNvPr id="3" name="Picture 2" descr="An illustration shows a lane departure warning system with the lanes of a road marked with rectangular box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608" y="2529508"/>
            <a:ext cx="8088784" cy="2594882"/>
          </a:xfrm>
          <a:prstGeom prst="rect">
            <a:avLst/>
          </a:prstGeom>
        </p:spPr>
      </p:pic>
    </p:spTree>
    <p:extLst>
      <p:ext uri="{BB962C8B-B14F-4D97-AF65-F5344CB8AC3E}">
        <p14:creationId xmlns:p14="http://schemas.microsoft.com/office/powerpoint/2010/main" val="3754917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57.1 Green and blue symbols are used to inform the driver what is in operation</a:t>
            </a:r>
          </a:p>
        </p:txBody>
      </p:sp>
      <p:pic>
        <p:nvPicPr>
          <p:cNvPr id="5" name="Picture 2" descr=" The symbols indicate the following:&#10;• Adaptive cruise control&#10;• Adaptive lighting&#10;• Automatic wipers&#10;• Blind spot monitoring &#10;• Crawl control indicator &#10;• Cruise control on&#10;• Daytime running lights&#10;• Door open&#10;• Eco driving indicator&#10;• EV mode&#10;• Fog lights-front&#10;• Freeze warning&#10;• Frost warning&#10;• Fuel fill side indicator&#10;• High beam headlights&#10;• Hill descent control&#10;• Hood open&#10;• Information indicator&#10;• Low beam headlights&#10;• Parking assist&#10;• Rain sensor&#10;• Ready indicator&#10;• Rear window defrost&#10;• Parking light&#10;• Tail light indicator&#10;• Tow mode selected&#10;• Traction control&#10;• Trunk open&#10;• Turn signal indicator&#10;• Windshield defrost&#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8446" y="2781779"/>
            <a:ext cx="8187108" cy="210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57.2 Amber warning symbols inform the driver of a potential concern</a:t>
            </a:r>
          </a:p>
        </p:txBody>
      </p:sp>
      <p:pic>
        <p:nvPicPr>
          <p:cNvPr id="3" name="Picture 2" descr="The symbols indicate the following:&#10;• Adaptive cruise control&#10;• Alert notice&#10;• All wheel lock&#10;• All wheel steer&#10;• Anti-lock braking system warning&#10;• Auto braking indicator&#10;• Auxiliary brake active&#10;• Blind spot indicator&#10;• Brake fluid flow&#10;• Brake warning light fault&#10;• Brake pad wear warning&#10;• Brake pad wear warning-front&#10;• Brake pad wear warning-rear&#10;• Collision warning off&#10;• Convertible top warning&#10;• Crosswind assist&#10;• Diesel engine preheat&#10;• Diesel particulate filter warning&#10;• Dirty air filter&#10;• Electric shift malfunction&#10;• Exterior light fault &#10;• Four-wheel-drive fault&#10;• Gas cap loose&#10;• Glow plug&#10;• Headlight range control&#10;• Key fob battery low&#10;• Key not in vehicle&#10;• Lane departure warning&#10;• Low coolant level detected&#10;• Low fuel&#10;• Malfunction indicator lamp (MIL)&#10;• Needs to be towed&#10;• Parking brake&#10;• Passenger airbag deactivated&#10;• Press brake pedal&#10;• Press clutch pedal&#10;• Rear differential lock&#10;• Reduced power&#10;• Service required&#10;• Speed reduced&#10;• Stability control activated&#10;• TPMS warning&#10;• Tail light out&#10;• Theft deterrent&#10;• Time for maintenance indicator&#10;• Traction control fault&#10;• Trailer towing mode&#10;• Transmission warning&#10;• Washer fluid low&#10;• Water in diesel fuel&#10;• Water in fuel filter&#10;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4257" y="2003082"/>
            <a:ext cx="8135487" cy="3944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225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57.3 Red dash symbols are used to warn the driver of a fault requiring immediate action</a:t>
            </a:r>
          </a:p>
        </p:txBody>
      </p:sp>
      <p:pic>
        <p:nvPicPr>
          <p:cNvPr id="3" name="Picture 2" descr="The symbols indicate the following:&#10;• Air suspension warning&#10;• Airbag warning&#10;• Battery/alternator warning&#10;• Brake fluid low&#10;• Brake warning&#10;• Catalytic converter warning&#10;• Chassis system warning&#10;• Distance warning&#10;• Drivetrain trouble indicator&#10;• Electronic throttle control&#10;• Engine fault stop&#10;• Handbrake warning&#10;• Hydraulic brake fault&#10;• Ignition switch warning&#10;• Key fob battery low&#10;• Low coolant level warning&#10;• Master warning&#10;• Mechanical fault warning&#10;• Night vision warning&#10;• Oil level low&#10;• Oil pressure low&#10;• Parking brake light&#10;• Pedestrian warning&#10;• Power steering warning&#10;• Seat belt not on&#10;• Steering lock warning&#10;• Suspension fault detected&#10;• Temperature warning&#10;• Theft deterrent fault&#10;• Trailer tow hitch warning&#10;• Transmission fault do not switch&#10;• Transmission fluid temp warning&#10;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0920" y="2694744"/>
            <a:ext cx="8142160" cy="2247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240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a:t>What do the colors of the dash symbols mean?</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655</TotalTime>
  <Words>2097</Words>
  <Application>Microsoft Office PowerPoint</Application>
  <PresentationFormat>On-screen Show (4:3)</PresentationFormat>
  <Paragraphs>196</Paragraphs>
  <Slides>60</Slides>
  <Notes>0</Notes>
  <HiddenSlides>0</HiddenSlides>
  <MMClips>0</MMClips>
  <ScaleCrop>false</ScaleCrop>
  <HeadingPairs>
    <vt:vector size="4" baseType="variant">
      <vt:variant>
        <vt:lpstr>Theme</vt:lpstr>
      </vt:variant>
      <vt:variant>
        <vt:i4>6</vt:i4>
      </vt:variant>
      <vt:variant>
        <vt:lpstr>Slide Titles</vt:lpstr>
      </vt:variant>
      <vt:variant>
        <vt:i4>60</vt:i4>
      </vt:variant>
    </vt:vector>
  </HeadingPairs>
  <TitlesOfParts>
    <vt:vector size="66"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DASH WARNING SYMBOLS (1 OF 2)</vt:lpstr>
      <vt:lpstr>DASH WARNING SYMBOLS (2 OF 2)</vt:lpstr>
      <vt:lpstr>Figure 57.1 Green and blue symbols are used to inform the driver what is in operation</vt:lpstr>
      <vt:lpstr>Figure 57.2 Amber warning symbols inform the driver of a potential concern</vt:lpstr>
      <vt:lpstr>Figure 57.3 Red dash symbols are used to warn the driver of a fault requiring immediate action</vt:lpstr>
      <vt:lpstr>QUESTION 1: ?</vt:lpstr>
      <vt:lpstr>ANSWER 1:</vt:lpstr>
      <vt:lpstr>STEERING WHEEL CONTROLS</vt:lpstr>
      <vt:lpstr>Figure 57.4 Steering wheel controls allow the driver to select a function while keeping their hands on the wheel and their eyes on the road</vt:lpstr>
      <vt:lpstr>VOICE ACTIVATION</vt:lpstr>
      <vt:lpstr>MAINTENANCE INDICATORS</vt:lpstr>
      <vt:lpstr>Figure 57.5 Maintenance reminders are often messages displayed on the instrument panel informing the driver of needed service, such as the need to change the engine oil</vt:lpstr>
      <vt:lpstr>ANALOG AND DIGITAL DISPLAYS</vt:lpstr>
      <vt:lpstr>Figure 57.6 Most stepper motors use four wires that are pulsed by the computer to rotate the armature in steps</vt:lpstr>
      <vt:lpstr>Figure 57.7 A typical instrument display uses data from the sensors over serial data lines to the individual gauges</vt:lpstr>
      <vt:lpstr>HEADS-UP DISPLAY</vt:lpstr>
      <vt:lpstr>Figure 57.8 A typical head-up display showing zero miles per hour, which is actually projected on the windshield from the head-up display in the dash</vt:lpstr>
      <vt:lpstr>Figure 57.9 The dash-mounted control for the head-up display on this Cadillac allows the driver to move the image up and down on the windshield for best viewing</vt:lpstr>
      <vt:lpstr>Figure 57.10 A typical head-up display (HUD) unit</vt:lpstr>
      <vt:lpstr>NIGHT VISION</vt:lpstr>
      <vt:lpstr>Figure 57.11 A night vision camera behind the grille of a Cadillac</vt:lpstr>
      <vt:lpstr>QUESTION 2: ?</vt:lpstr>
      <vt:lpstr>ANSWER 2:</vt:lpstr>
      <vt:lpstr>ELECTRONIC DISPLAYS (1 OF 2)</vt:lpstr>
      <vt:lpstr>ELECTRONIC DISPLAYS (2 OF 2)</vt:lpstr>
      <vt:lpstr>Figure 57.12 (a) Symbol and line drawing of a typical light-emitting diode (LED). (b) Grouped in seven segments, this array is called a seven-segment LED display with a common anode (positive connection). the dash computer toggles the cathode (negative) side of each individual segment to display numbers and letters. (c) When all segments are turned on, the number 8 is displayed</vt:lpstr>
      <vt:lpstr>Figure 57.13 A typical LCD navigation system display</vt:lpstr>
      <vt:lpstr>VIRTUAL DISPLAY</vt:lpstr>
      <vt:lpstr>Figure 57.14 A virtual dash being used to show a navigation screen that takes up all of the center dash area. This driver-selectable dash display can show almost any combination of dash instruments to meet the desires of the driver</vt:lpstr>
      <vt:lpstr>TOUCH SCREENS</vt:lpstr>
      <vt:lpstr>Figure 57.15 Schematic of a capacitive touchscreen</vt:lpstr>
      <vt:lpstr>SPEEDOMETERS/ ODOMETERS</vt:lpstr>
      <vt:lpstr>Figure 57.16 A vehicle speed sensor located in the extension housing of the transmission. Some vehicles use the wheel speed sensors for vehicle speed information</vt:lpstr>
      <vt:lpstr>Figure 57.17 (a) Some odometers are mechanical and are operated by a stepper motor</vt:lpstr>
      <vt:lpstr>Figure 57.17 (b) Many vehicles are equipped with an electronic odometer</vt:lpstr>
      <vt:lpstr>DASH GAUGES (1 OF 2)</vt:lpstr>
      <vt:lpstr>DASH GAUGES (2 OF 2)</vt:lpstr>
      <vt:lpstr>Figure 57.18 A sending unit socket being used to remove an oil pressure sender unit</vt:lpstr>
      <vt:lpstr>Figure 57.19 A temperature gauge showing normal operating temperature between 180°F and 215°F, depending on the specific vehicle and engine</vt:lpstr>
      <vt:lpstr>NAVIGATION AND GPS</vt:lpstr>
      <vt:lpstr>Figure 57.20 Global positioning systems use 24 satellites in high earth orbit whose signals are picked up by navigation systems. The navigation system computer then calculates the location based on the position of the satellite overhead</vt:lpstr>
      <vt:lpstr>Figure 57.21 A typical GPS display screen showing the location of the vehicle</vt:lpstr>
      <vt:lpstr>Figure 57.22 A typical navigation display showing various options. Some systems do not allow access to these if the vehicle is in gear and/or moving</vt:lpstr>
      <vt:lpstr>Figure 57.23 A screen display of a navigation system that is unable to acquire usable signals from GPS satellites</vt:lpstr>
      <vt:lpstr>QUESTION 3: ?</vt:lpstr>
      <vt:lpstr>ANSWER 3:</vt:lpstr>
      <vt:lpstr>TELEMATICS</vt:lpstr>
      <vt:lpstr>Figure 57.24 The three-button OnStar control is located on the inside rearview mirror. The left button (telephone handset icon) is pushed if a hands-free cellular call is to be made. The center button is depressed to contact an OnStar advisor and the right emergency button is used to request that help be sent to the vehicle’s location</vt:lpstr>
      <vt:lpstr>BACKUP CAMERA</vt:lpstr>
      <vt:lpstr>Figure 57.25 A typical view displayed on the navigation screen from the backup camera</vt:lpstr>
      <vt:lpstr>Figure 57.26 A typical fisheye-type backup camera usually located near the center on the rear of the vehicle near the license plate</vt:lpstr>
      <vt:lpstr>PARKING ASSIST</vt:lpstr>
      <vt:lpstr>Figure 57.27 The small round buttons in the rear bumper are ultrasonic sensors used to sense distance to an object</vt:lpstr>
      <vt:lpstr>Figure 57.28 The dash display on a Chevrolet pickup truck showing that an object is being detected at the front and left-front of the vehicle</vt:lpstr>
      <vt:lpstr>LANE DEPARTURE WARNING</vt:lpstr>
      <vt:lpstr>Figure 57.29 A lane departure warning system often uses cameras to sense the road lines and warns the driver if the vehicle is not staying within the lane, unless the turn signal is on</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57</dc:title>
  <dc:creator>Curt &amp; Tammy</dc:creator>
  <cp:lastModifiedBy>Curt &amp; Tammy</cp:lastModifiedBy>
  <cp:revision>58</cp:revision>
  <dcterms:created xsi:type="dcterms:W3CDTF">2018-09-25T19:30:15Z</dcterms:created>
  <dcterms:modified xsi:type="dcterms:W3CDTF">2019-05-16T21:07:47Z</dcterms:modified>
</cp:coreProperties>
</file>