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262" r:id="rId10"/>
    <p:sldId id="361" r:id="rId11"/>
    <p:sldId id="315" r:id="rId12"/>
    <p:sldId id="326" r:id="rId13"/>
    <p:sldId id="354" r:id="rId14"/>
    <p:sldId id="316" r:id="rId15"/>
    <p:sldId id="317" r:id="rId16"/>
    <p:sldId id="270" r:id="rId17"/>
    <p:sldId id="355" r:id="rId18"/>
    <p:sldId id="362" r:id="rId19"/>
    <p:sldId id="327" r:id="rId20"/>
    <p:sldId id="328" r:id="rId21"/>
    <p:sldId id="267" r:id="rId22"/>
    <p:sldId id="268" r:id="rId23"/>
    <p:sldId id="363" r:id="rId24"/>
    <p:sldId id="364" r:id="rId25"/>
    <p:sldId id="329" r:id="rId26"/>
    <p:sldId id="330" r:id="rId27"/>
    <p:sldId id="365" r:id="rId28"/>
    <p:sldId id="366" r:id="rId29"/>
    <p:sldId id="331" r:id="rId30"/>
    <p:sldId id="332" r:id="rId31"/>
    <p:sldId id="333" r:id="rId32"/>
    <p:sldId id="367" r:id="rId33"/>
    <p:sldId id="334" r:id="rId34"/>
    <p:sldId id="368" r:id="rId35"/>
    <p:sldId id="369" r:id="rId36"/>
    <p:sldId id="335" r:id="rId37"/>
    <p:sldId id="336" r:id="rId38"/>
    <p:sldId id="337" r:id="rId39"/>
    <p:sldId id="338" r:id="rId40"/>
    <p:sldId id="286" r:id="rId41"/>
    <p:sldId id="287" r:id="rId42"/>
    <p:sldId id="359" r:id="rId43"/>
    <p:sldId id="360" r:id="rId44"/>
    <p:sldId id="339" r:id="rId45"/>
    <p:sldId id="340" r:id="rId46"/>
    <p:sldId id="341" r:id="rId47"/>
    <p:sldId id="358" r:id="rId48"/>
    <p:sldId id="342" r:id="rId49"/>
    <p:sldId id="299" r:id="rId50"/>
    <p:sldId id="300" r:id="rId51"/>
    <p:sldId id="356" r:id="rId52"/>
    <p:sldId id="357" r:id="rId53"/>
    <p:sldId id="343" r:id="rId54"/>
    <p:sldId id="344" r:id="rId55"/>
    <p:sldId id="345" r:id="rId56"/>
    <p:sldId id="372" r:id="rId57"/>
    <p:sldId id="346" r:id="rId58"/>
    <p:sldId id="373" r:id="rId59"/>
    <p:sldId id="374" r:id="rId60"/>
    <p:sldId id="371" r:id="rId61"/>
    <p:sldId id="370" r:id="rId62"/>
    <p:sldId id="377" r:id="rId63"/>
    <p:sldId id="375" r:id="rId64"/>
    <p:sldId id="378" r:id="rId65"/>
    <p:sldId id="379" r:id="rId66"/>
    <p:sldId id="380" r:id="rId67"/>
    <p:sldId id="381" r:id="rId68"/>
    <p:sldId id="376" r:id="rId69"/>
    <p:sldId id="348" r:id="rId70"/>
    <p:sldId id="349" r:id="rId71"/>
    <p:sldId id="350" r:id="rId72"/>
    <p:sldId id="351" r:id="rId73"/>
    <p:sldId id="352" r:id="rId74"/>
    <p:sldId id="353" r:id="rId75"/>
    <p:sldId id="325" r:id="rId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5/15/2019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5/15/2019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5/15/2019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5/15/2019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5/15/2019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5/15/2019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5/15/2019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5/15/2019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5/15/2019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5/15/2019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5/15/2019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5/15/2019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5/15/2019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5/15/2019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5/15/2019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5/15/2019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5/15/2019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5/15/2019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5/15/2019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5/15/2019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5/15/2019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5/15/2019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5/15/2019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5/15/2019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5/15/2019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5/15/2019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5/15/2019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5/15/2019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5/15/2019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5/15/2019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5/15/2019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5/15/2019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5/15/2019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5/15/2019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5/15/2019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6.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6.xml"/></Relationships>
</file>

<file path=ppt/slides/_rels/slide4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6.xml"/></Relationships>
</file>

<file path=ppt/slides/_rels/slide6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6.xml"/></Relationships>
</file>

<file path=ppt/slides/_rels/slide6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6.xml"/></Relationships>
</file>

<file path=ppt/slides/_rels/slide6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6.xml"/></Relationships>
</file>

<file path=ppt/slides/_rels/slide6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6.xml"/></Relationships>
</file>

<file path=ppt/slides/_rels/slide6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3.xml"/></Relationships>
</file>

<file path=ppt/slides/_rels/slide7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56</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Lighting and Signaling Circuits</a:t>
            </a: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latin typeface="+mj-lt"/>
              </a:rPr>
              <a:t>Figure 56.4 A replacement LED taillight bulb is constructed of many small, individual light-emitting diodes</a:t>
            </a:r>
            <a:endParaRPr lang="en-US" sz="2800" dirty="0">
              <a:latin typeface="+mj-lt"/>
            </a:endParaRPr>
          </a:p>
        </p:txBody>
      </p:sp>
      <p:pic>
        <p:nvPicPr>
          <p:cNvPr id="4" name="Picture 2" descr="A photo shows many LEDs in a circular hous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4486" y="1905000"/>
            <a:ext cx="3495029" cy="3882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855452"/>
          </a:xfrm>
        </p:spPr>
        <p:txBody>
          <a:bodyPr/>
          <a:lstStyle/>
          <a:p>
            <a:r>
              <a:rPr lang="en-IN" sz="2000" dirty="0">
                <a:latin typeface="+mj-lt"/>
              </a:rPr>
              <a:t>Figure 56.5 This single-filament bulb is being tested with a digital multimeter set to read resistance in ohms. The reading of 1.1 ohms is the resistance of the bulb when cold. As soon as current flows through the filament, the resistance increases about 10 times.</a:t>
            </a:r>
            <a:endParaRPr lang="en-US" sz="2000" dirty="0">
              <a:latin typeface="+mj-lt"/>
            </a:endParaRPr>
          </a:p>
        </p:txBody>
      </p:sp>
      <p:pic>
        <p:nvPicPr>
          <p:cNvPr id="4" name="Picture 2" descr="A photo shows a multimeter in resistance setting connected to a bulb and showing a reading of 00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828800"/>
            <a:ext cx="5867400" cy="3911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527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BULB NUMBERS</a:t>
            </a:r>
            <a:endParaRPr lang="en-US" dirty="0">
              <a:latin typeface="+mj-lt"/>
            </a:endParaRPr>
          </a:p>
        </p:txBody>
      </p:sp>
      <p:sp>
        <p:nvSpPr>
          <p:cNvPr id="3" name="Content Placeholder 2"/>
          <p:cNvSpPr>
            <a:spLocks noGrp="1"/>
          </p:cNvSpPr>
          <p:nvPr>
            <p:ph idx="1"/>
          </p:nvPr>
        </p:nvSpPr>
        <p:spPr/>
        <p:txBody>
          <a:bodyPr/>
          <a:lstStyle/>
          <a:p>
            <a:r>
              <a:rPr lang="en-US" dirty="0" smtClean="0"/>
              <a:t>Trade Number</a:t>
            </a:r>
          </a:p>
          <a:p>
            <a:pPr lvl="1"/>
            <a:r>
              <a:rPr lang="en-US" dirty="0" smtClean="0"/>
              <a:t>The </a:t>
            </a:r>
            <a:r>
              <a:rPr lang="en-US" dirty="0"/>
              <a:t>number used on automotive bulbs </a:t>
            </a:r>
            <a:r>
              <a:rPr lang="en-US" dirty="0" smtClean="0"/>
              <a:t>is called </a:t>
            </a:r>
            <a:r>
              <a:rPr lang="en-US" dirty="0"/>
              <a:t>the bulb trade number, as recorded with the </a:t>
            </a:r>
            <a:r>
              <a:rPr lang="en-US" dirty="0" smtClean="0"/>
              <a:t>American National </a:t>
            </a:r>
            <a:r>
              <a:rPr lang="en-US" dirty="0"/>
              <a:t>Standards Institute (ANSI</a:t>
            </a:r>
            <a:r>
              <a:rPr lang="en-US" dirty="0" smtClean="0"/>
              <a:t>).</a:t>
            </a:r>
          </a:p>
          <a:p>
            <a:r>
              <a:rPr lang="en-US" dirty="0" smtClean="0"/>
              <a:t>Bulb Number Suffixes</a:t>
            </a:r>
          </a:p>
          <a:p>
            <a:pPr lvl="1"/>
            <a:r>
              <a:rPr lang="en-US" dirty="0"/>
              <a:t>A–amber (painted glass</a:t>
            </a:r>
            <a:r>
              <a:rPr lang="en-US" dirty="0" smtClean="0"/>
              <a:t>)</a:t>
            </a:r>
          </a:p>
          <a:p>
            <a:pPr lvl="1"/>
            <a:r>
              <a:rPr lang="en-US" dirty="0" smtClean="0"/>
              <a:t>B–blue</a:t>
            </a:r>
          </a:p>
          <a:p>
            <a:pPr lvl="1"/>
            <a:r>
              <a:rPr lang="en-US" dirty="0"/>
              <a:t>HD–heavy </a:t>
            </a:r>
            <a:r>
              <a:rPr lang="en-US" dirty="0" smtClean="0"/>
              <a:t>duty</a:t>
            </a:r>
          </a:p>
          <a:p>
            <a:pPr lvl="1"/>
            <a:r>
              <a:rPr lang="en-US" dirty="0"/>
              <a:t>NA–natural amber (amber glass</a:t>
            </a:r>
            <a:r>
              <a:rPr lang="en-US" dirty="0" smtClean="0"/>
              <a:t>)</a:t>
            </a:r>
          </a:p>
          <a:p>
            <a:pPr lvl="1"/>
            <a:r>
              <a:rPr lang="en-US" dirty="0"/>
              <a:t>Q–Quartz halogen</a:t>
            </a:r>
          </a:p>
        </p:txBody>
      </p:sp>
    </p:spTree>
    <p:extLst>
      <p:ext uri="{BB962C8B-B14F-4D97-AF65-F5344CB8AC3E}">
        <p14:creationId xmlns:p14="http://schemas.microsoft.com/office/powerpoint/2010/main" val="3041967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Chart 56-1 </a:t>
            </a:r>
            <a:r>
              <a:rPr lang="en-US" sz="2400" b="0" dirty="0" smtClean="0">
                <a:latin typeface="+mj-lt"/>
              </a:rPr>
              <a:t>Some </a:t>
            </a:r>
            <a:r>
              <a:rPr lang="en-US" sz="2400" b="0" dirty="0">
                <a:latin typeface="+mj-lt"/>
              </a:rPr>
              <a:t>automotive bulb trade numbers with their amperage </a:t>
            </a:r>
            <a:r>
              <a:rPr lang="en-US" sz="2400" b="0" dirty="0" smtClean="0">
                <a:latin typeface="+mj-lt"/>
              </a:rPr>
              <a:t>and wattage </a:t>
            </a:r>
            <a:r>
              <a:rPr lang="en-US" sz="2400" b="0" dirty="0">
                <a:latin typeface="+mj-lt"/>
              </a:rPr>
              <a:t>rating. Check service information for the exact bulb to use.</a:t>
            </a:r>
            <a:endParaRPr lang="en-US" sz="2400" dirty="0">
              <a:latin typeface="+mj-lt"/>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19812" y="1600200"/>
            <a:ext cx="4504376"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5060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mj-lt"/>
              </a:rPr>
              <a:t>Figure 56.6 Dual-filament (double-contact) bulbs contain both a low-intensity filament for taillights or parking lights, and a high-intensity filament for brake lights and turn signals. Bulbs come in a variety of shapes and sizes. </a:t>
            </a:r>
            <a:endParaRPr lang="en-US" dirty="0">
              <a:latin typeface="+mj-lt"/>
            </a:endParaRPr>
          </a:p>
        </p:txBody>
      </p:sp>
      <p:pic>
        <p:nvPicPr>
          <p:cNvPr id="3" name="Picture 2" descr="An illustration shows 3 bulbs: a double contact bulb, a single contact bulb, and a wedge bul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9756" y="2271386"/>
            <a:ext cx="4564489" cy="4063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6498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mj-lt"/>
              </a:rPr>
              <a:t>Figure 56.7 Bulbs that have the same trade number have the same operating voltage and wattage. NA means that the bulb uses a natural amber glass ampoule with clear turn signal lenses</a:t>
            </a:r>
            <a:endParaRPr lang="en-US" dirty="0">
              <a:latin typeface="+mj-lt"/>
            </a:endParaRPr>
          </a:p>
        </p:txBody>
      </p:sp>
      <p:pic>
        <p:nvPicPr>
          <p:cNvPr id="3" name="Picture 2" descr="A photo shows 2 different sets of bulb labeled: 3157 and 3157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6726" y="2057400"/>
            <a:ext cx="4308961" cy="3882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308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938992"/>
          </a:xfrm>
          <a:prstGeom prst="rect">
            <a:avLst/>
          </a:prstGeom>
        </p:spPr>
        <p:txBody>
          <a:bodyPr wrap="square">
            <a:spAutoFit/>
          </a:bodyPr>
          <a:lstStyle/>
          <a:p>
            <a:r>
              <a:rPr lang="en-US" sz="4000" dirty="0"/>
              <a:t>Why should the exact same trade number of bulb be used </a:t>
            </a:r>
            <a:r>
              <a:rPr lang="en-US" sz="4000" dirty="0" smtClean="0"/>
              <a:t>as a </a:t>
            </a:r>
            <a:r>
              <a:rPr lang="en-US" sz="4000" dirty="0"/>
              <a:t>replacement?</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1323439"/>
          </a:xfrm>
          <a:prstGeom prst="rect">
            <a:avLst/>
          </a:prstGeom>
        </p:spPr>
        <p:txBody>
          <a:bodyPr wrap="square">
            <a:spAutoFit/>
          </a:bodyPr>
          <a:lstStyle/>
          <a:p>
            <a:r>
              <a:rPr lang="en-US" sz="4000" dirty="0" smtClean="0">
                <a:solidFill>
                  <a:srgbClr val="000000"/>
                </a:solidFill>
              </a:rPr>
              <a:t>To ensure the bulb emits the correct lumens. </a:t>
            </a:r>
            <a:endParaRPr lang="en-US" sz="4000" dirty="0">
              <a:solidFill>
                <a:srgbClr val="000000"/>
              </a:solidFill>
            </a:endParaRP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BRAKE </a:t>
            </a:r>
            <a:r>
              <a:rPr lang="en-US" dirty="0" smtClean="0">
                <a:latin typeface="+mj-lt"/>
              </a:rPr>
              <a:t>LIGHTS (1 OF 2)</a:t>
            </a:r>
            <a:endParaRPr lang="en-US" dirty="0">
              <a:latin typeface="+mj-lt"/>
            </a:endParaRPr>
          </a:p>
        </p:txBody>
      </p:sp>
      <p:sp>
        <p:nvSpPr>
          <p:cNvPr id="3" name="Content Placeholder 2"/>
          <p:cNvSpPr>
            <a:spLocks noGrp="1"/>
          </p:cNvSpPr>
          <p:nvPr>
            <p:ph idx="1"/>
          </p:nvPr>
        </p:nvSpPr>
        <p:spPr/>
        <p:txBody>
          <a:bodyPr/>
          <a:lstStyle/>
          <a:p>
            <a:r>
              <a:rPr lang="en-US" dirty="0" smtClean="0"/>
              <a:t>Terminology</a:t>
            </a:r>
          </a:p>
          <a:p>
            <a:pPr lvl="1"/>
            <a:r>
              <a:rPr lang="en-US" dirty="0"/>
              <a:t>Brake lights, also called </a:t>
            </a:r>
            <a:r>
              <a:rPr lang="en-US" i="1" dirty="0"/>
              <a:t>stop lights</a:t>
            </a:r>
            <a:r>
              <a:rPr lang="en-US" dirty="0"/>
              <a:t>, use </a:t>
            </a:r>
            <a:r>
              <a:rPr lang="en-US" dirty="0" smtClean="0"/>
              <a:t>the high-intensity </a:t>
            </a:r>
            <a:r>
              <a:rPr lang="en-US" dirty="0"/>
              <a:t>filament of a double-filament bulb or LEDs</a:t>
            </a:r>
            <a:r>
              <a:rPr lang="en-US" dirty="0" smtClean="0"/>
              <a:t>.</a:t>
            </a:r>
          </a:p>
          <a:p>
            <a:r>
              <a:rPr lang="en-US" dirty="0" smtClean="0"/>
              <a:t>One Filament Stop/Turn Bulbs</a:t>
            </a:r>
          </a:p>
          <a:p>
            <a:pPr lvl="1"/>
            <a:r>
              <a:rPr lang="en-US" dirty="0" smtClean="0"/>
              <a:t>The stop and </a:t>
            </a:r>
            <a:r>
              <a:rPr lang="en-US" dirty="0"/>
              <a:t>turn signals are both provided by one filament</a:t>
            </a:r>
            <a:r>
              <a:rPr lang="en-US" dirty="0" smtClean="0"/>
              <a:t>.</a:t>
            </a:r>
          </a:p>
          <a:p>
            <a:r>
              <a:rPr lang="en-US" dirty="0" smtClean="0"/>
              <a:t>Two Filament Stop/Turn Bulbs</a:t>
            </a:r>
          </a:p>
          <a:p>
            <a:pPr lvl="1"/>
            <a:r>
              <a:rPr lang="en-US" dirty="0" smtClean="0"/>
              <a:t>Separate filaments </a:t>
            </a:r>
            <a:r>
              <a:rPr lang="en-US" dirty="0"/>
              <a:t>for the stop and turn lamps, the brake and turn </a:t>
            </a:r>
            <a:r>
              <a:rPr lang="en-US" dirty="0" smtClean="0"/>
              <a:t>signal switches </a:t>
            </a:r>
            <a:r>
              <a:rPr lang="en-US" dirty="0"/>
              <a:t>are not connected.</a:t>
            </a:r>
            <a:endParaRPr lang="en-US" dirty="0"/>
          </a:p>
        </p:txBody>
      </p:sp>
    </p:spTree>
    <p:extLst>
      <p:ext uri="{BB962C8B-B14F-4D97-AF65-F5344CB8AC3E}">
        <p14:creationId xmlns:p14="http://schemas.microsoft.com/office/powerpoint/2010/main" val="1103781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BRAKE </a:t>
            </a:r>
            <a:r>
              <a:rPr lang="en-US" dirty="0" smtClean="0">
                <a:latin typeface="+mj-lt"/>
              </a:rPr>
              <a:t>LIGHTS (2 OF 2)</a:t>
            </a:r>
            <a:endParaRPr lang="en-US" dirty="0">
              <a:latin typeface="+mj-lt"/>
            </a:endParaRPr>
          </a:p>
        </p:txBody>
      </p:sp>
      <p:sp>
        <p:nvSpPr>
          <p:cNvPr id="3" name="Content Placeholder 2"/>
          <p:cNvSpPr>
            <a:spLocks noGrp="1"/>
          </p:cNvSpPr>
          <p:nvPr>
            <p:ph idx="1"/>
          </p:nvPr>
        </p:nvSpPr>
        <p:spPr/>
        <p:txBody>
          <a:bodyPr/>
          <a:lstStyle/>
          <a:p>
            <a:r>
              <a:rPr lang="en-US" dirty="0" smtClean="0"/>
              <a:t>BCM-Controlled Brake Lights</a:t>
            </a:r>
          </a:p>
          <a:p>
            <a:r>
              <a:rPr lang="en-US" dirty="0"/>
              <a:t>The input from the brake pedal switch or sensor is </a:t>
            </a:r>
            <a:r>
              <a:rPr lang="en-US" dirty="0" smtClean="0"/>
              <a:t>used by </a:t>
            </a:r>
            <a:r>
              <a:rPr lang="en-US" dirty="0"/>
              <a:t>other systems in the vehicle as an input signal for the </a:t>
            </a:r>
            <a:r>
              <a:rPr lang="en-US" dirty="0" smtClean="0"/>
              <a:t>following systems:</a:t>
            </a:r>
          </a:p>
          <a:p>
            <a:pPr lvl="1"/>
            <a:r>
              <a:rPr lang="en-US" dirty="0"/>
              <a:t>Shift </a:t>
            </a:r>
            <a:r>
              <a:rPr lang="en-US" dirty="0" smtClean="0"/>
              <a:t>interlock</a:t>
            </a:r>
          </a:p>
          <a:p>
            <a:pPr lvl="1"/>
            <a:r>
              <a:rPr lang="en-US" dirty="0"/>
              <a:t>Push-button </a:t>
            </a:r>
            <a:r>
              <a:rPr lang="en-US" dirty="0" smtClean="0"/>
              <a:t>start</a:t>
            </a:r>
          </a:p>
          <a:p>
            <a:pPr lvl="1"/>
            <a:r>
              <a:rPr lang="en-US" dirty="0"/>
              <a:t>Cruise </a:t>
            </a:r>
            <a:r>
              <a:rPr lang="en-US" dirty="0" smtClean="0"/>
              <a:t>control</a:t>
            </a:r>
          </a:p>
          <a:p>
            <a:pPr lvl="1"/>
            <a:r>
              <a:rPr lang="en-US" dirty="0"/>
              <a:t>Antilock braking system (ABS</a:t>
            </a:r>
            <a:r>
              <a:rPr lang="en-US" dirty="0" smtClean="0"/>
              <a:t>)</a:t>
            </a:r>
            <a:endParaRPr lang="en-US" dirty="0"/>
          </a:p>
        </p:txBody>
      </p:sp>
    </p:spTree>
    <p:extLst>
      <p:ext uri="{BB962C8B-B14F-4D97-AF65-F5344CB8AC3E}">
        <p14:creationId xmlns:p14="http://schemas.microsoft.com/office/powerpoint/2010/main" val="1328617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(1 of 2)</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56.1</a:t>
            </a:r>
            <a:r>
              <a:rPr lang="en-US" dirty="0" smtClean="0"/>
              <a:t> </a:t>
            </a:r>
            <a:r>
              <a:rPr lang="en-US" dirty="0"/>
              <a:t>Explain lighting systems in an automobile and list the </a:t>
            </a:r>
            <a:r>
              <a:rPr lang="en-US" dirty="0" smtClean="0"/>
              <a:t>advantages of </a:t>
            </a:r>
            <a:r>
              <a:rPr lang="en-US" dirty="0"/>
              <a:t>using LED lights</a:t>
            </a:r>
            <a:r>
              <a:rPr lang="en-US" dirty="0" smtClean="0"/>
              <a:t>.</a:t>
            </a:r>
          </a:p>
          <a:p>
            <a:pPr marL="0" indent="0">
              <a:buNone/>
            </a:pPr>
            <a:r>
              <a:rPr lang="en-US" b="1" dirty="0" smtClean="0">
                <a:solidFill>
                  <a:srgbClr val="005A70"/>
                </a:solidFill>
              </a:rPr>
              <a:t>56.2 </a:t>
            </a:r>
            <a:r>
              <a:rPr lang="en-US" dirty="0"/>
              <a:t>Read and interpret a bulb chart</a:t>
            </a:r>
            <a:r>
              <a:rPr lang="en-US" dirty="0" smtClean="0"/>
              <a:t>.</a:t>
            </a:r>
          </a:p>
          <a:p>
            <a:pPr marL="0" indent="0">
              <a:buNone/>
            </a:pPr>
            <a:r>
              <a:rPr lang="en-US" b="1" dirty="0" smtClean="0">
                <a:solidFill>
                  <a:srgbClr val="005A70"/>
                </a:solidFill>
              </a:rPr>
              <a:t>56.3 </a:t>
            </a:r>
            <a:r>
              <a:rPr lang="en-US" dirty="0"/>
              <a:t>Discuss the operation of brake lights and turn signals</a:t>
            </a:r>
            <a:r>
              <a:rPr lang="en-US" dirty="0" smtClean="0"/>
              <a:t>.</a:t>
            </a:r>
          </a:p>
          <a:p>
            <a:pPr marL="0" indent="0">
              <a:buNone/>
            </a:pPr>
            <a:r>
              <a:rPr lang="en-US" b="1" dirty="0" smtClean="0">
                <a:solidFill>
                  <a:schemeClr val="accent2"/>
                </a:solidFill>
              </a:rPr>
              <a:t>56.4 </a:t>
            </a:r>
            <a:r>
              <a:rPr lang="en-US" dirty="0"/>
              <a:t>Describe daytime running lights, fog lights, driving lights, </a:t>
            </a:r>
            <a:r>
              <a:rPr lang="en-US" dirty="0" smtClean="0"/>
              <a:t>types of </a:t>
            </a:r>
            <a:r>
              <a:rPr lang="en-US" dirty="0"/>
              <a:t>headlights, adaptive headlights, and how to aim headlights.</a:t>
            </a:r>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56.8 A typical older-type brake light circuit showing the brake switch and all of the related circuit components</a:t>
            </a:r>
            <a:endParaRPr lang="en-US" sz="2400" dirty="0">
              <a:latin typeface="+mj-lt"/>
            </a:endParaRPr>
          </a:p>
        </p:txBody>
      </p:sp>
      <p:pic>
        <p:nvPicPr>
          <p:cNvPr id="3" name="Picture 2" descr="The circuit diagram shows a hot in run, bulb test, or start fuse block connected to a turn flasher, turn/hazard switch, and tail/stop turn lights. A hot at all times fuse block is also connected to the turn/hazard switch, but through a convenience center. The hot at all times fuse block is connected to a high level stop switch through a brake switch that closes when the brake pedal is depressed.&#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6118" y="1446613"/>
            <a:ext cx="5591764" cy="4902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778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56.9 A schematic of the BCM-controlled brake light circuit that includes the brake pedal position (BPP) switch, which creates signals to the powertrain control module (PCM) with inputs </a:t>
            </a:r>
            <a:r>
              <a:rPr lang="en-IN" sz="2000" dirty="0" err="1">
                <a:latin typeface="+mj-lt"/>
              </a:rPr>
              <a:t>labeled</a:t>
            </a:r>
            <a:r>
              <a:rPr lang="en-IN" sz="2000" dirty="0">
                <a:latin typeface="+mj-lt"/>
              </a:rPr>
              <a:t> BPS (brake pedal position) and BOO (brake on-off)</a:t>
            </a:r>
            <a:endParaRPr lang="en-US" dirty="0">
              <a:latin typeface="+mj-lt"/>
            </a:endParaRPr>
          </a:p>
        </p:txBody>
      </p:sp>
      <p:pic>
        <p:nvPicPr>
          <p:cNvPr id="3" name="Picture 2" descr="The circuit diagram shows a BCM connected to the BOO terminal of a PCM through a brake pedal position switch. The brake pedal position switch is also connected to the BPS terminal of PCM on one end and to the C-SIGRTN terminal on the other end. The brake pedal position switch is connected to a hot at all times power distribution/BCM. The BCM is also connected to a TBC modul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2566" y="1905000"/>
            <a:ext cx="5199253" cy="4151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907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TURN SIGNALS (1 OF 2)</a:t>
            </a:r>
            <a:endParaRPr lang="en-US" dirty="0">
              <a:latin typeface="+mj-lt"/>
            </a:endParaRPr>
          </a:p>
        </p:txBody>
      </p:sp>
      <p:sp>
        <p:nvSpPr>
          <p:cNvPr id="3" name="Content Placeholder 2"/>
          <p:cNvSpPr>
            <a:spLocks noGrp="1"/>
          </p:cNvSpPr>
          <p:nvPr>
            <p:ph idx="1"/>
          </p:nvPr>
        </p:nvSpPr>
        <p:spPr/>
        <p:txBody>
          <a:bodyPr/>
          <a:lstStyle/>
          <a:p>
            <a:r>
              <a:rPr lang="en-US" dirty="0" smtClean="0"/>
              <a:t>Mechanical System Operation</a:t>
            </a:r>
          </a:p>
          <a:p>
            <a:pPr lvl="1"/>
            <a:r>
              <a:rPr lang="en-US" dirty="0" smtClean="0"/>
              <a:t>In </a:t>
            </a:r>
            <a:r>
              <a:rPr lang="en-US" dirty="0"/>
              <a:t>older systems, </a:t>
            </a:r>
            <a:r>
              <a:rPr lang="en-US" dirty="0" smtClean="0"/>
              <a:t>the turn </a:t>
            </a:r>
            <a:r>
              <a:rPr lang="en-US" dirty="0"/>
              <a:t>signal circuit is supplied power from the ignition switch and </a:t>
            </a:r>
            <a:r>
              <a:rPr lang="en-US" dirty="0" smtClean="0"/>
              <a:t>operated by </a:t>
            </a:r>
            <a:r>
              <a:rPr lang="en-US" dirty="0"/>
              <a:t>a lever and a switch</a:t>
            </a:r>
            <a:r>
              <a:rPr lang="en-US" dirty="0" smtClean="0"/>
              <a:t>.</a:t>
            </a:r>
          </a:p>
          <a:p>
            <a:r>
              <a:rPr lang="en-US" dirty="0" smtClean="0"/>
              <a:t>BCM-Controlled Turn Signals</a:t>
            </a:r>
          </a:p>
          <a:p>
            <a:pPr lvl="1"/>
            <a:r>
              <a:rPr lang="en-US" dirty="0"/>
              <a:t>The BCM sends a signal through the data lines to the </a:t>
            </a:r>
            <a:r>
              <a:rPr lang="en-US" dirty="0" smtClean="0"/>
              <a:t>lighting module(s</a:t>
            </a:r>
            <a:r>
              <a:rPr lang="en-US" dirty="0"/>
              <a:t>) to flash the lights</a:t>
            </a:r>
            <a:r>
              <a:rPr lang="en-US" dirty="0" smtClean="0"/>
              <a:t>.</a:t>
            </a:r>
          </a:p>
          <a:p>
            <a:endParaRPr lang="en-US" dirty="0"/>
          </a:p>
        </p:txBody>
      </p:sp>
    </p:spTree>
    <p:extLst>
      <p:ext uri="{BB962C8B-B14F-4D97-AF65-F5344CB8AC3E}">
        <p14:creationId xmlns:p14="http://schemas.microsoft.com/office/powerpoint/2010/main" val="252583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TURN </a:t>
            </a:r>
            <a:r>
              <a:rPr lang="en-US" dirty="0" smtClean="0">
                <a:latin typeface="+mj-lt"/>
              </a:rPr>
              <a:t>SIGNALS (2 OF 2)</a:t>
            </a:r>
            <a:endParaRPr lang="en-US" dirty="0">
              <a:latin typeface="+mj-lt"/>
            </a:endParaRPr>
          </a:p>
        </p:txBody>
      </p:sp>
      <p:sp>
        <p:nvSpPr>
          <p:cNvPr id="3" name="Content Placeholder 2"/>
          <p:cNvSpPr>
            <a:spLocks noGrp="1"/>
          </p:cNvSpPr>
          <p:nvPr>
            <p:ph idx="1"/>
          </p:nvPr>
        </p:nvSpPr>
        <p:spPr/>
        <p:txBody>
          <a:bodyPr/>
          <a:lstStyle/>
          <a:p>
            <a:r>
              <a:rPr lang="en-US" dirty="0" smtClean="0"/>
              <a:t>Bulb Outage Warning</a:t>
            </a:r>
          </a:p>
          <a:p>
            <a:pPr lvl="1"/>
            <a:r>
              <a:rPr lang="en-US" dirty="0" smtClean="0"/>
              <a:t>The </a:t>
            </a:r>
            <a:r>
              <a:rPr lang="en-US" dirty="0"/>
              <a:t>lighting module, usually </a:t>
            </a:r>
            <a:r>
              <a:rPr lang="en-US" dirty="0" smtClean="0"/>
              <a:t>the BCM</a:t>
            </a:r>
            <a:r>
              <a:rPr lang="en-US" dirty="0"/>
              <a:t>, monitors the current flow though all of the lights</a:t>
            </a:r>
            <a:r>
              <a:rPr lang="en-US" dirty="0" smtClean="0"/>
              <a:t>.</a:t>
            </a:r>
          </a:p>
          <a:p>
            <a:r>
              <a:rPr lang="en-US" dirty="0" smtClean="0"/>
              <a:t>Hazard Warning Lights</a:t>
            </a:r>
          </a:p>
          <a:p>
            <a:pPr lvl="1"/>
            <a:r>
              <a:rPr lang="en-US" dirty="0" smtClean="0"/>
              <a:t>The </a:t>
            </a:r>
            <a:r>
              <a:rPr lang="en-US" dirty="0"/>
              <a:t>hazard warning, also </a:t>
            </a:r>
            <a:r>
              <a:rPr lang="en-US" dirty="0" smtClean="0"/>
              <a:t>called </a:t>
            </a:r>
            <a:r>
              <a:rPr lang="en-US" i="1" dirty="0" smtClean="0"/>
              <a:t>four-way </a:t>
            </a:r>
            <a:r>
              <a:rPr lang="en-US" i="1" dirty="0"/>
              <a:t>flashers</a:t>
            </a:r>
            <a:r>
              <a:rPr lang="en-US" dirty="0"/>
              <a:t>, is a device installed in a vehicle lighting </a:t>
            </a:r>
            <a:r>
              <a:rPr lang="en-US" dirty="0" smtClean="0"/>
              <a:t>system with </a:t>
            </a:r>
            <a:r>
              <a:rPr lang="en-US" dirty="0"/>
              <a:t>the primary function of causing both the left and right </a:t>
            </a:r>
            <a:r>
              <a:rPr lang="en-US" dirty="0" smtClean="0"/>
              <a:t>turn signal </a:t>
            </a:r>
            <a:r>
              <a:rPr lang="en-US" dirty="0"/>
              <a:t>lamps to flash when the hazard warning switch is activated.</a:t>
            </a:r>
            <a:endParaRPr lang="en-US" dirty="0"/>
          </a:p>
        </p:txBody>
      </p:sp>
    </p:spTree>
    <p:extLst>
      <p:ext uri="{BB962C8B-B14F-4D97-AF65-F5344CB8AC3E}">
        <p14:creationId xmlns:p14="http://schemas.microsoft.com/office/powerpoint/2010/main" val="3666169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latin typeface="+mj-lt"/>
              </a:rPr>
              <a:t>Figure 56.10 Three styles of flasher units</a:t>
            </a:r>
            <a:endParaRPr lang="en-US" sz="2800" dirty="0">
              <a:latin typeface="+mj-lt"/>
            </a:endParaRPr>
          </a:p>
        </p:txBody>
      </p:sp>
      <p:pic>
        <p:nvPicPr>
          <p:cNvPr id="3" name="Picture 2" descr="A photo shows 3 types of flasher unit. A 3 pin, a 4 pin, and a 5 pin flas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1198" y="1583401"/>
            <a:ext cx="5981605" cy="442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421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56.11 A steering column with the steering wheel removed, showing the turn signal </a:t>
            </a:r>
            <a:r>
              <a:rPr lang="en-IN" sz="2000" dirty="0" smtClean="0">
                <a:latin typeface="+mj-lt"/>
              </a:rPr>
              <a:t>cancelling </a:t>
            </a:r>
            <a:r>
              <a:rPr lang="en-IN" sz="2000" dirty="0">
                <a:latin typeface="+mj-lt"/>
              </a:rPr>
              <a:t>cam used to return the lever to the neutral position after a turn. The switches are an input to the body control module for left and right turn signal operation</a:t>
            </a:r>
            <a:endParaRPr lang="en-US" dirty="0">
              <a:latin typeface="+mj-lt"/>
            </a:endParaRPr>
          </a:p>
        </p:txBody>
      </p:sp>
      <p:pic>
        <p:nvPicPr>
          <p:cNvPr id="3" name="Picture 2" descr="A photo shows a steering column with a turn signal cancelling cam mounted on i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3012" y="1981200"/>
            <a:ext cx="5096388" cy="4121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464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mj-lt"/>
              </a:rPr>
              <a:t>Figure 56.12 Replacement side marker LED lamps that could be used to replace standard bulbs. However, the current draw is lower and using these bulbs could cause the lamp outage warning lamp to be turned on</a:t>
            </a:r>
            <a:endParaRPr lang="en-US" dirty="0">
              <a:latin typeface="+mj-lt"/>
            </a:endParaRPr>
          </a:p>
        </p:txBody>
      </p:sp>
      <p:pic>
        <p:nvPicPr>
          <p:cNvPr id="3" name="Picture 2" descr="A photo shows a pack of two replacement side marker LED lamp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5438" y="2209800"/>
            <a:ext cx="3393123" cy="3806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3809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DAYTIME RUNNING LIGHTS</a:t>
            </a:r>
            <a:endParaRPr lang="en-US" dirty="0">
              <a:latin typeface="+mj-lt"/>
            </a:endParaRPr>
          </a:p>
        </p:txBody>
      </p:sp>
      <p:sp>
        <p:nvSpPr>
          <p:cNvPr id="3" name="Content Placeholder 2"/>
          <p:cNvSpPr>
            <a:spLocks noGrp="1"/>
          </p:cNvSpPr>
          <p:nvPr>
            <p:ph idx="1"/>
          </p:nvPr>
        </p:nvSpPr>
        <p:spPr/>
        <p:txBody>
          <a:bodyPr/>
          <a:lstStyle/>
          <a:p>
            <a:r>
              <a:rPr lang="en-US" dirty="0" smtClean="0"/>
              <a:t>Purpose and Function</a:t>
            </a:r>
          </a:p>
          <a:p>
            <a:pPr lvl="1"/>
            <a:r>
              <a:rPr lang="en-US" dirty="0"/>
              <a:t>Daytime running lights (</a:t>
            </a:r>
            <a:r>
              <a:rPr lang="en-US" dirty="0" smtClean="0"/>
              <a:t>DRLs) are </a:t>
            </a:r>
            <a:r>
              <a:rPr lang="en-US" dirty="0"/>
              <a:t>lights at the front of the vehicle that are on all the time the </a:t>
            </a:r>
            <a:r>
              <a:rPr lang="en-US" dirty="0" smtClean="0"/>
              <a:t>engine is </a:t>
            </a:r>
            <a:r>
              <a:rPr lang="en-US" dirty="0"/>
              <a:t>running, unless they are turned off, or when the headlights are on</a:t>
            </a:r>
            <a:r>
              <a:rPr lang="en-US" dirty="0" smtClean="0"/>
              <a:t>.</a:t>
            </a:r>
          </a:p>
          <a:p>
            <a:r>
              <a:rPr lang="en-US" dirty="0"/>
              <a:t>DRLs involve operation of the following</a:t>
            </a:r>
            <a:r>
              <a:rPr lang="en-US" dirty="0" smtClean="0"/>
              <a:t>:</a:t>
            </a:r>
          </a:p>
          <a:p>
            <a:pPr lvl="1"/>
            <a:r>
              <a:rPr lang="en-US" dirty="0" smtClean="0"/>
              <a:t>Front parking lights</a:t>
            </a:r>
          </a:p>
          <a:p>
            <a:pPr lvl="1"/>
            <a:r>
              <a:rPr lang="en-US" dirty="0" smtClean="0"/>
              <a:t>Separate DRL lamps</a:t>
            </a:r>
          </a:p>
          <a:p>
            <a:pPr lvl="1"/>
            <a:r>
              <a:rPr lang="en-US" dirty="0" smtClean="0"/>
              <a:t>Headlights (at a reduced current)</a:t>
            </a:r>
            <a:endParaRPr lang="en-US" dirty="0"/>
          </a:p>
        </p:txBody>
      </p:sp>
    </p:spTree>
    <p:extLst>
      <p:ext uri="{BB962C8B-B14F-4D97-AF65-F5344CB8AC3E}">
        <p14:creationId xmlns:p14="http://schemas.microsoft.com/office/powerpoint/2010/main" val="2265279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mj-lt"/>
              </a:rPr>
              <a:t>Figure 56.13 A schematic showing a DRL circuit that uses the headlights. Also notice that each headlight has its own fuse to protect the circuit. Check service information for how the DRLs operate on the vehicle being serviced</a:t>
            </a:r>
            <a:endParaRPr lang="en-US" dirty="0">
              <a:latin typeface="+mj-lt"/>
            </a:endParaRPr>
          </a:p>
        </p:txBody>
      </p:sp>
      <p:pic>
        <p:nvPicPr>
          <p:cNvPr id="3" name="Picture 2" descr="The schematic shows the following:&#10;• A daytime running light relay is connected to a parking brake switch and a combination switch.&#10;• The daytime running light relay is also connected to the head relay through a 10 A head LH LWR and a 10 A head RH LWR.&#10;• The head relay is connected to a 40 A head main.&#10;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5460" y="1662681"/>
            <a:ext cx="4153081" cy="4685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883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HEADLIGHTS (1 OF 2)</a:t>
            </a:r>
            <a:endParaRPr lang="en-US" dirty="0">
              <a:latin typeface="+mj-lt"/>
            </a:endParaRPr>
          </a:p>
        </p:txBody>
      </p:sp>
      <p:sp>
        <p:nvSpPr>
          <p:cNvPr id="3" name="Content Placeholder 2"/>
          <p:cNvSpPr>
            <a:spLocks noGrp="1"/>
          </p:cNvSpPr>
          <p:nvPr>
            <p:ph idx="1"/>
          </p:nvPr>
        </p:nvSpPr>
        <p:spPr/>
        <p:txBody>
          <a:bodyPr/>
          <a:lstStyle/>
          <a:p>
            <a:r>
              <a:rPr lang="en-US" dirty="0" smtClean="0"/>
              <a:t>Headlight Switches</a:t>
            </a:r>
          </a:p>
          <a:p>
            <a:pPr lvl="1"/>
            <a:r>
              <a:rPr lang="en-US" dirty="0"/>
              <a:t>Older vehicles use the headlight switch </a:t>
            </a:r>
            <a:r>
              <a:rPr lang="en-US" dirty="0" smtClean="0"/>
              <a:t>to operate </a:t>
            </a:r>
            <a:r>
              <a:rPr lang="en-US" dirty="0"/>
              <a:t>the exterior and interior lights</a:t>
            </a:r>
            <a:r>
              <a:rPr lang="en-US" dirty="0" smtClean="0"/>
              <a:t>.</a:t>
            </a:r>
          </a:p>
          <a:p>
            <a:r>
              <a:rPr lang="en-US" dirty="0" smtClean="0"/>
              <a:t>Composite Headlights</a:t>
            </a:r>
          </a:p>
          <a:p>
            <a:pPr lvl="1"/>
            <a:r>
              <a:rPr lang="en-US" dirty="0"/>
              <a:t>Composite headlights are constructed </a:t>
            </a:r>
            <a:r>
              <a:rPr lang="en-US" dirty="0" smtClean="0"/>
              <a:t>using a </a:t>
            </a:r>
            <a:r>
              <a:rPr lang="en-US" dirty="0"/>
              <a:t>replaceable bulb and a fixed lens cover that is part of </a:t>
            </a:r>
            <a:r>
              <a:rPr lang="en-US" dirty="0" smtClean="0"/>
              <a:t>the vehicle</a:t>
            </a:r>
            <a:r>
              <a:rPr lang="en-US" dirty="0"/>
              <a:t>.</a:t>
            </a:r>
            <a:endParaRPr lang="en-US" dirty="0"/>
          </a:p>
        </p:txBody>
      </p:sp>
    </p:spTree>
    <p:extLst>
      <p:ext uri="{BB962C8B-B14F-4D97-AF65-F5344CB8AC3E}">
        <p14:creationId xmlns:p14="http://schemas.microsoft.com/office/powerpoint/2010/main" val="829487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(2 of 2)</a:t>
            </a:r>
            <a:endParaRPr lang="en-US" dirty="0">
              <a:latin typeface="+mj-lt"/>
            </a:endParaRPr>
          </a:p>
        </p:txBody>
      </p:sp>
      <p:sp>
        <p:nvSpPr>
          <p:cNvPr id="24579" name="Content Placeholder 2"/>
          <p:cNvSpPr>
            <a:spLocks noGrp="1"/>
          </p:cNvSpPr>
          <p:nvPr>
            <p:ph idx="1"/>
          </p:nvPr>
        </p:nvSpPr>
        <p:spPr/>
        <p:txBody>
          <a:bodyPr/>
          <a:lstStyle/>
          <a:p>
            <a:pPr marL="0" indent="0">
              <a:buNone/>
            </a:pPr>
            <a:r>
              <a:rPr lang="en-US" b="1" dirty="0" smtClean="0">
                <a:solidFill>
                  <a:srgbClr val="005A70"/>
                </a:solidFill>
              </a:rPr>
              <a:t>56.5</a:t>
            </a:r>
            <a:r>
              <a:rPr lang="en-US" dirty="0" smtClean="0"/>
              <a:t> </a:t>
            </a:r>
            <a:r>
              <a:rPr lang="en-US" dirty="0"/>
              <a:t>Describe automatic dimming mirrors, courtesy lights, and </a:t>
            </a:r>
            <a:r>
              <a:rPr lang="en-US" dirty="0" smtClean="0"/>
              <a:t>illuminated entry.</a:t>
            </a:r>
          </a:p>
          <a:p>
            <a:pPr marL="0" indent="0">
              <a:buNone/>
            </a:pPr>
            <a:r>
              <a:rPr lang="en-US" b="1" dirty="0" smtClean="0">
                <a:solidFill>
                  <a:srgbClr val="005A70"/>
                </a:solidFill>
              </a:rPr>
              <a:t>56.6</a:t>
            </a:r>
            <a:r>
              <a:rPr lang="en-US" dirty="0" smtClean="0"/>
              <a:t> </a:t>
            </a:r>
            <a:r>
              <a:rPr lang="en-US" dirty="0"/>
              <a:t>Explain the procedures to inspect and troubleshoot lighting </a:t>
            </a:r>
            <a:r>
              <a:rPr lang="en-US" dirty="0" smtClean="0"/>
              <a:t>and signaling </a:t>
            </a:r>
            <a:r>
              <a:rPr lang="en-US" dirty="0"/>
              <a:t>systems</a:t>
            </a:r>
            <a:r>
              <a:rPr lang="en-US" dirty="0" smtClean="0"/>
              <a:t>.</a:t>
            </a:r>
          </a:p>
          <a:p>
            <a:pPr marL="0" indent="0">
              <a:buNone/>
            </a:pPr>
            <a:r>
              <a:rPr lang="en-US" b="1" dirty="0" smtClean="0">
                <a:solidFill>
                  <a:schemeClr val="accent2"/>
                </a:solidFill>
              </a:rPr>
              <a:t>56.7</a:t>
            </a:r>
            <a:r>
              <a:rPr lang="en-US" dirty="0" smtClean="0"/>
              <a:t>  </a:t>
            </a:r>
            <a:r>
              <a:rPr lang="en-US" dirty="0"/>
              <a:t>This chapter will help you prepare for the ASE </a:t>
            </a:r>
            <a:r>
              <a:rPr lang="en-US" dirty="0" smtClean="0"/>
              <a:t>Electrical/Electronic Systems </a:t>
            </a:r>
            <a:r>
              <a:rPr lang="en-US" dirty="0"/>
              <a:t>(A6) certification test content area “E” (Lighting </a:t>
            </a:r>
            <a:r>
              <a:rPr lang="en-US" dirty="0" smtClean="0"/>
              <a:t>Systems Diagnosis </a:t>
            </a:r>
            <a:r>
              <a:rPr lang="en-US" dirty="0"/>
              <a:t>and Repair).</a:t>
            </a:r>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HEADLIGHTS (2 OF 2)</a:t>
            </a:r>
            <a:endParaRPr lang="en-US" dirty="0">
              <a:latin typeface="+mj-lt"/>
            </a:endParaRPr>
          </a:p>
        </p:txBody>
      </p:sp>
      <p:sp>
        <p:nvSpPr>
          <p:cNvPr id="3" name="Content Placeholder 2"/>
          <p:cNvSpPr>
            <a:spLocks noGrp="1"/>
          </p:cNvSpPr>
          <p:nvPr>
            <p:ph idx="1"/>
          </p:nvPr>
        </p:nvSpPr>
        <p:spPr/>
        <p:txBody>
          <a:bodyPr/>
          <a:lstStyle/>
          <a:p>
            <a:r>
              <a:rPr lang="en-US" dirty="0" smtClean="0"/>
              <a:t>Bulb Faults</a:t>
            </a:r>
          </a:p>
          <a:p>
            <a:pPr lvl="1"/>
            <a:r>
              <a:rPr lang="en-US" dirty="0"/>
              <a:t>Gray color. Low voltage to the bulb (check for </a:t>
            </a:r>
            <a:r>
              <a:rPr lang="en-US" dirty="0" smtClean="0"/>
              <a:t>corroded socket </a:t>
            </a:r>
            <a:r>
              <a:rPr lang="en-US" dirty="0"/>
              <a:t>or connector</a:t>
            </a:r>
            <a:r>
              <a:rPr lang="en-US" dirty="0" smtClean="0"/>
              <a:t>)</a:t>
            </a:r>
          </a:p>
          <a:p>
            <a:pPr lvl="1"/>
            <a:r>
              <a:rPr lang="en-US" dirty="0"/>
              <a:t>White (cloudy) color. Indication of an air </a:t>
            </a:r>
            <a:r>
              <a:rPr lang="en-US" dirty="0" smtClean="0"/>
              <a:t>leak</a:t>
            </a:r>
          </a:p>
          <a:p>
            <a:pPr lvl="1"/>
            <a:r>
              <a:rPr lang="en-US" dirty="0"/>
              <a:t>Broken filament. Usually caused by excessive </a:t>
            </a:r>
            <a:r>
              <a:rPr lang="en-US" dirty="0" smtClean="0"/>
              <a:t>vibration</a:t>
            </a:r>
          </a:p>
          <a:p>
            <a:pPr lvl="1"/>
            <a:r>
              <a:rPr lang="en-US" dirty="0"/>
              <a:t>Blistered glass. Indication that someone has touched the </a:t>
            </a:r>
            <a:r>
              <a:rPr lang="en-US" dirty="0" smtClean="0"/>
              <a:t>glass</a:t>
            </a:r>
          </a:p>
          <a:p>
            <a:r>
              <a:rPr lang="en-US" dirty="0" smtClean="0"/>
              <a:t>Cloudy Headlight Restoration</a:t>
            </a:r>
          </a:p>
          <a:p>
            <a:pPr lvl="1"/>
            <a:r>
              <a:rPr lang="en-US" dirty="0" smtClean="0"/>
              <a:t>The process of restoring the surface of a composite headlight assembly</a:t>
            </a:r>
          </a:p>
          <a:p>
            <a:pPr marL="457200" lvl="1" indent="0">
              <a:buNone/>
            </a:pPr>
            <a:endParaRPr lang="en-US" dirty="0"/>
          </a:p>
        </p:txBody>
      </p:sp>
    </p:spTree>
    <p:extLst>
      <p:ext uri="{BB962C8B-B14F-4D97-AF65-F5344CB8AC3E}">
        <p14:creationId xmlns:p14="http://schemas.microsoft.com/office/powerpoint/2010/main" val="3053849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56.14 A Typical headlight circuit diagram on an older vehicle that does not use a controller, such as the BCM, to control the operation of the lights. </a:t>
            </a:r>
            <a:endParaRPr lang="en-US" sz="2400" dirty="0">
              <a:latin typeface="+mj-lt"/>
            </a:endParaRPr>
          </a:p>
        </p:txBody>
      </p:sp>
      <p:pic>
        <p:nvPicPr>
          <p:cNvPr id="3" name="Picture 2" descr="Power supply which is hot at all the times is connected to headlight switch connected to following circuit&#10;1. HI&#10;a. High beam indicator light&#10;b. Left Dual beam&#10;c. Left high beam&#10;d. Right high beam&#10;e. Right dual beam&#10;2. LOW&#10;a. Left Dual beam&#10;b. Right dual beam&#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0925" y="1945434"/>
            <a:ext cx="2880563" cy="4391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018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56.15 A typical composite headlamp assembly. The lens, housing, and bulb sockets are usually included as a complete assembly</a:t>
            </a:r>
            <a:endParaRPr lang="en-US" dirty="0">
              <a:latin typeface="+mj-lt"/>
            </a:endParaRPr>
          </a:p>
        </p:txBody>
      </p:sp>
      <p:pic>
        <p:nvPicPr>
          <p:cNvPr id="3" name="Picture 2" descr="A photo shows a typical composite head lamp assemb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3900" y="1905000"/>
            <a:ext cx="6314613" cy="4186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2640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56.16 Handle a halogen bulb by the base to prevent the skin’s oil from getting on the glass</a:t>
            </a:r>
            <a:endParaRPr lang="en-US" dirty="0">
              <a:latin typeface="+mj-lt"/>
            </a:endParaRPr>
          </a:p>
        </p:txBody>
      </p:sp>
      <p:pic>
        <p:nvPicPr>
          <p:cNvPr id="3" name="Picture 2" descr="A photo shows halogen bulb being handled by ba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9139" y="1676400"/>
            <a:ext cx="5925723" cy="4444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84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56.17 The right side of this headlight assembly has been restored, but still needs to be polished. The left side is cloudy and not yet restored</a:t>
            </a:r>
            <a:endParaRPr lang="en-US" dirty="0">
              <a:latin typeface="+mj-lt"/>
            </a:endParaRPr>
          </a:p>
        </p:txBody>
      </p:sp>
      <p:pic>
        <p:nvPicPr>
          <p:cNvPr id="3" name="Picture 2" descr="A photo shows a refinished and a clouded area on a headlight assembly.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7740" y="1981200"/>
            <a:ext cx="5472306" cy="4104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7703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a:t>Why is it important to avoid touching a halogen bulb with </a:t>
            </a:r>
            <a:r>
              <a:rPr lang="en-US" sz="4000" dirty="0" smtClean="0"/>
              <a:t>your fingers</a:t>
            </a:r>
            <a:r>
              <a:rPr lang="en-US" sz="4000" dirty="0"/>
              <a:t>?</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1938992"/>
          </a:xfrm>
          <a:prstGeom prst="rect">
            <a:avLst/>
          </a:prstGeom>
        </p:spPr>
        <p:txBody>
          <a:bodyPr wrap="square">
            <a:spAutoFit/>
          </a:bodyPr>
          <a:lstStyle/>
          <a:p>
            <a:r>
              <a:rPr lang="en-US" sz="4000" dirty="0" smtClean="0">
                <a:solidFill>
                  <a:srgbClr val="000000"/>
                </a:solidFill>
              </a:rPr>
              <a:t>To prevent the bulb from failing prematurely.</a:t>
            </a:r>
          </a:p>
          <a:p>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HIGH-INTENSITY DISCHARGE </a:t>
            </a:r>
            <a:r>
              <a:rPr lang="en-US" dirty="0" smtClean="0">
                <a:latin typeface="+mj-lt"/>
              </a:rPr>
              <a:t>HEADLIGHTS (1 OF 2)</a:t>
            </a:r>
            <a:endParaRPr lang="en-US" dirty="0">
              <a:latin typeface="+mj-lt"/>
            </a:endParaRPr>
          </a:p>
        </p:txBody>
      </p:sp>
      <p:sp>
        <p:nvSpPr>
          <p:cNvPr id="3" name="Content Placeholder 2"/>
          <p:cNvSpPr>
            <a:spLocks noGrp="1"/>
          </p:cNvSpPr>
          <p:nvPr>
            <p:ph idx="1"/>
          </p:nvPr>
        </p:nvSpPr>
        <p:spPr/>
        <p:txBody>
          <a:bodyPr/>
          <a:lstStyle/>
          <a:p>
            <a:r>
              <a:rPr lang="en-US" dirty="0" smtClean="0"/>
              <a:t>Parts and Operation</a:t>
            </a:r>
          </a:p>
          <a:p>
            <a:pPr lvl="1"/>
            <a:r>
              <a:rPr lang="en-US" dirty="0"/>
              <a:t>High-intensity discharge (</a:t>
            </a:r>
            <a:r>
              <a:rPr lang="en-US" dirty="0" smtClean="0"/>
              <a:t>HID) headlights </a:t>
            </a:r>
            <a:r>
              <a:rPr lang="en-US" dirty="0"/>
              <a:t>produce light that is crisper, clearer, and brighter </a:t>
            </a:r>
            <a:r>
              <a:rPr lang="en-US" dirty="0" smtClean="0"/>
              <a:t>than light </a:t>
            </a:r>
            <a:r>
              <a:rPr lang="en-US" dirty="0"/>
              <a:t>produced by a halogen </a:t>
            </a:r>
            <a:r>
              <a:rPr lang="en-US" dirty="0" smtClean="0"/>
              <a:t>headlight.</a:t>
            </a:r>
          </a:p>
          <a:p>
            <a:r>
              <a:rPr lang="en-US" dirty="0" smtClean="0"/>
              <a:t>Stages of HID Headlamp Operation</a:t>
            </a:r>
          </a:p>
          <a:p>
            <a:pPr lvl="1"/>
            <a:r>
              <a:rPr lang="en-US" dirty="0"/>
              <a:t>1. Start-up or stroke </a:t>
            </a:r>
            <a:r>
              <a:rPr lang="en-US" dirty="0" smtClean="0"/>
              <a:t>state</a:t>
            </a:r>
          </a:p>
          <a:p>
            <a:pPr lvl="1"/>
            <a:r>
              <a:rPr lang="en-US" dirty="0"/>
              <a:t>2. Run-up </a:t>
            </a:r>
            <a:r>
              <a:rPr lang="en-US" dirty="0" smtClean="0"/>
              <a:t>state</a:t>
            </a:r>
          </a:p>
          <a:p>
            <a:pPr lvl="1"/>
            <a:r>
              <a:rPr lang="en-US" dirty="0"/>
              <a:t>3. Steady </a:t>
            </a:r>
            <a:r>
              <a:rPr lang="en-US" dirty="0" smtClean="0"/>
              <a:t>state</a:t>
            </a:r>
          </a:p>
          <a:p>
            <a:pPr marL="0" indent="-29718">
              <a:buNone/>
            </a:pPr>
            <a:endParaRPr lang="en-US" dirty="0"/>
          </a:p>
        </p:txBody>
      </p:sp>
    </p:spTree>
    <p:extLst>
      <p:ext uri="{BB962C8B-B14F-4D97-AF65-F5344CB8AC3E}">
        <p14:creationId xmlns:p14="http://schemas.microsoft.com/office/powerpoint/2010/main" val="2716647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HIGH-INTENSITY DISCHARGE </a:t>
            </a:r>
            <a:r>
              <a:rPr lang="en-US" dirty="0" smtClean="0">
                <a:latin typeface="+mj-lt"/>
              </a:rPr>
              <a:t>HEADLIGHTS (2 OF 2)</a:t>
            </a:r>
            <a:endParaRPr lang="en-US" dirty="0">
              <a:latin typeface="+mj-lt"/>
            </a:endParaRPr>
          </a:p>
        </p:txBody>
      </p:sp>
      <p:sp>
        <p:nvSpPr>
          <p:cNvPr id="3" name="Content Placeholder 2"/>
          <p:cNvSpPr>
            <a:spLocks noGrp="1"/>
          </p:cNvSpPr>
          <p:nvPr>
            <p:ph idx="1"/>
          </p:nvPr>
        </p:nvSpPr>
        <p:spPr/>
        <p:txBody>
          <a:bodyPr/>
          <a:lstStyle/>
          <a:p>
            <a:r>
              <a:rPr lang="en-US" dirty="0" smtClean="0"/>
              <a:t>Bi-Xenon Headlights</a:t>
            </a:r>
          </a:p>
          <a:p>
            <a:pPr lvl="1"/>
            <a:r>
              <a:rPr lang="en-US" dirty="0" smtClean="0"/>
              <a:t>Uses </a:t>
            </a:r>
            <a:r>
              <a:rPr lang="en-US" dirty="0"/>
              <a:t>a shutter to block some of the </a:t>
            </a:r>
            <a:r>
              <a:rPr lang="en-US" dirty="0" smtClean="0"/>
              <a:t>light during </a:t>
            </a:r>
            <a:r>
              <a:rPr lang="en-US" dirty="0"/>
              <a:t>low-beam operation, and then mechanically move to </a:t>
            </a:r>
            <a:r>
              <a:rPr lang="en-US" dirty="0" smtClean="0"/>
              <a:t>expose more </a:t>
            </a:r>
            <a:r>
              <a:rPr lang="en-US" dirty="0"/>
              <a:t>of the light from the bulb for high-beam operation</a:t>
            </a:r>
            <a:r>
              <a:rPr lang="en-US" dirty="0" smtClean="0"/>
              <a:t>.</a:t>
            </a:r>
          </a:p>
          <a:p>
            <a:r>
              <a:rPr lang="en-US" dirty="0" smtClean="0"/>
              <a:t>HID Headlight Failure Symptoms</a:t>
            </a:r>
          </a:p>
          <a:p>
            <a:pPr lvl="1"/>
            <a:r>
              <a:rPr lang="en-US" dirty="0"/>
              <a:t>A light </a:t>
            </a:r>
            <a:r>
              <a:rPr lang="en-US" dirty="0" smtClean="0"/>
              <a:t>flickers</a:t>
            </a:r>
          </a:p>
          <a:p>
            <a:pPr lvl="1"/>
            <a:r>
              <a:rPr lang="en-US" dirty="0"/>
              <a:t>Lights go out (caused when the ballast assembly detects </a:t>
            </a:r>
            <a:r>
              <a:rPr lang="en-US" dirty="0" smtClean="0"/>
              <a:t>repeated bulb </a:t>
            </a:r>
            <a:r>
              <a:rPr lang="en-US" dirty="0"/>
              <a:t>restrikes</a:t>
            </a:r>
            <a:r>
              <a:rPr lang="en-US" dirty="0" smtClean="0"/>
              <a:t>)</a:t>
            </a:r>
          </a:p>
          <a:p>
            <a:pPr lvl="1"/>
            <a:r>
              <a:rPr lang="en-US" dirty="0"/>
              <a:t>Color changes to a dim pink glow</a:t>
            </a:r>
          </a:p>
        </p:txBody>
      </p:sp>
    </p:spTree>
    <p:extLst>
      <p:ext uri="{BB962C8B-B14F-4D97-AF65-F5344CB8AC3E}">
        <p14:creationId xmlns:p14="http://schemas.microsoft.com/office/powerpoint/2010/main" val="2811143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56.18 The igniter contains the ballast and transformer needed to provide high-voltage pulses to the arc-tube bulb</a:t>
            </a:r>
            <a:endParaRPr lang="en-US" dirty="0">
              <a:latin typeface="+mj-lt"/>
            </a:endParaRPr>
          </a:p>
        </p:txBody>
      </p:sp>
      <p:pic>
        <p:nvPicPr>
          <p:cNvPr id="3" name="Picture 2" descr="An illustration shows an ignitor connected to a socket that holds the bul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0951" y="1772404"/>
            <a:ext cx="5280510" cy="4578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659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LIGHTING SYSTEMS (1 OF 2)</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smtClean="0"/>
              <a:t>Non-Computer-Controlled Lighting</a:t>
            </a:r>
          </a:p>
          <a:p>
            <a:pPr lvl="1"/>
            <a:r>
              <a:rPr lang="en-US" dirty="0"/>
              <a:t>Older </a:t>
            </a:r>
            <a:r>
              <a:rPr lang="en-US" dirty="0" smtClean="0"/>
              <a:t>vehicles used </a:t>
            </a:r>
            <a:r>
              <a:rPr lang="en-US" dirty="0"/>
              <a:t>the headlight switch to operate all the lights, including</a:t>
            </a:r>
            <a:r>
              <a:rPr lang="en-US" dirty="0" smtClean="0"/>
              <a:t>:</a:t>
            </a:r>
          </a:p>
          <a:p>
            <a:pPr lvl="1"/>
            <a:r>
              <a:rPr lang="en-US" dirty="0" smtClean="0"/>
              <a:t>Headlights</a:t>
            </a:r>
          </a:p>
          <a:p>
            <a:pPr lvl="1"/>
            <a:r>
              <a:rPr lang="en-US" dirty="0" smtClean="0"/>
              <a:t>Taillights</a:t>
            </a:r>
          </a:p>
          <a:p>
            <a:pPr lvl="1"/>
            <a:r>
              <a:rPr lang="en-US" dirty="0" smtClean="0"/>
              <a:t>Side-marker lights</a:t>
            </a:r>
          </a:p>
          <a:p>
            <a:pPr lvl="1"/>
            <a:r>
              <a:rPr lang="en-US" dirty="0" smtClean="0"/>
              <a:t>Front parking lights</a:t>
            </a:r>
          </a:p>
          <a:p>
            <a:pPr lvl="1"/>
            <a:r>
              <a:rPr lang="en-US" dirty="0" smtClean="0"/>
              <a:t>Dash lights</a:t>
            </a:r>
          </a:p>
          <a:p>
            <a:pPr lvl="1"/>
            <a:r>
              <a:rPr lang="en-US" dirty="0" smtClean="0"/>
              <a:t>Interior (dome) light(s)</a:t>
            </a:r>
          </a:p>
          <a:p>
            <a:pPr lvl="1"/>
            <a:endParaRPr lang="en-US" dirty="0" smtClean="0">
              <a:solidFill>
                <a:srgbClr val="0000FF"/>
              </a:solidFill>
            </a:endParaRPr>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mj-lt"/>
              </a:rPr>
              <a:t>Figure 56.19 (a) The color of light is measured in degrees Kevin (K). The higher the temperature of the light is, the bluer the appearance</a:t>
            </a:r>
            <a:r>
              <a:rPr lang="en-IN" dirty="0" smtClean="0">
                <a:latin typeface="+mj-lt"/>
              </a:rPr>
              <a:t>.</a:t>
            </a:r>
            <a:endParaRPr lang="en-US" dirty="0">
              <a:latin typeface="+mj-lt"/>
            </a:endParaRPr>
          </a:p>
        </p:txBody>
      </p:sp>
      <p:pic>
        <p:nvPicPr>
          <p:cNvPr id="3" name="Picture 2" descr="The figure shows the following scale and its outdoor source:&#10;• 8000 K – snow, water, blue sky&#10;• 6500 K – large shadows, blue sky&#10;• 5500 K – average day light, central latitudes, noon sunlight, average day light, northern hemisphere&#10;• 3000 K – early morning, late afternoon, and evening sunlight&#10;• 2000 K – is red in color&#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9755" y="1791445"/>
            <a:ext cx="2818890" cy="4562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3996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56.19 (b) HID (xenon) headlights emit a whiter light than halogen headlights and usually look blue compared to halogen bulbs</a:t>
            </a:r>
            <a:endParaRPr lang="en-US" dirty="0">
              <a:latin typeface="+mj-lt"/>
            </a:endParaRPr>
          </a:p>
        </p:txBody>
      </p:sp>
      <p:pic>
        <p:nvPicPr>
          <p:cNvPr id="3" name="Picture 3" descr="A photo shows a headlamp with a bluish-white l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5272" y="2133600"/>
            <a:ext cx="5248572" cy="3877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675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LED HEADLIGHTS</a:t>
            </a:r>
            <a:endParaRPr lang="en-US" dirty="0">
              <a:latin typeface="+mj-lt"/>
            </a:endParaRPr>
          </a:p>
        </p:txBody>
      </p:sp>
      <p:sp>
        <p:nvSpPr>
          <p:cNvPr id="3" name="Content Placeholder 2"/>
          <p:cNvSpPr>
            <a:spLocks noGrp="1"/>
          </p:cNvSpPr>
          <p:nvPr>
            <p:ph idx="1"/>
          </p:nvPr>
        </p:nvSpPr>
        <p:spPr/>
        <p:txBody>
          <a:bodyPr/>
          <a:lstStyle/>
          <a:p>
            <a:r>
              <a:rPr lang="en-US" dirty="0"/>
              <a:t>The advantages of LED headlights compared to other </a:t>
            </a:r>
            <a:r>
              <a:rPr lang="en-US" dirty="0" smtClean="0"/>
              <a:t>types include:</a:t>
            </a:r>
          </a:p>
          <a:p>
            <a:pPr lvl="1"/>
            <a:r>
              <a:rPr lang="en-US" dirty="0"/>
              <a:t>Long service </a:t>
            </a:r>
            <a:r>
              <a:rPr lang="en-US" dirty="0" smtClean="0"/>
              <a:t>life</a:t>
            </a:r>
          </a:p>
          <a:p>
            <a:pPr lvl="1"/>
            <a:r>
              <a:rPr lang="en-US" dirty="0"/>
              <a:t>Reduced electrical power </a:t>
            </a:r>
            <a:r>
              <a:rPr lang="en-US" dirty="0" smtClean="0"/>
              <a:t>required</a:t>
            </a:r>
          </a:p>
          <a:p>
            <a:r>
              <a:rPr lang="en-US" dirty="0"/>
              <a:t>The disadvantages of LED headlights include</a:t>
            </a:r>
            <a:r>
              <a:rPr lang="en-US" dirty="0" smtClean="0"/>
              <a:t>:</a:t>
            </a:r>
          </a:p>
          <a:p>
            <a:pPr lvl="1"/>
            <a:r>
              <a:rPr lang="en-US" dirty="0"/>
              <a:t>Higher </a:t>
            </a:r>
            <a:r>
              <a:rPr lang="en-US" dirty="0" smtClean="0"/>
              <a:t>cost</a:t>
            </a:r>
          </a:p>
          <a:p>
            <a:pPr lvl="1"/>
            <a:r>
              <a:rPr lang="en-US" dirty="0"/>
              <a:t>Many small LEDs are required to create the necessary light output</a:t>
            </a:r>
          </a:p>
        </p:txBody>
      </p:sp>
    </p:spTree>
    <p:extLst>
      <p:ext uri="{BB962C8B-B14F-4D97-AF65-F5344CB8AC3E}">
        <p14:creationId xmlns:p14="http://schemas.microsoft.com/office/powerpoint/2010/main" val="147715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56.20 LED headlights usually require multiple units to provide the needed light, as seen on this Lexus LS600h</a:t>
            </a:r>
            <a:endParaRPr lang="en-US" dirty="0">
              <a:latin typeface="+mj-lt"/>
            </a:endParaRPr>
          </a:p>
        </p:txBody>
      </p:sp>
      <p:pic>
        <p:nvPicPr>
          <p:cNvPr id="3" name="Picture 2" descr="A photo shows the headlight of Lexus LS600h with 3 light emitting uni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231" y="1755342"/>
            <a:ext cx="6019538" cy="4514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226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a:t>What are the advantages of LED lights?</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smtClean="0">
                <a:solidFill>
                  <a:srgbClr val="000000"/>
                </a:solidFill>
              </a:rPr>
              <a:t>Long service life and reduced power consumption.</a:t>
            </a:r>
            <a:endParaRPr lang="en-US" sz="4000" dirty="0">
              <a:solidFill>
                <a:srgbClr val="000000"/>
              </a:solidFill>
            </a:endParaRPr>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ADAPTIVE FRONT LIGHTING </a:t>
            </a:r>
            <a:r>
              <a:rPr lang="en-US" dirty="0" smtClean="0">
                <a:latin typeface="+mj-lt"/>
              </a:rPr>
              <a:t>SYSTEM (1 Of 2)</a:t>
            </a:r>
            <a:endParaRPr lang="en-US" dirty="0">
              <a:latin typeface="+mj-lt"/>
            </a:endParaRPr>
          </a:p>
        </p:txBody>
      </p:sp>
      <p:sp>
        <p:nvSpPr>
          <p:cNvPr id="3" name="Content Placeholder 2"/>
          <p:cNvSpPr>
            <a:spLocks noGrp="1"/>
          </p:cNvSpPr>
          <p:nvPr>
            <p:ph idx="1"/>
          </p:nvPr>
        </p:nvSpPr>
        <p:spPr/>
        <p:txBody>
          <a:bodyPr/>
          <a:lstStyle/>
          <a:p>
            <a:r>
              <a:rPr lang="en-US" dirty="0" smtClean="0"/>
              <a:t>Purpose and Function</a:t>
            </a:r>
          </a:p>
          <a:p>
            <a:pPr lvl="1"/>
            <a:r>
              <a:rPr lang="en-US" dirty="0" smtClean="0"/>
              <a:t>An </a:t>
            </a:r>
            <a:r>
              <a:rPr lang="en-US" dirty="0"/>
              <a:t>adaptive (or advanced) </a:t>
            </a:r>
            <a:r>
              <a:rPr lang="en-US" dirty="0" smtClean="0"/>
              <a:t>front lighting </a:t>
            </a:r>
            <a:r>
              <a:rPr lang="en-US" dirty="0"/>
              <a:t>system, or AFS, is a system that mechanically moves </a:t>
            </a:r>
            <a:r>
              <a:rPr lang="en-US" dirty="0" smtClean="0"/>
              <a:t>the headlights </a:t>
            </a:r>
            <a:r>
              <a:rPr lang="en-US" dirty="0"/>
              <a:t>to follow the direction of the front wheels</a:t>
            </a:r>
            <a:r>
              <a:rPr lang="en-US" dirty="0" smtClean="0"/>
              <a:t>.</a:t>
            </a:r>
          </a:p>
          <a:p>
            <a:r>
              <a:rPr lang="en-US" dirty="0" smtClean="0"/>
              <a:t>Parts and Operation</a:t>
            </a:r>
          </a:p>
          <a:p>
            <a:pPr lvl="1"/>
            <a:r>
              <a:rPr lang="en-US" dirty="0" smtClean="0"/>
              <a:t>The vehicle has to be moving above a predetermined speed. Self leveling motors are used to keep the lights properly aligned.</a:t>
            </a:r>
            <a:endParaRPr lang="en-US" dirty="0"/>
          </a:p>
        </p:txBody>
      </p:sp>
    </p:spTree>
    <p:extLst>
      <p:ext uri="{BB962C8B-B14F-4D97-AF65-F5344CB8AC3E}">
        <p14:creationId xmlns:p14="http://schemas.microsoft.com/office/powerpoint/2010/main" val="3314717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ADAPTIVE FRONT LIGHTING </a:t>
            </a:r>
            <a:r>
              <a:rPr lang="en-US" dirty="0" smtClean="0">
                <a:latin typeface="+mj-lt"/>
              </a:rPr>
              <a:t>SYSTEM (2 OF 2)</a:t>
            </a:r>
            <a:endParaRPr lang="en-US" dirty="0">
              <a:latin typeface="+mj-lt"/>
            </a:endParaRPr>
          </a:p>
        </p:txBody>
      </p:sp>
      <p:sp>
        <p:nvSpPr>
          <p:cNvPr id="3" name="Content Placeholder 2"/>
          <p:cNvSpPr>
            <a:spLocks noGrp="1"/>
          </p:cNvSpPr>
          <p:nvPr>
            <p:ph idx="1"/>
          </p:nvPr>
        </p:nvSpPr>
        <p:spPr/>
        <p:txBody>
          <a:bodyPr/>
          <a:lstStyle/>
          <a:p>
            <a:r>
              <a:rPr lang="en-US" dirty="0" smtClean="0"/>
              <a:t>Diagnosis and Service</a:t>
            </a:r>
          </a:p>
          <a:p>
            <a:pPr lvl="1"/>
            <a:r>
              <a:rPr lang="en-US" dirty="0"/>
              <a:t>Start by checking that the AFS is switched on</a:t>
            </a:r>
            <a:r>
              <a:rPr lang="en-US" dirty="0" smtClean="0"/>
              <a:t>.</a:t>
            </a:r>
          </a:p>
          <a:p>
            <a:pPr lvl="1"/>
            <a:r>
              <a:rPr lang="en-US" dirty="0"/>
              <a:t>Check that the system performs a self-test during start-up</a:t>
            </a:r>
            <a:r>
              <a:rPr lang="en-US" dirty="0" smtClean="0"/>
              <a:t>.</a:t>
            </a:r>
          </a:p>
          <a:p>
            <a:pPr lvl="1"/>
            <a:r>
              <a:rPr lang="en-US" dirty="0"/>
              <a:t>Verify that both low-beam and high-beam lights function correctly</a:t>
            </a:r>
            <a:r>
              <a:rPr lang="en-US" dirty="0" smtClean="0"/>
              <a:t>.</a:t>
            </a:r>
          </a:p>
          <a:p>
            <a:pPr lvl="1"/>
            <a:r>
              <a:rPr lang="en-US" dirty="0"/>
              <a:t>Use a scan tool to test for any AFS-related diagnostic </a:t>
            </a:r>
            <a:r>
              <a:rPr lang="en-US" dirty="0" smtClean="0"/>
              <a:t>trouble codes</a:t>
            </a:r>
            <a:r>
              <a:rPr lang="en-US" dirty="0"/>
              <a:t>.</a:t>
            </a:r>
          </a:p>
        </p:txBody>
      </p:sp>
    </p:spTree>
    <p:extLst>
      <p:ext uri="{BB962C8B-B14F-4D97-AF65-F5344CB8AC3E}">
        <p14:creationId xmlns:p14="http://schemas.microsoft.com/office/powerpoint/2010/main" val="3632083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56.21 Adaptive front lighting systems rotate the </a:t>
            </a:r>
            <a:r>
              <a:rPr lang="en-IN" sz="2400" dirty="0" smtClean="0">
                <a:latin typeface="+mj-lt"/>
              </a:rPr>
              <a:t>low beam </a:t>
            </a:r>
            <a:r>
              <a:rPr lang="en-IN" sz="2400" dirty="0">
                <a:latin typeface="+mj-lt"/>
              </a:rPr>
              <a:t>headlight in the direction of travel</a:t>
            </a:r>
            <a:endParaRPr lang="en-US" dirty="0">
              <a:latin typeface="+mj-lt"/>
            </a:endParaRPr>
          </a:p>
        </p:txBody>
      </p:sp>
      <p:pic>
        <p:nvPicPr>
          <p:cNvPr id="3" name="Picture 2" descr="An illustration shows adaptive front lighting system. When car has to turn right the light rotates towards right upto 5 degrees. When car moves straight forward the lights are also straight. When the car has to move left the lights rotate left upto 15 degre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8886" y="1887136"/>
            <a:ext cx="6646228" cy="442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9012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mj-lt"/>
              </a:rPr>
              <a:t>Figure 56.22 A typical adaptive front lighting system uses two motors: one for the up and down movement and the other for rotating the low-beam headlight to the left and right</a:t>
            </a:r>
            <a:endParaRPr lang="en-US" dirty="0">
              <a:latin typeface="+mj-lt"/>
            </a:endParaRPr>
          </a:p>
        </p:txBody>
      </p:sp>
      <p:pic>
        <p:nvPicPr>
          <p:cNvPr id="3" name="Picture 2" descr="In the illustration, two motors are connected to bulb housing, a swivel motor and a level motor, both the motors are connected to AFS ECU which takes steering angle, vehicle height, and vehicle speed into conside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818" y="2067560"/>
            <a:ext cx="7838776" cy="4210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91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LIGHTING </a:t>
            </a:r>
            <a:r>
              <a:rPr lang="en-US" dirty="0" smtClean="0">
                <a:latin typeface="+mj-lt"/>
              </a:rPr>
              <a:t>SYSTEMS (2 OF 2)</a:t>
            </a:r>
            <a:endParaRPr lang="en-US" dirty="0">
              <a:latin typeface="+mj-lt"/>
            </a:endParaRPr>
          </a:p>
        </p:txBody>
      </p:sp>
      <p:sp>
        <p:nvSpPr>
          <p:cNvPr id="3" name="Content Placeholder 2"/>
          <p:cNvSpPr>
            <a:spLocks noGrp="1"/>
          </p:cNvSpPr>
          <p:nvPr>
            <p:ph idx="1"/>
          </p:nvPr>
        </p:nvSpPr>
        <p:spPr/>
        <p:txBody>
          <a:bodyPr/>
          <a:lstStyle/>
          <a:p>
            <a:r>
              <a:rPr lang="en-US" dirty="0" smtClean="0"/>
              <a:t>Body Control Module- Controlled Lighting</a:t>
            </a:r>
          </a:p>
          <a:p>
            <a:pPr lvl="1"/>
            <a:r>
              <a:rPr lang="en-US" dirty="0" smtClean="0"/>
              <a:t>The Body </a:t>
            </a:r>
            <a:r>
              <a:rPr lang="en-US" dirty="0"/>
              <a:t>Control Module (BCM) is often referred to as a </a:t>
            </a:r>
            <a:r>
              <a:rPr lang="en-US" dirty="0" smtClean="0"/>
              <a:t>central organizational </a:t>
            </a:r>
            <a:r>
              <a:rPr lang="en-US" dirty="0"/>
              <a:t>module</a:t>
            </a:r>
            <a:r>
              <a:rPr lang="en-US" dirty="0" smtClean="0"/>
              <a:t>.</a:t>
            </a:r>
          </a:p>
          <a:p>
            <a:r>
              <a:rPr lang="en-US" dirty="0" smtClean="0"/>
              <a:t>Benefits include:</a:t>
            </a:r>
          </a:p>
          <a:p>
            <a:pPr lvl="1"/>
            <a:r>
              <a:rPr lang="en-US" dirty="0"/>
              <a:t>Monitors the current flow through the circuit and turns on </a:t>
            </a:r>
            <a:r>
              <a:rPr lang="en-US" dirty="0" smtClean="0"/>
              <a:t>a warning light if there is a failure.</a:t>
            </a:r>
          </a:p>
          <a:p>
            <a:pPr lvl="1"/>
            <a:r>
              <a:rPr lang="en-US" dirty="0" smtClean="0"/>
              <a:t>The </a:t>
            </a:r>
            <a:r>
              <a:rPr lang="en-US" dirty="0"/>
              <a:t>modules turn off </a:t>
            </a:r>
            <a:r>
              <a:rPr lang="en-US" dirty="0" smtClean="0"/>
              <a:t>the lights </a:t>
            </a:r>
            <a:r>
              <a:rPr lang="en-US" dirty="0"/>
              <a:t>after a time delay to prevent the battery from being drained</a:t>
            </a:r>
            <a:r>
              <a:rPr lang="en-US" dirty="0" smtClean="0"/>
              <a:t>.</a:t>
            </a:r>
          </a:p>
          <a:p>
            <a:pPr lvl="1"/>
            <a:r>
              <a:rPr lang="en-US" dirty="0" smtClean="0"/>
              <a:t>In a failsafe mode, all exterior lights default to on for safety.</a:t>
            </a:r>
          </a:p>
          <a:p>
            <a:pPr lvl="1"/>
            <a:endParaRPr lang="en-US" dirty="0"/>
          </a:p>
        </p:txBody>
      </p:sp>
    </p:spTree>
    <p:extLst>
      <p:ext uri="{BB962C8B-B14F-4D97-AF65-F5344CB8AC3E}">
        <p14:creationId xmlns:p14="http://schemas.microsoft.com/office/powerpoint/2010/main" val="2375767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56.23 Typical dash-mounted switch that allows the driver to turn off the front lighting system</a:t>
            </a:r>
            <a:endParaRPr lang="en-US" dirty="0">
              <a:latin typeface="+mj-lt"/>
            </a:endParaRPr>
          </a:p>
        </p:txBody>
      </p:sp>
      <p:pic>
        <p:nvPicPr>
          <p:cNvPr id="3" name="Picture 2" descr="A photo shows a dash mounted AFS push button.&#10;&#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7519" y="1938555"/>
            <a:ext cx="5808962" cy="4356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8308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AUTOMATIC HEADLIGHTS</a:t>
            </a:r>
            <a:endParaRPr lang="en-US" dirty="0">
              <a:latin typeface="+mj-lt"/>
            </a:endParaRPr>
          </a:p>
        </p:txBody>
      </p:sp>
      <p:sp>
        <p:nvSpPr>
          <p:cNvPr id="3" name="Content Placeholder 2"/>
          <p:cNvSpPr>
            <a:spLocks noGrp="1"/>
          </p:cNvSpPr>
          <p:nvPr>
            <p:ph idx="1"/>
          </p:nvPr>
        </p:nvSpPr>
        <p:spPr/>
        <p:txBody>
          <a:bodyPr/>
          <a:lstStyle/>
          <a:p>
            <a:r>
              <a:rPr lang="en-US" dirty="0" smtClean="0"/>
              <a:t>Purpose and Function</a:t>
            </a:r>
          </a:p>
          <a:p>
            <a:pPr lvl="1"/>
            <a:r>
              <a:rPr lang="en-US" dirty="0" smtClean="0"/>
              <a:t>Turn </a:t>
            </a:r>
            <a:r>
              <a:rPr lang="en-US" dirty="0"/>
              <a:t>on the headlights when the light sensor detects low </a:t>
            </a:r>
            <a:r>
              <a:rPr lang="en-US" dirty="0" smtClean="0"/>
              <a:t>ambient light </a:t>
            </a:r>
            <a:r>
              <a:rPr lang="en-US" dirty="0"/>
              <a:t>level</a:t>
            </a:r>
            <a:r>
              <a:rPr lang="en-US" dirty="0" smtClean="0"/>
              <a:t>.</a:t>
            </a:r>
          </a:p>
          <a:p>
            <a:r>
              <a:rPr lang="en-US" dirty="0" smtClean="0"/>
              <a:t>Controls</a:t>
            </a:r>
          </a:p>
          <a:p>
            <a:pPr lvl="1"/>
            <a:r>
              <a:rPr lang="en-US" dirty="0"/>
              <a:t>Most vehicles allow the driver to select the </a:t>
            </a:r>
            <a:r>
              <a:rPr lang="en-US" dirty="0" smtClean="0"/>
              <a:t>headlights in </a:t>
            </a:r>
            <a:r>
              <a:rPr lang="en-US" dirty="0"/>
              <a:t>the “AUTO” position or turn them on and off </a:t>
            </a:r>
            <a:r>
              <a:rPr lang="en-US" dirty="0" smtClean="0"/>
              <a:t>manually</a:t>
            </a:r>
            <a:endParaRPr lang="en-US" dirty="0"/>
          </a:p>
        </p:txBody>
      </p:sp>
    </p:spTree>
    <p:extLst>
      <p:ext uri="{BB962C8B-B14F-4D97-AF65-F5344CB8AC3E}">
        <p14:creationId xmlns:p14="http://schemas.microsoft.com/office/powerpoint/2010/main" val="3973930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56.24 A dash symbol used to inform the driver that the automatic headlights are on</a:t>
            </a:r>
            <a:endParaRPr lang="en-US" dirty="0">
              <a:latin typeface="+mj-lt"/>
            </a:endParaRPr>
          </a:p>
        </p:txBody>
      </p:sp>
      <p:pic>
        <p:nvPicPr>
          <p:cNvPr id="3" name="Picture 2" descr="A figure shows automatic headlights symbol illuminated on the dash of a vehicle. The symbol represents two headlights with the text “Auto” labeled below them.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5206" y="1828800"/>
            <a:ext cx="4313587" cy="4313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154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HEADLIGHT HIGH/LOW BEAM SWITCH</a:t>
            </a:r>
            <a:endParaRPr lang="en-US" dirty="0">
              <a:latin typeface="+mj-lt"/>
            </a:endParaRPr>
          </a:p>
        </p:txBody>
      </p:sp>
      <p:sp>
        <p:nvSpPr>
          <p:cNvPr id="3" name="Content Placeholder 2"/>
          <p:cNvSpPr>
            <a:spLocks noGrp="1"/>
          </p:cNvSpPr>
          <p:nvPr>
            <p:ph idx="1"/>
          </p:nvPr>
        </p:nvSpPr>
        <p:spPr/>
        <p:txBody>
          <a:bodyPr/>
          <a:lstStyle/>
          <a:p>
            <a:r>
              <a:rPr lang="en-US" dirty="0" smtClean="0"/>
              <a:t>Dimmer Switch</a:t>
            </a:r>
          </a:p>
          <a:p>
            <a:pPr lvl="1"/>
            <a:r>
              <a:rPr lang="en-US" dirty="0"/>
              <a:t>The switch used to switch </a:t>
            </a:r>
            <a:r>
              <a:rPr lang="en-US" dirty="0" smtClean="0"/>
              <a:t>between the </a:t>
            </a:r>
            <a:r>
              <a:rPr lang="en-US" dirty="0"/>
              <a:t>two circuits is often called the </a:t>
            </a:r>
            <a:r>
              <a:rPr lang="en-US" i="1" dirty="0"/>
              <a:t>dimmer switch </a:t>
            </a:r>
            <a:r>
              <a:rPr lang="en-US" dirty="0"/>
              <a:t>or the </a:t>
            </a:r>
            <a:r>
              <a:rPr lang="en-US" dirty="0" smtClean="0"/>
              <a:t>high/low switch.</a:t>
            </a:r>
          </a:p>
          <a:p>
            <a:pPr lvl="1"/>
            <a:r>
              <a:rPr lang="en-US" dirty="0"/>
              <a:t>The dimmer switch is usually hand-operated by a </a:t>
            </a:r>
            <a:r>
              <a:rPr lang="en-US" dirty="0" smtClean="0"/>
              <a:t>lever on </a:t>
            </a:r>
            <a:r>
              <a:rPr lang="en-US" dirty="0"/>
              <a:t>the steering column.</a:t>
            </a:r>
            <a:endParaRPr lang="en-US" dirty="0"/>
          </a:p>
        </p:txBody>
      </p:sp>
    </p:spTree>
    <p:extLst>
      <p:ext uri="{BB962C8B-B14F-4D97-AF65-F5344CB8AC3E}">
        <p14:creationId xmlns:p14="http://schemas.microsoft.com/office/powerpoint/2010/main" val="774763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AUTO DIMMING HEADLIGHTS</a:t>
            </a:r>
            <a:endParaRPr lang="en-US" dirty="0">
              <a:latin typeface="+mj-lt"/>
            </a:endParaRPr>
          </a:p>
        </p:txBody>
      </p:sp>
      <p:sp>
        <p:nvSpPr>
          <p:cNvPr id="3" name="Content Placeholder 2"/>
          <p:cNvSpPr>
            <a:spLocks noGrp="1"/>
          </p:cNvSpPr>
          <p:nvPr>
            <p:ph idx="1"/>
          </p:nvPr>
        </p:nvSpPr>
        <p:spPr/>
        <p:txBody>
          <a:bodyPr/>
          <a:lstStyle/>
          <a:p>
            <a:r>
              <a:rPr lang="en-US" dirty="0" smtClean="0"/>
              <a:t>Purpose and Function</a:t>
            </a:r>
          </a:p>
          <a:p>
            <a:pPr lvl="1"/>
            <a:r>
              <a:rPr lang="en-US" dirty="0" smtClean="0"/>
              <a:t>A </a:t>
            </a:r>
            <a:r>
              <a:rPr lang="en-US" dirty="0"/>
              <a:t>system that causes the headlights to switch from </a:t>
            </a:r>
            <a:r>
              <a:rPr lang="en-US" dirty="0" smtClean="0"/>
              <a:t>high-intensity beams </a:t>
            </a:r>
            <a:r>
              <a:rPr lang="en-US" dirty="0"/>
              <a:t>to low-intensity beams when the system detects the </a:t>
            </a:r>
            <a:r>
              <a:rPr lang="en-US" dirty="0" smtClean="0"/>
              <a:t>headlights from </a:t>
            </a:r>
            <a:r>
              <a:rPr lang="en-US" dirty="0"/>
              <a:t>an approaching vehicle</a:t>
            </a:r>
            <a:r>
              <a:rPr lang="en-US" dirty="0" smtClean="0"/>
              <a:t>.</a:t>
            </a:r>
          </a:p>
          <a:p>
            <a:r>
              <a:rPr lang="en-US" dirty="0" smtClean="0"/>
              <a:t>Types of Systems</a:t>
            </a:r>
          </a:p>
          <a:p>
            <a:pPr lvl="1"/>
            <a:r>
              <a:rPr lang="en-US" dirty="0"/>
              <a:t>Photo resistor-based </a:t>
            </a:r>
            <a:r>
              <a:rPr lang="en-US" dirty="0" smtClean="0"/>
              <a:t>system</a:t>
            </a:r>
          </a:p>
          <a:p>
            <a:pPr lvl="1"/>
            <a:r>
              <a:rPr lang="en-US" dirty="0"/>
              <a:t>Camera-based </a:t>
            </a:r>
            <a:r>
              <a:rPr lang="en-US" dirty="0" smtClean="0"/>
              <a:t>systems</a:t>
            </a:r>
            <a:endParaRPr lang="en-US" dirty="0"/>
          </a:p>
        </p:txBody>
      </p:sp>
    </p:spTree>
    <p:extLst>
      <p:ext uri="{BB962C8B-B14F-4D97-AF65-F5344CB8AC3E}">
        <p14:creationId xmlns:p14="http://schemas.microsoft.com/office/powerpoint/2010/main" val="1318590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HEADLIGHT AIMING</a:t>
            </a:r>
            <a:endParaRPr lang="en-US" dirty="0">
              <a:latin typeface="+mj-lt"/>
            </a:endParaRPr>
          </a:p>
        </p:txBody>
      </p:sp>
      <p:sp>
        <p:nvSpPr>
          <p:cNvPr id="3" name="Content Placeholder 2"/>
          <p:cNvSpPr>
            <a:spLocks noGrp="1"/>
          </p:cNvSpPr>
          <p:nvPr>
            <p:ph idx="1"/>
          </p:nvPr>
        </p:nvSpPr>
        <p:spPr/>
        <p:txBody>
          <a:bodyPr/>
          <a:lstStyle/>
          <a:p>
            <a:r>
              <a:rPr lang="en-US" dirty="0"/>
              <a:t>According to U.S. federal law, all headlights, regardless of shape, </a:t>
            </a:r>
            <a:r>
              <a:rPr lang="en-US" dirty="0" smtClean="0"/>
              <a:t>must be </a:t>
            </a:r>
            <a:r>
              <a:rPr lang="en-US" dirty="0"/>
              <a:t>able to be aimed using headlight-aiming </a:t>
            </a:r>
            <a:r>
              <a:rPr lang="en-US" dirty="0" smtClean="0"/>
              <a:t>equipment</a:t>
            </a:r>
          </a:p>
          <a:p>
            <a:r>
              <a:rPr lang="en-US" dirty="0"/>
              <a:t>The </a:t>
            </a:r>
            <a:r>
              <a:rPr lang="en-US" dirty="0" smtClean="0"/>
              <a:t>headlights are </a:t>
            </a:r>
            <a:r>
              <a:rPr lang="en-US" dirty="0"/>
              <a:t>equipped with adjusting screws that can be used to </a:t>
            </a:r>
            <a:r>
              <a:rPr lang="en-US" dirty="0" smtClean="0"/>
              <a:t>aim the </a:t>
            </a:r>
            <a:r>
              <a:rPr lang="en-US" dirty="0"/>
              <a:t>headlights.</a:t>
            </a:r>
            <a:endParaRPr lang="en-US" dirty="0"/>
          </a:p>
        </p:txBody>
      </p:sp>
    </p:spTree>
    <p:extLst>
      <p:ext uri="{BB962C8B-B14F-4D97-AF65-F5344CB8AC3E}">
        <p14:creationId xmlns:p14="http://schemas.microsoft.com/office/powerpoint/2010/main" val="3280486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56.25 (a) A typical headlight-aiming diagram as found in service information. (b) Adjustments to move the headlight-aiming point left or right or up and down are usually made using a screwdriver to move the headlight housing</a:t>
            </a:r>
            <a:endParaRPr lang="en-US" dirty="0">
              <a:latin typeface="+mj-lt"/>
            </a:endParaRPr>
          </a:p>
        </p:txBody>
      </p:sp>
      <p:pic>
        <p:nvPicPr>
          <p:cNvPr id="3" name="Picture 2" descr="The figure shows the following:&#10;• The distance from the floor to the center of the headlight is labeled: Height of headlight center.&#10;• The distance from the center of the vehicle and the center of the headlight is labeled: distance between vehicle center and headline.&#10;• A horizontal line 2.1 in. below height of headlight is drawn on the projection of light on the wall.&#10;• The low beams should intersect the lower line and vertical lines where the angle of the beam begins to slope upward.&#10;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554437"/>
            <a:ext cx="3459496" cy="461778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figure shows a horizontal (left/right) adjustment screw on the left side of a headlight assembly and a vertical (up/down) adjustment screw on the right side of a headlight assembly.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6099" y="1554437"/>
            <a:ext cx="3983895" cy="442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7308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FOG LIGHTS AND DRIVING LIGHTS</a:t>
            </a:r>
            <a:endParaRPr lang="en-US" dirty="0">
              <a:latin typeface="+mj-lt"/>
            </a:endParaRPr>
          </a:p>
        </p:txBody>
      </p:sp>
      <p:sp>
        <p:nvSpPr>
          <p:cNvPr id="3" name="Content Placeholder 2"/>
          <p:cNvSpPr>
            <a:spLocks noGrp="1"/>
          </p:cNvSpPr>
          <p:nvPr>
            <p:ph idx="1"/>
          </p:nvPr>
        </p:nvSpPr>
        <p:spPr/>
        <p:txBody>
          <a:bodyPr/>
          <a:lstStyle/>
          <a:p>
            <a:r>
              <a:rPr lang="en-US" dirty="0" smtClean="0"/>
              <a:t>Fog Lights</a:t>
            </a:r>
          </a:p>
          <a:p>
            <a:pPr lvl="1"/>
            <a:r>
              <a:rPr lang="en-US" dirty="0"/>
              <a:t>Fog lights have a </a:t>
            </a:r>
            <a:r>
              <a:rPr lang="en-US" dirty="0" smtClean="0"/>
              <a:t>unique beam </a:t>
            </a:r>
            <a:r>
              <a:rPr lang="en-US" dirty="0"/>
              <a:t>that is flat and wide, and is positioned low on the </a:t>
            </a:r>
            <a:r>
              <a:rPr lang="en-US" dirty="0" smtClean="0"/>
              <a:t>vehicle, usually </a:t>
            </a:r>
            <a:r>
              <a:rPr lang="en-US" dirty="0"/>
              <a:t>near the front bumper</a:t>
            </a:r>
            <a:r>
              <a:rPr lang="en-US" dirty="0" smtClean="0"/>
              <a:t>.</a:t>
            </a:r>
          </a:p>
          <a:p>
            <a:r>
              <a:rPr lang="en-US" dirty="0" smtClean="0"/>
              <a:t>Driving Lights</a:t>
            </a:r>
          </a:p>
          <a:p>
            <a:pPr lvl="1"/>
            <a:r>
              <a:rPr lang="en-US" dirty="0"/>
              <a:t>Driving lights are designed to send powerful beams far ahead, </a:t>
            </a:r>
            <a:r>
              <a:rPr lang="en-US" dirty="0" smtClean="0"/>
              <a:t>illuminating the </a:t>
            </a:r>
            <a:r>
              <a:rPr lang="en-US" dirty="0"/>
              <a:t>next stretch of road</a:t>
            </a:r>
            <a:endParaRPr lang="en-US" dirty="0"/>
          </a:p>
        </p:txBody>
      </p:sp>
    </p:spTree>
    <p:extLst>
      <p:ext uri="{BB962C8B-B14F-4D97-AF65-F5344CB8AC3E}">
        <p14:creationId xmlns:p14="http://schemas.microsoft.com/office/powerpoint/2010/main" val="3529222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56–26 Fog lights are often included on many vehicles, such as these on a Lexus SUV.</a:t>
            </a:r>
            <a:endParaRPr lang="en-US" sz="2400" dirty="0">
              <a:latin typeface="+mj-lt"/>
            </a:endParaRPr>
          </a:p>
        </p:txBody>
      </p:sp>
      <p:pic>
        <p:nvPicPr>
          <p:cNvPr id="4" name="Content Placeholder 3" descr=" A photo shows a car with the LED headlights, right side marker light, LED fog light, and LED daytime running light illuminate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96184" y="2034381"/>
            <a:ext cx="3151632"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0269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AUTOMATIC DIMMING MIRRORS</a:t>
            </a:r>
            <a:endParaRPr lang="en-US" dirty="0">
              <a:latin typeface="+mj-lt"/>
            </a:endParaRPr>
          </a:p>
        </p:txBody>
      </p:sp>
      <p:sp>
        <p:nvSpPr>
          <p:cNvPr id="3" name="Content Placeholder 2"/>
          <p:cNvSpPr>
            <a:spLocks noGrp="1"/>
          </p:cNvSpPr>
          <p:nvPr>
            <p:ph idx="1"/>
          </p:nvPr>
        </p:nvSpPr>
        <p:spPr/>
        <p:txBody>
          <a:bodyPr/>
          <a:lstStyle/>
          <a:p>
            <a:r>
              <a:rPr lang="en-US" dirty="0" smtClean="0"/>
              <a:t>Parts and Operation</a:t>
            </a:r>
          </a:p>
          <a:p>
            <a:pPr lvl="1"/>
            <a:r>
              <a:rPr lang="en-US" dirty="0" smtClean="0"/>
              <a:t>Automatic </a:t>
            </a:r>
            <a:r>
              <a:rPr lang="en-US" dirty="0"/>
              <a:t>dimming mirrors </a:t>
            </a:r>
            <a:r>
              <a:rPr lang="en-US" dirty="0" smtClean="0"/>
              <a:t>use electrochromic </a:t>
            </a:r>
            <a:r>
              <a:rPr lang="en-US" dirty="0"/>
              <a:t>technology to dim the mirror in proportion to </a:t>
            </a:r>
            <a:r>
              <a:rPr lang="en-US" dirty="0" smtClean="0"/>
              <a:t>the amount </a:t>
            </a:r>
            <a:r>
              <a:rPr lang="en-US" dirty="0"/>
              <a:t>of headlight glare from other vehicles at the rear</a:t>
            </a:r>
            <a:r>
              <a:rPr lang="en-US" dirty="0" smtClean="0"/>
              <a:t>.</a:t>
            </a:r>
          </a:p>
          <a:p>
            <a:r>
              <a:rPr lang="en-US" dirty="0" smtClean="0"/>
              <a:t>Diagnosis and Service</a:t>
            </a:r>
          </a:p>
          <a:p>
            <a:pPr lvl="1"/>
            <a:r>
              <a:rPr lang="en-US" dirty="0" smtClean="0"/>
              <a:t>Check for power and ground</a:t>
            </a:r>
          </a:p>
          <a:p>
            <a:pPr lvl="1"/>
            <a:r>
              <a:rPr lang="en-US" dirty="0" smtClean="0"/>
              <a:t>Confirm the operation of the forward facing sensor</a:t>
            </a:r>
          </a:p>
          <a:p>
            <a:pPr lvl="1"/>
            <a:r>
              <a:rPr lang="en-US" dirty="0" smtClean="0"/>
              <a:t>In most cases the mirror is replaced as an assembly</a:t>
            </a:r>
            <a:endParaRPr lang="en-US" dirty="0"/>
          </a:p>
        </p:txBody>
      </p:sp>
    </p:spTree>
    <p:extLst>
      <p:ext uri="{BB962C8B-B14F-4D97-AF65-F5344CB8AC3E}">
        <p14:creationId xmlns:p14="http://schemas.microsoft.com/office/powerpoint/2010/main" val="2800019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56.1 A </a:t>
            </a:r>
            <a:r>
              <a:rPr lang="en-IN" dirty="0">
                <a:latin typeface="+mj-lt"/>
              </a:rPr>
              <a:t>typical headlight circuit diagram on an older vehicle that does not use a controller, such as the body control module (BCM) to control the operation of the </a:t>
            </a:r>
            <a:r>
              <a:rPr lang="en-IN" dirty="0" smtClean="0">
                <a:latin typeface="+mj-lt"/>
              </a:rPr>
              <a:t>lights.</a:t>
            </a:r>
            <a:endParaRPr lang="en-US" dirty="0">
              <a:latin typeface="+mj-lt"/>
            </a:endParaRPr>
          </a:p>
        </p:txBody>
      </p:sp>
      <p:pic>
        <p:nvPicPr>
          <p:cNvPr id="5" name="Picture 4" descr="Power supply which is hot at all the times is connected to headlight switch connected to following circuit&#10;1. HI&#10;a. High beam indicator light&#10;b. Left Dual beam&#10;c. Left high beam&#10;d. Right high beam&#10;e. Right dual beam&#10;2. LOW&#10;a. Left Dual beam&#10;b. Right dual be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5381" y="1513752"/>
            <a:ext cx="3137246" cy="4782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COURTESTY LIGHTS</a:t>
            </a:r>
            <a:endParaRPr lang="en-US" dirty="0">
              <a:latin typeface="+mj-lt"/>
            </a:endParaRPr>
          </a:p>
        </p:txBody>
      </p:sp>
      <p:sp>
        <p:nvSpPr>
          <p:cNvPr id="3" name="Content Placeholder 2"/>
          <p:cNvSpPr>
            <a:spLocks noGrp="1"/>
          </p:cNvSpPr>
          <p:nvPr>
            <p:ph idx="1"/>
          </p:nvPr>
        </p:nvSpPr>
        <p:spPr/>
        <p:txBody>
          <a:bodyPr/>
          <a:lstStyle/>
          <a:p>
            <a:r>
              <a:rPr lang="en-US" dirty="0"/>
              <a:t>Courtesy lights are a generic term primarily used for interior lights, </a:t>
            </a:r>
            <a:r>
              <a:rPr lang="en-US" dirty="0" smtClean="0"/>
              <a:t>including overhead </a:t>
            </a:r>
            <a:r>
              <a:rPr lang="en-US" dirty="0"/>
              <a:t>(dome) and under-the-dash (courtesy) lights</a:t>
            </a:r>
            <a:r>
              <a:rPr lang="en-US" dirty="0" smtClean="0"/>
              <a:t>.</a:t>
            </a:r>
          </a:p>
          <a:p>
            <a:r>
              <a:rPr lang="en-US" dirty="0"/>
              <a:t>Many newer vehicles </a:t>
            </a:r>
            <a:r>
              <a:rPr lang="en-US" dirty="0" smtClean="0"/>
              <a:t>operate the </a:t>
            </a:r>
            <a:r>
              <a:rPr lang="en-US" dirty="0"/>
              <a:t>interior lights through the BCM or through an electronic module.</a:t>
            </a:r>
            <a:endParaRPr lang="en-US" dirty="0"/>
          </a:p>
        </p:txBody>
      </p:sp>
    </p:spTree>
    <p:extLst>
      <p:ext uri="{BB962C8B-B14F-4D97-AF65-F5344CB8AC3E}">
        <p14:creationId xmlns:p14="http://schemas.microsoft.com/office/powerpoint/2010/main" val="4061007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ILLUMINATED ENTRY</a:t>
            </a:r>
            <a:endParaRPr lang="en-US" dirty="0">
              <a:latin typeface="+mj-lt"/>
            </a:endParaRPr>
          </a:p>
        </p:txBody>
      </p:sp>
      <p:sp>
        <p:nvSpPr>
          <p:cNvPr id="3" name="Content Placeholder 2"/>
          <p:cNvSpPr>
            <a:spLocks noGrp="1"/>
          </p:cNvSpPr>
          <p:nvPr>
            <p:ph idx="1"/>
          </p:nvPr>
        </p:nvSpPr>
        <p:spPr/>
        <p:txBody>
          <a:bodyPr/>
          <a:lstStyle/>
          <a:p>
            <a:r>
              <a:rPr lang="en-US" dirty="0" smtClean="0"/>
              <a:t>The interior </a:t>
            </a:r>
            <a:r>
              <a:rPr lang="en-US" dirty="0"/>
              <a:t>lights are turned on for a given amount of time when </a:t>
            </a:r>
            <a:r>
              <a:rPr lang="en-US" dirty="0" smtClean="0"/>
              <a:t>the outside </a:t>
            </a:r>
            <a:r>
              <a:rPr lang="en-US" dirty="0"/>
              <a:t>door handle or remote keyless entry (RKE) fob is </a:t>
            </a:r>
            <a:r>
              <a:rPr lang="en-US" dirty="0" smtClean="0"/>
              <a:t>operated while </a:t>
            </a:r>
            <a:r>
              <a:rPr lang="en-US" dirty="0"/>
              <a:t>the doors are locked</a:t>
            </a:r>
            <a:r>
              <a:rPr lang="en-US" dirty="0" smtClean="0"/>
              <a:t>.</a:t>
            </a:r>
          </a:p>
          <a:p>
            <a:endParaRPr lang="en-US" dirty="0"/>
          </a:p>
        </p:txBody>
      </p:sp>
    </p:spTree>
    <p:extLst>
      <p:ext uri="{BB962C8B-B14F-4D97-AF65-F5344CB8AC3E}">
        <p14:creationId xmlns:p14="http://schemas.microsoft.com/office/powerpoint/2010/main" val="4027854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LIGHTING SYSTEM DIAGNOSIS</a:t>
            </a:r>
            <a:endParaRPr lang="en-US" dirty="0">
              <a:latin typeface="+mj-lt"/>
            </a:endParaRPr>
          </a:p>
        </p:txBody>
      </p:sp>
      <p:sp>
        <p:nvSpPr>
          <p:cNvPr id="3" name="Content Placeholder 2"/>
          <p:cNvSpPr>
            <a:spLocks noGrp="1"/>
          </p:cNvSpPr>
          <p:nvPr>
            <p:ph idx="1"/>
          </p:nvPr>
        </p:nvSpPr>
        <p:spPr/>
        <p:txBody>
          <a:bodyPr/>
          <a:lstStyle/>
          <a:p>
            <a:r>
              <a:rPr lang="en-US" dirty="0"/>
              <a:t>STEP 1 Verify the customer concern</a:t>
            </a:r>
            <a:r>
              <a:rPr lang="en-US" dirty="0" smtClean="0"/>
              <a:t>.</a:t>
            </a:r>
          </a:p>
          <a:p>
            <a:r>
              <a:rPr lang="en-US" dirty="0"/>
              <a:t>STEP 2 Perform a visual </a:t>
            </a:r>
            <a:r>
              <a:rPr lang="en-US" dirty="0" smtClean="0"/>
              <a:t>inspection.</a:t>
            </a:r>
          </a:p>
          <a:p>
            <a:r>
              <a:rPr lang="en-US" dirty="0"/>
              <a:t>STEP 3 Connect a factory or enhanced scan tool with </a:t>
            </a:r>
            <a:r>
              <a:rPr lang="en-US" dirty="0" smtClean="0"/>
              <a:t>bidirectional control </a:t>
            </a:r>
            <a:r>
              <a:rPr lang="en-US" dirty="0"/>
              <a:t>of the control modules to check for proper </a:t>
            </a:r>
            <a:r>
              <a:rPr lang="en-US" dirty="0" smtClean="0"/>
              <a:t>operation of </a:t>
            </a:r>
            <a:r>
              <a:rPr lang="en-US" dirty="0"/>
              <a:t>the affected lighting circuit</a:t>
            </a:r>
            <a:r>
              <a:rPr lang="en-US" dirty="0" smtClean="0"/>
              <a:t>.</a:t>
            </a:r>
          </a:p>
          <a:p>
            <a:r>
              <a:rPr lang="en-US" dirty="0"/>
              <a:t>STEP 4 Follow the diagnostic procedure, as found in service </a:t>
            </a:r>
            <a:r>
              <a:rPr lang="en-US" dirty="0" smtClean="0"/>
              <a:t>information, to </a:t>
            </a:r>
            <a:r>
              <a:rPr lang="en-US" dirty="0"/>
              <a:t>determine the root cause of the problem.</a:t>
            </a:r>
            <a:endParaRPr lang="en-US" dirty="0"/>
          </a:p>
        </p:txBody>
      </p:sp>
    </p:spTree>
    <p:extLst>
      <p:ext uri="{BB962C8B-B14F-4D97-AF65-F5344CB8AC3E}">
        <p14:creationId xmlns:p14="http://schemas.microsoft.com/office/powerpoint/2010/main" val="3918686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latin typeface="+mj-lt"/>
              </a:rPr>
              <a:t>TAILLIGHT BULB REPLACEMENT</a:t>
            </a:r>
            <a:endParaRPr lang="en-US" dirty="0">
              <a:latin typeface="+mj-lt"/>
            </a:endParaRP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06585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1.</a:t>
            </a:r>
            <a:r>
              <a:rPr lang="en-US" sz="2400" b="0" dirty="0">
                <a:latin typeface="+mj-lt"/>
              </a:rPr>
              <a:t> The driver noticed that the taillight fault indicator (</a:t>
            </a:r>
            <a:r>
              <a:rPr lang="en-US" sz="2400" b="0" dirty="0" smtClean="0">
                <a:latin typeface="+mj-lt"/>
              </a:rPr>
              <a:t>icon) on </a:t>
            </a:r>
            <a:r>
              <a:rPr lang="en-US" sz="2400" b="0" dirty="0">
                <a:latin typeface="+mj-lt"/>
              </a:rPr>
              <a:t>the dash was on any time the lights were on.</a:t>
            </a:r>
            <a:r>
              <a:rPr lang="en-US" sz="2400" dirty="0" smtClean="0">
                <a:latin typeface="+mj-lt"/>
              </a:rPr>
              <a:t> </a:t>
            </a:r>
            <a:endParaRPr lang="en-US" sz="2400" dirty="0">
              <a:latin typeface="+mj-lt"/>
            </a:endParaRPr>
          </a:p>
        </p:txBody>
      </p:sp>
      <p:pic>
        <p:nvPicPr>
          <p:cNvPr id="3" name="Picture 2" descr="A photo shows taillight fault indicator (icon) illuminated on the da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202" y="1524000"/>
            <a:ext cx="7399596" cy="4868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3989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2.</a:t>
            </a:r>
            <a:r>
              <a:rPr lang="en-US" sz="2400" b="0" dirty="0">
                <a:latin typeface="+mj-lt"/>
              </a:rPr>
              <a:t> A visual inspection at the rear of the vehicle </a:t>
            </a:r>
            <a:r>
              <a:rPr lang="en-US" sz="2400" b="0" dirty="0" smtClean="0">
                <a:latin typeface="+mj-lt"/>
              </a:rPr>
              <a:t>indicated that </a:t>
            </a:r>
            <a:r>
              <a:rPr lang="en-US" sz="2400" b="0" dirty="0">
                <a:latin typeface="+mj-lt"/>
              </a:rPr>
              <a:t>the right rear taillight bulb did not light. Removing </a:t>
            </a:r>
            <a:r>
              <a:rPr lang="en-US" sz="2400" b="0" dirty="0" smtClean="0">
                <a:latin typeface="+mj-lt"/>
              </a:rPr>
              <a:t>a few </a:t>
            </a:r>
            <a:r>
              <a:rPr lang="en-US" sz="2400" b="0" dirty="0">
                <a:latin typeface="+mj-lt"/>
              </a:rPr>
              <a:t>screws from the plastic cover revealed the </a:t>
            </a:r>
            <a:r>
              <a:rPr lang="en-US" sz="2400" b="0" dirty="0" smtClean="0">
                <a:latin typeface="+mj-lt"/>
              </a:rPr>
              <a:t>taillight assembly</a:t>
            </a:r>
            <a:r>
              <a:rPr lang="en-US" sz="2400" b="0" dirty="0">
                <a:latin typeface="+mj-lt"/>
              </a:rPr>
              <a:t>.</a:t>
            </a:r>
            <a:r>
              <a:rPr lang="en-US" sz="2400" dirty="0" smtClean="0">
                <a:latin typeface="+mj-lt"/>
              </a:rPr>
              <a:t> </a:t>
            </a:r>
            <a:endParaRPr lang="en-US" sz="2400" dirty="0">
              <a:latin typeface="+mj-lt"/>
            </a:endParaRPr>
          </a:p>
        </p:txBody>
      </p:sp>
      <p:pic>
        <p:nvPicPr>
          <p:cNvPr id="3" name="Picture 2" descr="A photo shows rear tail light connections expos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658" y="1447800"/>
            <a:ext cx="7465096" cy="4868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7771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3. </a:t>
            </a:r>
            <a:r>
              <a:rPr lang="en-US" sz="2400" b="0" dirty="0">
                <a:latin typeface="+mj-lt"/>
              </a:rPr>
              <a:t>The bulb socket is removed from the taillight </a:t>
            </a:r>
            <a:r>
              <a:rPr lang="en-US" sz="2400" b="0" dirty="0" smtClean="0">
                <a:latin typeface="+mj-lt"/>
              </a:rPr>
              <a:t>assembly by </a:t>
            </a:r>
            <a:r>
              <a:rPr lang="en-US" sz="2400" b="0" dirty="0">
                <a:latin typeface="+mj-lt"/>
              </a:rPr>
              <a:t>gently twisting the base of the bulb counterclockwise.</a:t>
            </a:r>
            <a:endParaRPr lang="en-US" sz="2400" dirty="0">
              <a:latin typeface="+mj-lt"/>
            </a:endParaRPr>
          </a:p>
        </p:txBody>
      </p:sp>
      <p:pic>
        <p:nvPicPr>
          <p:cNvPr id="3" name="Picture 2" descr="A photo shows the bulb socket removed from the taillight assemb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030" y="1524000"/>
            <a:ext cx="7376353" cy="4868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207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4.</a:t>
            </a:r>
            <a:r>
              <a:rPr lang="en-US" b="0" dirty="0">
                <a:latin typeface="+mj-lt"/>
              </a:rPr>
              <a:t> The bulb is removed from the socket by gently </a:t>
            </a:r>
            <a:r>
              <a:rPr lang="en-US" b="0" dirty="0" smtClean="0">
                <a:latin typeface="+mj-lt"/>
              </a:rPr>
              <a:t>grasping the </a:t>
            </a:r>
            <a:r>
              <a:rPr lang="en-US" b="0" dirty="0">
                <a:latin typeface="+mj-lt"/>
              </a:rPr>
              <a:t>bulb and pulling the bulb straight out of the </a:t>
            </a:r>
            <a:r>
              <a:rPr lang="en-US" b="0" dirty="0" smtClean="0">
                <a:latin typeface="+mj-lt"/>
              </a:rPr>
              <a:t>socket. Many </a:t>
            </a:r>
            <a:r>
              <a:rPr lang="en-US" b="0" dirty="0">
                <a:latin typeface="+mj-lt"/>
              </a:rPr>
              <a:t>bulbs required that you rotate the bulb 90° (</a:t>
            </a:r>
            <a:r>
              <a:rPr lang="en-US" b="0" dirty="0" smtClean="0">
                <a:latin typeface="+mj-lt"/>
              </a:rPr>
              <a:t>1/4 turn</a:t>
            </a:r>
            <a:r>
              <a:rPr lang="en-US" b="0" dirty="0">
                <a:latin typeface="+mj-lt"/>
              </a:rPr>
              <a:t>) to release the retaining bulbs.</a:t>
            </a:r>
            <a:r>
              <a:rPr lang="en-US" dirty="0" smtClean="0">
                <a:latin typeface="+mj-lt"/>
              </a:rPr>
              <a:t> </a:t>
            </a:r>
            <a:endParaRPr lang="en-US" dirty="0">
              <a:latin typeface="+mj-lt"/>
            </a:endParaRPr>
          </a:p>
        </p:txBody>
      </p:sp>
      <p:pic>
        <p:nvPicPr>
          <p:cNvPr id="3" name="Picture 2" descr="A photo shows a bulb removed from the sock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122" y="1524000"/>
            <a:ext cx="7327755" cy="4868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061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5.</a:t>
            </a:r>
            <a:r>
              <a:rPr lang="en-US" sz="2400" b="0" dirty="0">
                <a:latin typeface="+mj-lt"/>
              </a:rPr>
              <a:t> The new 7443 replacement bulb is being </a:t>
            </a:r>
            <a:r>
              <a:rPr lang="en-US" sz="2400" b="0" dirty="0" smtClean="0">
                <a:latin typeface="+mj-lt"/>
              </a:rPr>
              <a:t>checked with </a:t>
            </a:r>
            <a:r>
              <a:rPr lang="en-US" sz="2400" b="0" dirty="0">
                <a:latin typeface="+mj-lt"/>
              </a:rPr>
              <a:t>an ohmmeter to be sure that it is okay before it </a:t>
            </a:r>
            <a:r>
              <a:rPr lang="en-US" sz="2400" b="0" dirty="0" smtClean="0">
                <a:latin typeface="+mj-lt"/>
              </a:rPr>
              <a:t>is installed </a:t>
            </a:r>
            <a:r>
              <a:rPr lang="en-US" sz="2400" b="0" dirty="0">
                <a:latin typeface="+mj-lt"/>
              </a:rPr>
              <a:t>in the vehicle.</a:t>
            </a:r>
            <a:r>
              <a:rPr lang="en-US" sz="2400" dirty="0" smtClean="0">
                <a:latin typeface="+mj-lt"/>
              </a:rPr>
              <a:t> </a:t>
            </a:r>
            <a:endParaRPr lang="en-US" sz="2400" dirty="0">
              <a:latin typeface="+mj-lt"/>
            </a:endParaRPr>
          </a:p>
        </p:txBody>
      </p:sp>
      <p:pic>
        <p:nvPicPr>
          <p:cNvPr id="3" name="Picture 2" descr="A photo shows a bulb being checked using an ohmmeter. The meter reads 001.0 oh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481" y="1524000"/>
            <a:ext cx="7359449" cy="4868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245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6.</a:t>
            </a:r>
            <a:r>
              <a:rPr lang="en-US" sz="2400" b="0" dirty="0">
                <a:latin typeface="+mj-lt"/>
              </a:rPr>
              <a:t> The replacement bulb in inserted into the taillight </a:t>
            </a:r>
            <a:r>
              <a:rPr lang="en-US" sz="2400" b="0" dirty="0" smtClean="0">
                <a:latin typeface="+mj-lt"/>
              </a:rPr>
              <a:t>socket and </a:t>
            </a:r>
            <a:r>
              <a:rPr lang="en-US" sz="2400" b="0" dirty="0">
                <a:latin typeface="+mj-lt"/>
              </a:rPr>
              <a:t>the lights are turned on to verify proper </a:t>
            </a:r>
            <a:r>
              <a:rPr lang="en-US" sz="2400" b="0" dirty="0" smtClean="0">
                <a:latin typeface="+mj-lt"/>
              </a:rPr>
              <a:t>operation before </a:t>
            </a:r>
            <a:r>
              <a:rPr lang="en-US" sz="2400" b="0" dirty="0">
                <a:latin typeface="+mj-lt"/>
              </a:rPr>
              <a:t>putting the components back together.</a:t>
            </a:r>
            <a:r>
              <a:rPr lang="en-US" sz="2400" dirty="0" smtClean="0">
                <a:latin typeface="+mj-lt"/>
              </a:rPr>
              <a:t> </a:t>
            </a:r>
            <a:endParaRPr lang="en-US" sz="2400" dirty="0">
              <a:latin typeface="+mj-lt"/>
            </a:endParaRPr>
          </a:p>
        </p:txBody>
      </p:sp>
      <p:pic>
        <p:nvPicPr>
          <p:cNvPr id="3" name="Picture 2" descr="A photo shows a replacement bulb in a taillight sock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750" y="1542367"/>
            <a:ext cx="7416499" cy="4868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896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56.2 A </a:t>
            </a:r>
            <a:r>
              <a:rPr lang="en-IN" dirty="0">
                <a:latin typeface="+mj-lt"/>
              </a:rPr>
              <a:t>schematic showing the inputs from the multi-function switch and the headlight switch to the smart junction box (SJB). The SJB then uses the body control module (BCM) to operate the </a:t>
            </a:r>
            <a:r>
              <a:rPr lang="en-IN" dirty="0" smtClean="0">
                <a:latin typeface="+mj-lt"/>
              </a:rPr>
              <a:t>lights.</a:t>
            </a:r>
            <a:endParaRPr lang="en-US" dirty="0">
              <a:latin typeface="+mj-lt"/>
            </a:endParaRPr>
          </a:p>
        </p:txBody>
      </p:sp>
      <p:pic>
        <p:nvPicPr>
          <p:cNvPr id="3" name="Picture 2" descr="The circuit diagram shows the following details:&#10;• A headlamp switch with controls for off, park, and head is connected to the respective switches for lamps of a smart junction box though WH-VT, GY, and BU-WH wires, respectively.&#10;• A lamp in the headlamp switch is connected to a cluster and panel illumination through a VT-GY wire.&#10;• The off switch in the headlamp switch is connected to the high beam and flash to pass switches of smart junction box through a multifunction switch with a BK-BU wire. The high beam and flash to pass switches use WH-OG and GN-BN wires, respectively.&#10;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2541" y="1822219"/>
            <a:ext cx="4997331" cy="4526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817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LED LIGHTING</a:t>
            </a:r>
            <a:endParaRPr lang="en-US" dirty="0">
              <a:latin typeface="+mj-lt"/>
            </a:endParaRPr>
          </a:p>
        </p:txBody>
      </p:sp>
      <p:sp>
        <p:nvSpPr>
          <p:cNvPr id="3" name="Content Placeholder 2"/>
          <p:cNvSpPr>
            <a:spLocks noGrp="1"/>
          </p:cNvSpPr>
          <p:nvPr>
            <p:ph idx="1"/>
          </p:nvPr>
        </p:nvSpPr>
        <p:spPr/>
        <p:txBody>
          <a:bodyPr/>
          <a:lstStyle/>
          <a:p>
            <a:r>
              <a:rPr lang="en-US" dirty="0" smtClean="0"/>
              <a:t>Parts and Operation</a:t>
            </a:r>
          </a:p>
          <a:p>
            <a:pPr lvl="1"/>
            <a:r>
              <a:rPr lang="en-US" dirty="0"/>
              <a:t>An LED is a P–N junction </a:t>
            </a:r>
            <a:r>
              <a:rPr lang="en-US" dirty="0" smtClean="0"/>
              <a:t>diode that </a:t>
            </a:r>
            <a:r>
              <a:rPr lang="en-US" dirty="0"/>
              <a:t>emits light when a suitable voltage is applied to the leads</a:t>
            </a:r>
            <a:r>
              <a:rPr lang="en-US" dirty="0" smtClean="0"/>
              <a:t>.</a:t>
            </a:r>
          </a:p>
          <a:p>
            <a:r>
              <a:rPr lang="en-US" dirty="0" smtClean="0"/>
              <a:t>LED Features</a:t>
            </a:r>
          </a:p>
          <a:p>
            <a:pPr lvl="1"/>
            <a:r>
              <a:rPr lang="en-US" dirty="0" smtClean="0"/>
              <a:t>Faster Illumination</a:t>
            </a:r>
          </a:p>
          <a:p>
            <a:pPr lvl="1"/>
            <a:r>
              <a:rPr lang="en-US" dirty="0" smtClean="0"/>
              <a:t>Longer Service Life</a:t>
            </a:r>
          </a:p>
          <a:p>
            <a:pPr lvl="1"/>
            <a:r>
              <a:rPr lang="en-US" dirty="0" smtClean="0"/>
              <a:t>Lower Current Draw</a:t>
            </a:r>
          </a:p>
          <a:p>
            <a:r>
              <a:rPr lang="en-US" dirty="0" smtClean="0"/>
              <a:t>Testing Bulbs</a:t>
            </a:r>
          </a:p>
          <a:p>
            <a:pPr lvl="1"/>
            <a:r>
              <a:rPr lang="en-US" dirty="0" smtClean="0"/>
              <a:t>The bulbs can be visually inspected or tested using an ohm meter.</a:t>
            </a:r>
            <a:endParaRPr lang="en-US" dirty="0"/>
          </a:p>
        </p:txBody>
      </p:sp>
    </p:spTree>
    <p:extLst>
      <p:ext uri="{BB962C8B-B14F-4D97-AF65-F5344CB8AC3E}">
        <p14:creationId xmlns:p14="http://schemas.microsoft.com/office/powerpoint/2010/main" val="931898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800" dirty="0">
                <a:latin typeface="+mj-lt"/>
              </a:rPr>
              <a:t>Figure 56.3 An LED emits light when a photon is released at the P-N junction</a:t>
            </a:r>
            <a:endParaRPr lang="en-US" sz="2800" dirty="0">
              <a:latin typeface="+mj-lt"/>
            </a:endParaRPr>
          </a:p>
        </p:txBody>
      </p:sp>
      <p:pic>
        <p:nvPicPr>
          <p:cNvPr id="6" name="Picture 2" descr="A zoomed in view of the lens shows P-N junction with an active region in the middle. The base of the junction is the negative terminal and the top is the positive terminal. Electron from the N-junction move to the holes in the P-junctio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0521" y="1838510"/>
            <a:ext cx="6801371" cy="4514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759</TotalTime>
  <Words>2548</Words>
  <Application>Microsoft Office PowerPoint</Application>
  <PresentationFormat>On-screen Show (4:3)</PresentationFormat>
  <Paragraphs>212</Paragraphs>
  <Slides>70</Slides>
  <Notes>0</Notes>
  <HiddenSlides>0</HiddenSlides>
  <MMClips>0</MMClips>
  <ScaleCrop>false</ScaleCrop>
  <HeadingPairs>
    <vt:vector size="4" baseType="variant">
      <vt:variant>
        <vt:lpstr>Theme</vt:lpstr>
      </vt:variant>
      <vt:variant>
        <vt:i4>6</vt:i4>
      </vt:variant>
      <vt:variant>
        <vt:lpstr>Slide Titles</vt:lpstr>
      </vt:variant>
      <vt:variant>
        <vt:i4>70</vt:i4>
      </vt:variant>
    </vt:vector>
  </HeadingPairs>
  <TitlesOfParts>
    <vt:vector size="76" baseType="lpstr">
      <vt:lpstr>Office Theme</vt:lpstr>
      <vt:lpstr>508 Lecture</vt:lpstr>
      <vt:lpstr>1_508 Lecture</vt:lpstr>
      <vt:lpstr>2_508 Lecture</vt:lpstr>
      <vt:lpstr>3_508 Lecture</vt:lpstr>
      <vt:lpstr>4_508 Lecture</vt:lpstr>
      <vt:lpstr>Automotive Technology Principles, Diagnosis, and Service</vt:lpstr>
      <vt:lpstr>LEARNING OBJECTIVES (1 of 2)</vt:lpstr>
      <vt:lpstr>LEARNING OBJECTIVES (2 of 2)</vt:lpstr>
      <vt:lpstr>LIGHTING SYSTEMS (1 OF 2)</vt:lpstr>
      <vt:lpstr>LIGHTING SYSTEMS (2 OF 2)</vt:lpstr>
      <vt:lpstr>Figure 56.1 A typical headlight circuit diagram on an older vehicle that does not use a controller, such as the body control module (BCM) to control the operation of the lights.</vt:lpstr>
      <vt:lpstr>Figure 56.2 A schematic showing the inputs from the multi-function switch and the headlight switch to the smart junction box (SJB). The SJB then uses the body control module (BCM) to operate the lights.</vt:lpstr>
      <vt:lpstr>LED LIGHTING</vt:lpstr>
      <vt:lpstr>Figure 56.3 An LED emits light when a photon is released at the P-N junction</vt:lpstr>
      <vt:lpstr>Figure 56.4 A replacement LED taillight bulb is constructed of many small, individual light-emitting diodes</vt:lpstr>
      <vt:lpstr>Figure 56.5 This single-filament bulb is being tested with a digital multimeter set to read resistance in ohms. The reading of 1.1 ohms is the resistance of the bulb when cold. As soon as current flows through the filament, the resistance increases about 10 times.</vt:lpstr>
      <vt:lpstr>BULB NUMBERS</vt:lpstr>
      <vt:lpstr>Chart 56-1 Some automotive bulb trade numbers with their amperage and wattage rating. Check service information for the exact bulb to use.</vt:lpstr>
      <vt:lpstr>Figure 56.6 Dual-filament (double-contact) bulbs contain both a low-intensity filament for taillights or parking lights, and a high-intensity filament for brake lights and turn signals. Bulbs come in a variety of shapes and sizes. </vt:lpstr>
      <vt:lpstr>Figure 56.7 Bulbs that have the same trade number have the same operating voltage and wattage. NA means that the bulb uses a natural amber glass ampoule with clear turn signal lenses</vt:lpstr>
      <vt:lpstr>QUESTION 1: ?</vt:lpstr>
      <vt:lpstr>ANSWER 1:</vt:lpstr>
      <vt:lpstr>BRAKE LIGHTS (1 OF 2)</vt:lpstr>
      <vt:lpstr>BRAKE LIGHTS (2 OF 2)</vt:lpstr>
      <vt:lpstr>Figure 56.8 A typical older-type brake light circuit showing the brake switch and all of the related circuit components</vt:lpstr>
      <vt:lpstr>Figure 56.9 A schematic of the BCM-controlled brake light circuit that includes the brake pedal position (BPP) switch, which creates signals to the powertrain control module (PCM) with inputs labeled BPS (brake pedal position) and BOO (brake on-off)</vt:lpstr>
      <vt:lpstr>TURN SIGNALS (1 OF 2)</vt:lpstr>
      <vt:lpstr>TURN SIGNALS (2 OF 2)</vt:lpstr>
      <vt:lpstr>Figure 56.10 Three styles of flasher units</vt:lpstr>
      <vt:lpstr>Figure 56.11 A steering column with the steering wheel removed, showing the turn signal cancelling cam used to return the lever to the neutral position after a turn. The switches are an input to the body control module for left and right turn signal operation</vt:lpstr>
      <vt:lpstr>Figure 56.12 Replacement side marker LED lamps that could be used to replace standard bulbs. However, the current draw is lower and using these bulbs could cause the lamp outage warning lamp to be turned on</vt:lpstr>
      <vt:lpstr>DAYTIME RUNNING LIGHTS</vt:lpstr>
      <vt:lpstr>Figure 56.13 A schematic showing a DRL circuit that uses the headlights. Also notice that each headlight has its own fuse to protect the circuit. Check service information for how the DRLs operate on the vehicle being serviced</vt:lpstr>
      <vt:lpstr>HEADLIGHTS (1 OF 2)</vt:lpstr>
      <vt:lpstr>HEADLIGHTS (2 OF 2)</vt:lpstr>
      <vt:lpstr>Figure 56.14 A Typical headlight circuit diagram on an older vehicle that does not use a controller, such as the BCM, to control the operation of the lights. </vt:lpstr>
      <vt:lpstr>Figure 56.15 A typical composite headlamp assembly. The lens, housing, and bulb sockets are usually included as a complete assembly</vt:lpstr>
      <vt:lpstr>Figure 56.16 Handle a halogen bulb by the base to prevent the skin’s oil from getting on the glass</vt:lpstr>
      <vt:lpstr>Figure 56.17 The right side of this headlight assembly has been restored, but still needs to be polished. The left side is cloudy and not yet restored</vt:lpstr>
      <vt:lpstr>QUESTION 2: ?</vt:lpstr>
      <vt:lpstr>ANSWER 2:</vt:lpstr>
      <vt:lpstr>HIGH-INTENSITY DISCHARGE HEADLIGHTS (1 OF 2)</vt:lpstr>
      <vt:lpstr>HIGH-INTENSITY DISCHARGE HEADLIGHTS (2 OF 2)</vt:lpstr>
      <vt:lpstr>Figure 56.18 The igniter contains the ballast and transformer needed to provide high-voltage pulses to the arc-tube bulb</vt:lpstr>
      <vt:lpstr>Figure 56.19 (a) The color of light is measured in degrees Kevin (K). The higher the temperature of the light is, the bluer the appearance.</vt:lpstr>
      <vt:lpstr>Figure 56.19 (b) HID (xenon) headlights emit a whiter light than halogen headlights and usually look blue compared to halogen bulbs</vt:lpstr>
      <vt:lpstr>LED HEADLIGHTS</vt:lpstr>
      <vt:lpstr>Figure 56.20 LED headlights usually require multiple units to provide the needed light, as seen on this Lexus LS600h</vt:lpstr>
      <vt:lpstr>QUESTION 3: ?</vt:lpstr>
      <vt:lpstr>ANSWER 3:</vt:lpstr>
      <vt:lpstr>ADAPTIVE FRONT LIGHTING SYSTEM (1 Of 2)</vt:lpstr>
      <vt:lpstr>ADAPTIVE FRONT LIGHTING SYSTEM (2 OF 2)</vt:lpstr>
      <vt:lpstr>Figure 56.21 Adaptive front lighting systems rotate the low beam headlight in the direction of travel</vt:lpstr>
      <vt:lpstr>Figure 56.22 A typical adaptive front lighting system uses two motors: one for the up and down movement and the other for rotating the low-beam headlight to the left and right</vt:lpstr>
      <vt:lpstr>Figure 56.23 Typical dash-mounted switch that allows the driver to turn off the front lighting system</vt:lpstr>
      <vt:lpstr>AUTOMATIC HEADLIGHTS</vt:lpstr>
      <vt:lpstr>Figure 56.24 A dash symbol used to inform the driver that the automatic headlights are on</vt:lpstr>
      <vt:lpstr>HEADLIGHT HIGH/LOW BEAM SWITCH</vt:lpstr>
      <vt:lpstr>AUTO DIMMING HEADLIGHTS</vt:lpstr>
      <vt:lpstr>HEADLIGHT AIMING</vt:lpstr>
      <vt:lpstr>Figure 56.25 (a) A typical headlight-aiming diagram as found in service information. (b) Adjustments to move the headlight-aiming point left or right or up and down are usually made using a screwdriver to move the headlight housing</vt:lpstr>
      <vt:lpstr>FOG LIGHTS AND DRIVING LIGHTS</vt:lpstr>
      <vt:lpstr>FIGURE 56–26 Fog lights are often included on many vehicles, such as these on a Lexus SUV.</vt:lpstr>
      <vt:lpstr>AUTOMATIC DIMMING MIRRORS</vt:lpstr>
      <vt:lpstr>COURTESTY LIGHTS</vt:lpstr>
      <vt:lpstr>ILLUMINATED ENTRY</vt:lpstr>
      <vt:lpstr>LIGHTING SYSTEM DIAGNOSIS</vt:lpstr>
      <vt:lpstr>TAILLIGHT BULB REPLACEMENT</vt:lpstr>
      <vt:lpstr>1. The driver noticed that the taillight fault indicator (icon) on the dash was on any time the lights were on. </vt:lpstr>
      <vt:lpstr>2. A visual inspection at the rear of the vehicle indicated that the right rear taillight bulb did not light. Removing a few screws from the plastic cover revealed the taillight assembly. </vt:lpstr>
      <vt:lpstr>3. The bulb socket is removed from the taillight assembly by gently twisting the base of the bulb counterclockwise.</vt:lpstr>
      <vt:lpstr>4. The bulb is removed from the socket by gently grasping the bulb and pulling the bulb straight out of the socket. Many bulbs required that you rotate the bulb 90° (1/4 turn) to release the retaining bulbs. </vt:lpstr>
      <vt:lpstr>5. The new 7443 replacement bulb is being checked with an ohmmeter to be sure that it is okay before it is installed in the vehicle. </vt:lpstr>
      <vt:lpstr>6. The replacement bulb in inserted into the taillight socket and the lights are turned on to verify proper operation before putting the components back together. </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56</dc:title>
  <dc:creator>Curt &amp; Tammy</dc:creator>
  <cp:lastModifiedBy>Curt &amp; Tammy</cp:lastModifiedBy>
  <cp:revision>62</cp:revision>
  <dcterms:created xsi:type="dcterms:W3CDTF">2018-09-25T19:30:15Z</dcterms:created>
  <dcterms:modified xsi:type="dcterms:W3CDTF">2019-05-15T18:55:22Z</dcterms:modified>
</cp:coreProperties>
</file>