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84" r:id="rId11"/>
    <p:sldId id="315" r:id="rId12"/>
    <p:sldId id="316" r:id="rId13"/>
    <p:sldId id="272" r:id="rId14"/>
    <p:sldId id="317" r:id="rId15"/>
    <p:sldId id="385" r:id="rId16"/>
    <p:sldId id="326" r:id="rId17"/>
    <p:sldId id="327" r:id="rId18"/>
    <p:sldId id="386" r:id="rId19"/>
    <p:sldId id="328" r:id="rId20"/>
    <p:sldId id="329" r:id="rId21"/>
    <p:sldId id="330" r:id="rId22"/>
    <p:sldId id="267" r:id="rId23"/>
    <p:sldId id="268" r:id="rId24"/>
    <p:sldId id="387" r:id="rId25"/>
    <p:sldId id="331" r:id="rId26"/>
    <p:sldId id="382" r:id="rId27"/>
    <p:sldId id="332" r:id="rId28"/>
    <p:sldId id="388" r:id="rId29"/>
    <p:sldId id="333" r:id="rId30"/>
    <p:sldId id="286" r:id="rId31"/>
    <p:sldId id="287" r:id="rId32"/>
    <p:sldId id="389" r:id="rId33"/>
    <p:sldId id="334" r:id="rId34"/>
    <p:sldId id="390" r:id="rId35"/>
    <p:sldId id="335" r:id="rId36"/>
    <p:sldId id="391" r:id="rId37"/>
    <p:sldId id="336" r:id="rId38"/>
    <p:sldId id="299" r:id="rId39"/>
    <p:sldId id="300" r:id="rId40"/>
    <p:sldId id="392" r:id="rId41"/>
    <p:sldId id="337" r:id="rId42"/>
    <p:sldId id="274" r:id="rId43"/>
    <p:sldId id="338" r:id="rId44"/>
    <p:sldId id="393" r:id="rId45"/>
    <p:sldId id="394" r:id="rId46"/>
    <p:sldId id="339" r:id="rId47"/>
    <p:sldId id="340" r:id="rId48"/>
    <p:sldId id="341" r:id="rId49"/>
    <p:sldId id="395" r:id="rId50"/>
    <p:sldId id="342" r:id="rId51"/>
    <p:sldId id="396" r:id="rId52"/>
    <p:sldId id="343" r:id="rId53"/>
    <p:sldId id="383" r:id="rId54"/>
    <p:sldId id="344" r:id="rId55"/>
    <p:sldId id="397" r:id="rId56"/>
    <p:sldId id="398" r:id="rId57"/>
    <p:sldId id="345" r:id="rId58"/>
    <p:sldId id="346" r:id="rId59"/>
    <p:sldId id="347" r:id="rId60"/>
    <p:sldId id="348"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71" r:id="rId84"/>
    <p:sldId id="372" r:id="rId85"/>
    <p:sldId id="373" r:id="rId86"/>
    <p:sldId id="374" r:id="rId87"/>
    <p:sldId id="375" r:id="rId88"/>
    <p:sldId id="376" r:id="rId89"/>
    <p:sldId id="377" r:id="rId90"/>
    <p:sldId id="378" r:id="rId91"/>
    <p:sldId id="379" r:id="rId92"/>
    <p:sldId id="380" r:id="rId93"/>
    <p:sldId id="381" r:id="rId94"/>
    <p:sldId id="325"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4.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4.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4.xml"/></Relationships>
</file>

<file path=ppt/slides/_rels/slide7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4.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54.xml"/></Relationships>
</file>

<file path=ppt/slides/_rels/slide8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4.xml"/></Relationships>
</file>

<file path=ppt/slides/_rels/slide8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54.xml"/></Relationships>
</file>

<file path=ppt/slides/_rels/slide8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54.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4.xml"/></Relationships>
</file>

<file path=ppt/slides/_rels/slide8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4.xml"/></Relationships>
</file>

<file path=ppt/slides/_rels/slide8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4.xml"/></Relationships>
</file>

<file path=ppt/slides/_rels/slide8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55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Charging System Diagnosis and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DRIVE BELT INSPECTION AND ADJUSTMENT</a:t>
            </a:r>
            <a:endParaRPr lang="en-US" dirty="0">
              <a:latin typeface="+mj-lt"/>
            </a:endParaRPr>
          </a:p>
        </p:txBody>
      </p:sp>
      <p:sp>
        <p:nvSpPr>
          <p:cNvPr id="3" name="Content Placeholder 2"/>
          <p:cNvSpPr>
            <a:spLocks noGrp="1"/>
          </p:cNvSpPr>
          <p:nvPr>
            <p:ph idx="1"/>
          </p:nvPr>
        </p:nvSpPr>
        <p:spPr/>
        <p:txBody>
          <a:bodyPr/>
          <a:lstStyle/>
          <a:p>
            <a:r>
              <a:rPr lang="en-US" dirty="0" smtClean="0"/>
              <a:t>Belt Visual Inspection</a:t>
            </a:r>
          </a:p>
          <a:p>
            <a:pPr lvl="1"/>
            <a:r>
              <a:rPr lang="en-US" dirty="0" smtClean="0"/>
              <a:t>Replace any </a:t>
            </a:r>
            <a:r>
              <a:rPr lang="en-US" dirty="0"/>
              <a:t>serpentine belt that has more than three cracks in any </a:t>
            </a:r>
            <a:r>
              <a:rPr lang="en-US" dirty="0" smtClean="0"/>
              <a:t>one rib </a:t>
            </a:r>
            <a:r>
              <a:rPr lang="en-US" dirty="0"/>
              <a:t>that appears in a 3-inch span</a:t>
            </a:r>
            <a:r>
              <a:rPr lang="en-US" dirty="0" smtClean="0"/>
              <a:t>.</a:t>
            </a:r>
          </a:p>
          <a:p>
            <a:r>
              <a:rPr lang="en-US" dirty="0" smtClean="0"/>
              <a:t>Belt Tension Measurement</a:t>
            </a:r>
          </a:p>
          <a:p>
            <a:pPr lvl="1"/>
            <a:r>
              <a:rPr lang="en-US" dirty="0" smtClean="0"/>
              <a:t>Belt tension gauge</a:t>
            </a:r>
          </a:p>
          <a:p>
            <a:pPr lvl="1"/>
            <a:r>
              <a:rPr lang="en-US" dirty="0" smtClean="0"/>
              <a:t>Marks on a tensioner</a:t>
            </a:r>
          </a:p>
          <a:p>
            <a:pPr lvl="1"/>
            <a:r>
              <a:rPr lang="en-US" dirty="0" smtClean="0"/>
              <a:t>Torque wrench readings</a:t>
            </a:r>
          </a:p>
          <a:p>
            <a:pPr lvl="1"/>
            <a:r>
              <a:rPr lang="en-US" dirty="0" smtClean="0"/>
              <a:t>Deflection</a:t>
            </a:r>
          </a:p>
          <a:p>
            <a:r>
              <a:rPr lang="en-US" dirty="0" smtClean="0"/>
              <a:t>Overrunning Clutch</a:t>
            </a:r>
          </a:p>
          <a:p>
            <a:pPr lvl="1"/>
            <a:r>
              <a:rPr lang="en-US" dirty="0" smtClean="0"/>
              <a:t>Check for proper operation</a:t>
            </a:r>
          </a:p>
          <a:p>
            <a:pPr lvl="1"/>
            <a:endParaRPr lang="en-US" dirty="0" smtClean="0"/>
          </a:p>
          <a:p>
            <a:pPr lvl="1"/>
            <a:endParaRPr lang="en-US" dirty="0"/>
          </a:p>
        </p:txBody>
      </p:sp>
    </p:spTree>
    <p:extLst>
      <p:ext uri="{BB962C8B-B14F-4D97-AF65-F5344CB8AC3E}">
        <p14:creationId xmlns:p14="http://schemas.microsoft.com/office/powerpoint/2010/main" val="3265413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55.4 </a:t>
            </a:r>
            <a:r>
              <a:rPr lang="en-US" sz="1800" dirty="0">
                <a:latin typeface="+mj-lt"/>
              </a:rPr>
              <a:t>(a) This accessory drive belt is worn and requires replacement. Newer belts are made from ethylene propylene diene monomer (EPDM). This rubber does not crack like older belts and may not show wear, even though the ribs do wear and can cause slippage</a:t>
            </a:r>
            <a:endParaRPr lang="en-US" sz="1800" dirty="0">
              <a:latin typeface="+mj-lt"/>
            </a:endParaRPr>
          </a:p>
        </p:txBody>
      </p:sp>
      <p:pic>
        <p:nvPicPr>
          <p:cNvPr id="3" name="Picture 2" descr="A photo shows a worn-out accessory drive be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0072" y="2514600"/>
            <a:ext cx="4204498" cy="315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74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55.4 </a:t>
            </a:r>
            <a:r>
              <a:rPr lang="en-US" sz="2400" dirty="0">
                <a:latin typeface="+mj-lt"/>
              </a:rPr>
              <a:t>(b) A belt wear gauge being used to check a belt. It should fit tightly but if it is able to be moved side to side, then the belt is worn and should be replaced</a:t>
            </a:r>
            <a:endParaRPr lang="en-US" dirty="0">
              <a:latin typeface="+mj-lt"/>
            </a:endParaRPr>
          </a:p>
        </p:txBody>
      </p:sp>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1786" y="2257569"/>
            <a:ext cx="5340428" cy="356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4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55-1 </a:t>
            </a:r>
            <a:r>
              <a:rPr lang="en-US" sz="2400" dirty="0">
                <a:latin typeface="+mj-lt"/>
              </a:rPr>
              <a:t>Typical belt tension for various widths of belts. Tension is </a:t>
            </a:r>
            <a:r>
              <a:rPr lang="en-US" sz="2400" dirty="0" smtClean="0">
                <a:latin typeface="+mj-lt"/>
              </a:rPr>
              <a:t>the force </a:t>
            </a:r>
            <a:r>
              <a:rPr lang="en-US" sz="2400" dirty="0">
                <a:latin typeface="+mj-lt"/>
              </a:rPr>
              <a:t>needed to depress the belt as displayed on a belt </a:t>
            </a:r>
            <a:r>
              <a:rPr lang="en-US" sz="2400" dirty="0" smtClean="0">
                <a:latin typeface="+mj-lt"/>
              </a:rPr>
              <a:t>tension gauge</a:t>
            </a:r>
            <a:r>
              <a:rPr lang="en-US" sz="2400" dirty="0">
                <a:latin typeface="+mj-lt"/>
              </a:rPr>
              <a:t>.</a:t>
            </a:r>
            <a:endParaRPr lang="en-US" sz="2400" dirty="0">
              <a:latin typeface="+mj-lt"/>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9941" y="1600200"/>
            <a:ext cx="59841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90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55.5 </a:t>
            </a:r>
            <a:r>
              <a:rPr lang="en-US" sz="2400" dirty="0">
                <a:latin typeface="+mj-lt"/>
              </a:rPr>
              <a:t>Check service information for the exact marks where the tensioner should be located for proper belt tension</a:t>
            </a:r>
            <a:endParaRPr lang="en-US" dirty="0">
              <a:latin typeface="+mj-lt"/>
            </a:endParaRPr>
          </a:p>
        </p:txBody>
      </p:sp>
      <p:pic>
        <p:nvPicPr>
          <p:cNvPr id="3" name="Picture 2" descr="A photo shows a tensioner with markings encircled. The marks are for locating proper belt ten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5768" y="1830001"/>
            <a:ext cx="5512464" cy="413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44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55.6 </a:t>
            </a:r>
            <a:r>
              <a:rPr lang="en-US" sz="2000" dirty="0">
                <a:latin typeface="+mj-lt"/>
              </a:rPr>
              <a:t>This overrunning alternator dampener (OAD) is longer than an overrunning alternator pulley (OAP) because it contains a dampener spring, as well as a one-way clutch. Be sure to check that it locks in one direction</a:t>
            </a:r>
            <a:endParaRPr lang="en-US" dirty="0">
              <a:latin typeface="+mj-lt"/>
            </a:endParaRPr>
          </a:p>
        </p:txBody>
      </p:sp>
      <p:pic>
        <p:nvPicPr>
          <p:cNvPr id="3" name="Picture 2" descr="A photo shows an overrunning alternator dampener (OAD). The dampener is cylindrical in shape with grooves on one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750" y="2325292"/>
            <a:ext cx="5180501" cy="384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72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55.7 A </a:t>
            </a:r>
            <a:r>
              <a:rPr lang="en-US" sz="2400" dirty="0">
                <a:latin typeface="+mj-lt"/>
              </a:rPr>
              <a:t>special tool is needed to remove and install overrunning alternator pulleys or dampeners</a:t>
            </a:r>
            <a:endParaRPr lang="en-US" dirty="0">
              <a:latin typeface="+mj-lt"/>
            </a:endParaRPr>
          </a:p>
        </p:txBody>
      </p:sp>
      <p:pic>
        <p:nvPicPr>
          <p:cNvPr id="3" name="Picture 2" descr="A figure shows a special tool being used to remove the pulley from an overrunning alternator. The tool has a female socket for a ratchet wrench on one end and a key for removing the pulley on the other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9034" y="1637995"/>
            <a:ext cx="5425932" cy="453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538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four ways to measure belt tension?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spcBef>
                <a:spcPts val="600"/>
              </a:spcBef>
              <a:buClr>
                <a:srgbClr val="3C1581"/>
              </a:buClr>
            </a:pPr>
            <a:r>
              <a:rPr lang="en-US" sz="4000" dirty="0"/>
              <a:t>Belt tension </a:t>
            </a:r>
            <a:r>
              <a:rPr lang="en-US" sz="4000" dirty="0" smtClean="0"/>
              <a:t>gauge, marks </a:t>
            </a:r>
            <a:r>
              <a:rPr lang="en-US" sz="4000" dirty="0"/>
              <a:t>on a </a:t>
            </a:r>
            <a:r>
              <a:rPr lang="en-US" sz="4000" dirty="0" smtClean="0"/>
              <a:t>tensioner, torque </a:t>
            </a:r>
            <a:r>
              <a:rPr lang="en-US" sz="4000" dirty="0"/>
              <a:t>wrench </a:t>
            </a:r>
            <a:r>
              <a:rPr lang="en-US" sz="4000" dirty="0" smtClean="0"/>
              <a:t>readings, deflection.</a:t>
            </a:r>
            <a:endParaRPr lang="en-US" sz="4000" dirty="0"/>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 RIPPLE VOLTAGE CHECK</a:t>
            </a:r>
            <a:endParaRPr lang="en-US" dirty="0">
              <a:latin typeface="+mj-lt"/>
            </a:endParaRPr>
          </a:p>
        </p:txBody>
      </p:sp>
      <p:sp>
        <p:nvSpPr>
          <p:cNvPr id="3" name="Content Placeholder 2"/>
          <p:cNvSpPr>
            <a:spLocks noGrp="1"/>
          </p:cNvSpPr>
          <p:nvPr>
            <p:ph idx="1"/>
          </p:nvPr>
        </p:nvSpPr>
        <p:spPr/>
        <p:txBody>
          <a:bodyPr/>
          <a:lstStyle/>
          <a:p>
            <a:r>
              <a:rPr lang="en-US" dirty="0" smtClean="0"/>
              <a:t>Principles</a:t>
            </a:r>
          </a:p>
          <a:p>
            <a:pPr lvl="1"/>
            <a:r>
              <a:rPr lang="en-US" dirty="0" smtClean="0"/>
              <a:t>A good </a:t>
            </a:r>
            <a:r>
              <a:rPr lang="en-US" dirty="0"/>
              <a:t>alternator should produce very little </a:t>
            </a:r>
            <a:r>
              <a:rPr lang="en-US" dirty="0" smtClean="0"/>
              <a:t>AC voltage </a:t>
            </a:r>
            <a:r>
              <a:rPr lang="en-US" dirty="0"/>
              <a:t>or current output</a:t>
            </a:r>
            <a:r>
              <a:rPr lang="en-US" dirty="0" smtClean="0"/>
              <a:t>.</a:t>
            </a:r>
          </a:p>
          <a:p>
            <a:r>
              <a:rPr lang="en-US" dirty="0" smtClean="0"/>
              <a:t>Testing AC Ripple Voltage</a:t>
            </a:r>
          </a:p>
          <a:p>
            <a:pPr lvl="1"/>
            <a:r>
              <a:rPr lang="en-US" dirty="0"/>
              <a:t>Set the digital meter to read AC volts</a:t>
            </a:r>
            <a:r>
              <a:rPr lang="en-US" dirty="0" smtClean="0"/>
              <a:t>.</a:t>
            </a:r>
          </a:p>
          <a:p>
            <a:pPr lvl="1"/>
            <a:r>
              <a:rPr lang="en-US" dirty="0"/>
              <a:t>Start the engine and operate it at 2,000 </a:t>
            </a:r>
            <a:r>
              <a:rPr lang="en-US" dirty="0" smtClean="0"/>
              <a:t>RPM</a:t>
            </a:r>
          </a:p>
          <a:p>
            <a:pPr lvl="1"/>
            <a:r>
              <a:rPr lang="en-US" dirty="0"/>
              <a:t>Connect the voltmeter leads to the </a:t>
            </a:r>
            <a:r>
              <a:rPr lang="en-US" dirty="0" smtClean="0"/>
              <a:t>battery </a:t>
            </a:r>
            <a:r>
              <a:rPr lang="en-US" dirty="0"/>
              <a:t>terminals</a:t>
            </a:r>
            <a:r>
              <a:rPr lang="en-US" dirty="0" smtClean="0"/>
              <a:t>.</a:t>
            </a:r>
          </a:p>
          <a:p>
            <a:pPr lvl="1"/>
            <a:r>
              <a:rPr lang="en-US" dirty="0" smtClean="0"/>
              <a:t>Turn </a:t>
            </a:r>
            <a:r>
              <a:rPr lang="en-US" dirty="0"/>
              <a:t>on the </a:t>
            </a:r>
            <a:r>
              <a:rPr lang="en-US" dirty="0" smtClean="0"/>
              <a:t>headlights</a:t>
            </a:r>
          </a:p>
          <a:p>
            <a:pPr lvl="1"/>
            <a:r>
              <a:rPr lang="en-US" dirty="0" smtClean="0"/>
              <a:t>The </a:t>
            </a:r>
            <a:r>
              <a:rPr lang="en-US" dirty="0"/>
              <a:t>voltmeter should read </a:t>
            </a:r>
            <a:r>
              <a:rPr lang="en-US" i="1" dirty="0"/>
              <a:t>less </a:t>
            </a:r>
            <a:r>
              <a:rPr lang="en-US" dirty="0"/>
              <a:t>than 400 </a:t>
            </a:r>
            <a:r>
              <a:rPr lang="en-US" dirty="0" smtClean="0"/>
              <a:t>millivolts (0.4 </a:t>
            </a:r>
            <a:r>
              <a:rPr lang="en-US" dirty="0"/>
              <a:t>volt) AC.</a:t>
            </a:r>
            <a:endParaRPr lang="en-US" dirty="0" smtClean="0"/>
          </a:p>
          <a:p>
            <a:pPr lvl="1"/>
            <a:endParaRPr lang="en-US" dirty="0"/>
          </a:p>
        </p:txBody>
      </p:sp>
    </p:spTree>
    <p:extLst>
      <p:ext uri="{BB962C8B-B14F-4D97-AF65-F5344CB8AC3E}">
        <p14:creationId xmlns:p14="http://schemas.microsoft.com/office/powerpoint/2010/main" val="2910992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55.1</a:t>
            </a:r>
            <a:r>
              <a:rPr lang="en-US" dirty="0" smtClean="0"/>
              <a:t> </a:t>
            </a:r>
            <a:r>
              <a:rPr lang="en-US" dirty="0"/>
              <a:t>Discuss the various methods to test the </a:t>
            </a:r>
            <a:r>
              <a:rPr lang="en-US" dirty="0" smtClean="0"/>
              <a:t>charging system.</a:t>
            </a:r>
          </a:p>
          <a:p>
            <a:pPr marL="0" indent="0">
              <a:buNone/>
            </a:pPr>
            <a:r>
              <a:rPr lang="en-US" b="1" dirty="0" smtClean="0">
                <a:solidFill>
                  <a:srgbClr val="005A70"/>
                </a:solidFill>
              </a:rPr>
              <a:t>55.2 </a:t>
            </a:r>
            <a:r>
              <a:rPr lang="en-US" dirty="0"/>
              <a:t>Describe how to inspect and adjust the drive belts</a:t>
            </a:r>
            <a:r>
              <a:rPr lang="en-US" dirty="0" smtClean="0"/>
              <a:t>.</a:t>
            </a:r>
          </a:p>
          <a:p>
            <a:pPr marL="0" indent="0">
              <a:buNone/>
            </a:pPr>
            <a:r>
              <a:rPr lang="en-US" b="1" dirty="0" smtClean="0">
                <a:solidFill>
                  <a:srgbClr val="005A70"/>
                </a:solidFill>
              </a:rPr>
              <a:t>55.3 </a:t>
            </a:r>
            <a:r>
              <a:rPr lang="en-US" dirty="0"/>
              <a:t>Discuss the alternator output test and minimum required output.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55.8 </a:t>
            </a:r>
            <a:r>
              <a:rPr lang="en-US" dirty="0">
                <a:latin typeface="+mj-lt"/>
              </a:rPr>
              <a:t>Testing AC ripple at the output terminal of the alternator is more accurate than testing at the battery due to the resistance of the wiring between the alternator and the battery. </a:t>
            </a:r>
            <a:endParaRPr lang="en-US" dirty="0">
              <a:latin typeface="+mj-lt"/>
            </a:endParaRPr>
          </a:p>
        </p:txBody>
      </p:sp>
      <p:pic>
        <p:nvPicPr>
          <p:cNvPr id="3" name="Picture 2" descr="The figure has a text that reads as follows: &#10;Measuring the AC ripple from the alternator tells a lot about its condition. If the AC ripple is above 500 millivolts, or 0.5 volt, look for a problem in the diodes or stator. If the ripple is below 500 millivolts, check the alternator output to determine its cond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1390" y="2286000"/>
            <a:ext cx="3481220" cy="329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97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509713"/>
            <a:ext cx="603885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69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55.9 </a:t>
            </a:r>
            <a:r>
              <a:rPr lang="en-US" sz="2400" dirty="0">
                <a:latin typeface="+mj-lt"/>
              </a:rPr>
              <a:t>Charging system voltage can be easily checked at the lighter plug by connecting a lighter plug to the voltmeter through a double banana plug</a:t>
            </a:r>
            <a:endParaRPr lang="en-US" dirty="0">
              <a:latin typeface="+mj-lt"/>
            </a:endParaRPr>
          </a:p>
        </p:txBody>
      </p:sp>
      <p:pic>
        <p:nvPicPr>
          <p:cNvPr id="3" name="Picture 2" descr="A photo shows a lighter plug wired to a banana plug at the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9212" y="2055909"/>
            <a:ext cx="4765576" cy="397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66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AC RIPPLE CURRENT</a:t>
            </a:r>
            <a:endParaRPr lang="en-US" dirty="0">
              <a:latin typeface="+mj-lt"/>
            </a:endParaRPr>
          </a:p>
        </p:txBody>
      </p:sp>
      <p:sp>
        <p:nvSpPr>
          <p:cNvPr id="3" name="Content Placeholder 2"/>
          <p:cNvSpPr>
            <a:spLocks noGrp="1"/>
          </p:cNvSpPr>
          <p:nvPr>
            <p:ph idx="1"/>
          </p:nvPr>
        </p:nvSpPr>
        <p:spPr/>
        <p:txBody>
          <a:bodyPr/>
          <a:lstStyle/>
          <a:p>
            <a:r>
              <a:rPr lang="en-US" dirty="0"/>
              <a:t>A mini clamp-on </a:t>
            </a:r>
            <a:r>
              <a:rPr lang="en-US" dirty="0" smtClean="0"/>
              <a:t>meter capable </a:t>
            </a:r>
            <a:r>
              <a:rPr lang="en-US" dirty="0"/>
              <a:t>of measuring AC amperes can be used to check </a:t>
            </a:r>
            <a:r>
              <a:rPr lang="en-US" dirty="0" smtClean="0"/>
              <a:t>the alternator.</a:t>
            </a:r>
          </a:p>
          <a:p>
            <a:pPr lvl="1"/>
            <a:r>
              <a:rPr lang="en-US" dirty="0"/>
              <a:t>Start the </a:t>
            </a:r>
            <a:r>
              <a:rPr lang="en-US" dirty="0" smtClean="0"/>
              <a:t>engine and turn on the lights</a:t>
            </a:r>
          </a:p>
          <a:p>
            <a:pPr lvl="1"/>
            <a:r>
              <a:rPr lang="en-US" dirty="0"/>
              <a:t>Using a mini clamp-on digital </a:t>
            </a:r>
            <a:r>
              <a:rPr lang="en-US" dirty="0" err="1"/>
              <a:t>multimeter</a:t>
            </a:r>
            <a:r>
              <a:rPr lang="en-US" dirty="0"/>
              <a:t>, place the </a:t>
            </a:r>
            <a:r>
              <a:rPr lang="en-US" dirty="0" smtClean="0"/>
              <a:t>clamp around either cables</a:t>
            </a:r>
          </a:p>
          <a:p>
            <a:pPr lvl="1"/>
            <a:r>
              <a:rPr lang="en-US" dirty="0" smtClean="0"/>
              <a:t>Switch </a:t>
            </a:r>
            <a:r>
              <a:rPr lang="en-US" dirty="0"/>
              <a:t>the meter to read </a:t>
            </a:r>
            <a:r>
              <a:rPr lang="en-US" dirty="0" smtClean="0"/>
              <a:t>AC amperes </a:t>
            </a:r>
            <a:r>
              <a:rPr lang="en-US" dirty="0"/>
              <a:t>and record the </a:t>
            </a:r>
            <a:r>
              <a:rPr lang="en-US" dirty="0" smtClean="0"/>
              <a:t>reading</a:t>
            </a:r>
            <a:endParaRPr lang="en-US" dirty="0"/>
          </a:p>
          <a:p>
            <a:pPr lvl="1"/>
            <a:r>
              <a:rPr lang="en-US" dirty="0" smtClean="0"/>
              <a:t>The </a:t>
            </a:r>
            <a:r>
              <a:rPr lang="en-US" dirty="0"/>
              <a:t>results should be within 10% of the specified </a:t>
            </a:r>
            <a:r>
              <a:rPr lang="en-US" dirty="0" smtClean="0"/>
              <a:t>alternator rating</a:t>
            </a:r>
          </a:p>
          <a:p>
            <a:pPr lvl="1"/>
            <a:endParaRPr lang="en-US" dirty="0" smtClean="0"/>
          </a:p>
          <a:p>
            <a:pPr lvl="1"/>
            <a:endParaRPr lang="en-US" dirty="0"/>
          </a:p>
        </p:txBody>
      </p:sp>
    </p:spTree>
    <p:extLst>
      <p:ext uri="{BB962C8B-B14F-4D97-AF65-F5344CB8AC3E}">
        <p14:creationId xmlns:p14="http://schemas.microsoft.com/office/powerpoint/2010/main" val="147528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55.10 </a:t>
            </a:r>
            <a:r>
              <a:rPr lang="en-US" sz="2000" dirty="0">
                <a:latin typeface="+mj-lt"/>
              </a:rPr>
              <a:t>A mini clamp-on meter can be used to measure alternator output, as shown here (105.2 amperes). Then the meter can be used to check AC ripple by selecting AC amps on the rotary dial. AC ripple should be less than 10% of the DC output</a:t>
            </a:r>
            <a:endParaRPr lang="en-US" sz="2000" dirty="0">
              <a:latin typeface="+mj-lt"/>
            </a:endParaRPr>
          </a:p>
        </p:txBody>
      </p:sp>
      <p:pic>
        <p:nvPicPr>
          <p:cNvPr id="3" name="Picture 2" descr="A photo shows a mini-clamp on meter connected to the engine altern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4157" y="2057400"/>
            <a:ext cx="5035686" cy="340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86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AC ripple test?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ensure the alternator is properly converting the AC to DC.</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CHARGING SYSTEM VOLTAGE DROP TESTING</a:t>
            </a:r>
            <a:endParaRPr lang="en-US" dirty="0">
              <a:latin typeface="+mj-lt"/>
            </a:endParaRPr>
          </a:p>
        </p:txBody>
      </p:sp>
      <p:sp>
        <p:nvSpPr>
          <p:cNvPr id="3" name="Content Placeholder 2"/>
          <p:cNvSpPr>
            <a:spLocks noGrp="1"/>
          </p:cNvSpPr>
          <p:nvPr>
            <p:ph idx="1"/>
          </p:nvPr>
        </p:nvSpPr>
        <p:spPr/>
        <p:txBody>
          <a:bodyPr/>
          <a:lstStyle/>
          <a:p>
            <a:r>
              <a:rPr lang="en-US" dirty="0" smtClean="0"/>
              <a:t>Voltage Drop </a:t>
            </a:r>
            <a:r>
              <a:rPr lang="en-US" dirty="0"/>
              <a:t>T</a:t>
            </a:r>
            <a:r>
              <a:rPr lang="en-US" dirty="0" smtClean="0"/>
              <a:t>est Procedure</a:t>
            </a:r>
          </a:p>
          <a:p>
            <a:pPr lvl="1"/>
            <a:r>
              <a:rPr lang="en-US" dirty="0"/>
              <a:t>Start the engine and run it at </a:t>
            </a:r>
            <a:r>
              <a:rPr lang="en-US" dirty="0" smtClean="0"/>
              <a:t>2000 RPM</a:t>
            </a:r>
          </a:p>
          <a:p>
            <a:pPr lvl="1"/>
            <a:r>
              <a:rPr lang="en-US" dirty="0" smtClean="0"/>
              <a:t>Turn </a:t>
            </a:r>
            <a:r>
              <a:rPr lang="en-US" dirty="0"/>
              <a:t>on the headlights to </a:t>
            </a:r>
            <a:r>
              <a:rPr lang="en-US" dirty="0" smtClean="0"/>
              <a:t>create </a:t>
            </a:r>
            <a:r>
              <a:rPr lang="en-US" dirty="0"/>
              <a:t>an electrical </a:t>
            </a:r>
            <a:r>
              <a:rPr lang="en-US" dirty="0" smtClean="0"/>
              <a:t>load</a:t>
            </a:r>
          </a:p>
          <a:p>
            <a:pPr lvl="1"/>
            <a:r>
              <a:rPr lang="en-US" dirty="0"/>
              <a:t>Using any voltmeter set to read DC </a:t>
            </a:r>
            <a:r>
              <a:rPr lang="en-US" dirty="0" smtClean="0"/>
              <a:t>volts</a:t>
            </a:r>
          </a:p>
          <a:p>
            <a:pPr lvl="1"/>
            <a:r>
              <a:rPr lang="en-US" dirty="0" smtClean="0"/>
              <a:t>Connect </a:t>
            </a:r>
            <a:r>
              <a:rPr lang="en-US" dirty="0"/>
              <a:t>the </a:t>
            </a:r>
            <a:r>
              <a:rPr lang="en-US" dirty="0" smtClean="0"/>
              <a:t>positive test </a:t>
            </a:r>
            <a:r>
              <a:rPr lang="en-US" dirty="0"/>
              <a:t>lead (red) to the output terminal of the alternator</a:t>
            </a:r>
            <a:r>
              <a:rPr lang="en-US" dirty="0" smtClean="0"/>
              <a:t>.</a:t>
            </a:r>
          </a:p>
          <a:p>
            <a:pPr lvl="1"/>
            <a:r>
              <a:rPr lang="en-US" dirty="0"/>
              <a:t>Attach the negative test lead (black) to the positive post </a:t>
            </a:r>
            <a:r>
              <a:rPr lang="en-US" dirty="0" smtClean="0"/>
              <a:t>of the </a:t>
            </a:r>
            <a:r>
              <a:rPr lang="en-US" dirty="0"/>
              <a:t>battery</a:t>
            </a:r>
            <a:r>
              <a:rPr lang="en-US" dirty="0" smtClean="0"/>
              <a:t>.</a:t>
            </a:r>
          </a:p>
          <a:p>
            <a:pPr lvl="1"/>
            <a:r>
              <a:rPr lang="en-US" dirty="0"/>
              <a:t>If there is less than a 0.4 volt (400 millivolts) reading, then </a:t>
            </a:r>
            <a:r>
              <a:rPr lang="en-US" dirty="0" smtClean="0"/>
              <a:t>all wiring </a:t>
            </a:r>
            <a:r>
              <a:rPr lang="en-US" dirty="0"/>
              <a:t>and connections are satisfactory</a:t>
            </a:r>
            <a:endParaRPr lang="en-US" dirty="0" smtClean="0"/>
          </a:p>
          <a:p>
            <a:pPr lvl="1"/>
            <a:endParaRPr lang="en-US" dirty="0"/>
          </a:p>
        </p:txBody>
      </p:sp>
    </p:spTree>
    <p:extLst>
      <p:ext uri="{BB962C8B-B14F-4D97-AF65-F5344CB8AC3E}">
        <p14:creationId xmlns:p14="http://schemas.microsoft.com/office/powerpoint/2010/main" val="2712659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55.11 </a:t>
            </a:r>
            <a:r>
              <a:rPr lang="en-US" sz="2400" dirty="0">
                <a:latin typeface="+mj-lt"/>
              </a:rPr>
              <a:t>Voltmeter hookup to test the voltage drop of the charging circuit</a:t>
            </a:r>
            <a:endParaRPr lang="en-US" dirty="0">
              <a:latin typeface="+mj-lt"/>
            </a:endParaRPr>
          </a:p>
        </p:txBody>
      </p:sp>
      <p:pic>
        <p:nvPicPr>
          <p:cNvPr id="3" name="Picture 2" descr="The figure shows a voltage drop test across an insulated charging circuit and another voltage drop test across a charging ground circuit.&#10;• Voltage drop across an insulated charging circuit is tested using a digital multi-meter’s red test lead connected to the battery output of an alternator and its black test lead connected to the positive battery terminal. The typical maximum reading for this test is 0.4 V.&#10;• A charging ground circuit has a digital multi-meter’s red test lead connected to the battery output of an alternator and its black test lead connected to the negative battery terminal. The typical maximum reading for this test is 0.2 V. This test is performed with the engine at 2000 RPM and charging system loaded to 20 A.&#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8750" y="1723041"/>
            <a:ext cx="6286500" cy="420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859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ALTERNATOR OUTPUT TEST</a:t>
            </a:r>
            <a:endParaRPr lang="en-US" dirty="0">
              <a:latin typeface="+mj-lt"/>
            </a:endParaRPr>
          </a:p>
        </p:txBody>
      </p:sp>
      <p:sp>
        <p:nvSpPr>
          <p:cNvPr id="3" name="Content Placeholder 2"/>
          <p:cNvSpPr>
            <a:spLocks noGrp="1"/>
          </p:cNvSpPr>
          <p:nvPr>
            <p:ph idx="1"/>
          </p:nvPr>
        </p:nvSpPr>
        <p:spPr/>
        <p:txBody>
          <a:bodyPr/>
          <a:lstStyle/>
          <a:p>
            <a:r>
              <a:rPr lang="en-US" dirty="0" smtClean="0"/>
              <a:t>Carbon Pile Test Procedure</a:t>
            </a:r>
          </a:p>
          <a:p>
            <a:pPr lvl="1"/>
            <a:r>
              <a:rPr lang="en-US" dirty="0"/>
              <a:t>Connect the starting and charging test leads </a:t>
            </a:r>
            <a:r>
              <a:rPr lang="en-US" dirty="0" smtClean="0"/>
              <a:t>according to </a:t>
            </a:r>
            <a:r>
              <a:rPr lang="en-US" dirty="0"/>
              <a:t>the manufacturer’s </a:t>
            </a:r>
            <a:r>
              <a:rPr lang="en-US" dirty="0" smtClean="0"/>
              <a:t>instructions</a:t>
            </a:r>
          </a:p>
          <a:p>
            <a:pPr lvl="1"/>
            <a:r>
              <a:rPr lang="en-US" dirty="0" smtClean="0"/>
              <a:t>Turn </a:t>
            </a:r>
            <a:r>
              <a:rPr lang="en-US" dirty="0"/>
              <a:t>off all electrical </a:t>
            </a:r>
            <a:r>
              <a:rPr lang="en-US" dirty="0" smtClean="0"/>
              <a:t>accessories</a:t>
            </a:r>
          </a:p>
          <a:p>
            <a:pPr lvl="1"/>
            <a:r>
              <a:rPr lang="en-US" dirty="0"/>
              <a:t>Start the engine and operate it at 2,000 </a:t>
            </a:r>
            <a:r>
              <a:rPr lang="en-US" dirty="0" smtClean="0"/>
              <a:t>RPM</a:t>
            </a:r>
          </a:p>
          <a:p>
            <a:pPr lvl="1"/>
            <a:r>
              <a:rPr lang="en-US" dirty="0"/>
              <a:t>Turn the load increase control slowly to obtain </a:t>
            </a:r>
            <a:r>
              <a:rPr lang="en-US" dirty="0" smtClean="0"/>
              <a:t>the highest </a:t>
            </a:r>
            <a:r>
              <a:rPr lang="en-US" dirty="0"/>
              <a:t>reading on the ammeter </a:t>
            </a:r>
            <a:r>
              <a:rPr lang="en-US" dirty="0" smtClean="0"/>
              <a:t>scale</a:t>
            </a:r>
          </a:p>
          <a:p>
            <a:pPr lvl="1"/>
            <a:r>
              <a:rPr lang="en-US" dirty="0"/>
              <a:t>Do not allow </a:t>
            </a:r>
            <a:r>
              <a:rPr lang="en-US" dirty="0" smtClean="0"/>
              <a:t>the voltage </a:t>
            </a:r>
            <a:r>
              <a:rPr lang="en-US" dirty="0"/>
              <a:t>to drop below 12.6 volts</a:t>
            </a:r>
            <a:r>
              <a:rPr lang="en-US" dirty="0" smtClean="0"/>
              <a:t>.</a:t>
            </a:r>
          </a:p>
          <a:p>
            <a:pPr lvl="1"/>
            <a:r>
              <a:rPr lang="en-US" dirty="0"/>
              <a:t>Compare the output reading to factory specifications</a:t>
            </a:r>
            <a:endParaRPr lang="en-US" dirty="0"/>
          </a:p>
        </p:txBody>
      </p:sp>
    </p:spTree>
    <p:extLst>
      <p:ext uri="{BB962C8B-B14F-4D97-AF65-F5344CB8AC3E}">
        <p14:creationId xmlns:p14="http://schemas.microsoft.com/office/powerpoint/2010/main" val="301834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55.4</a:t>
            </a:r>
            <a:r>
              <a:rPr lang="en-US" dirty="0" smtClean="0"/>
              <a:t> </a:t>
            </a:r>
            <a:r>
              <a:rPr lang="en-US" dirty="0"/>
              <a:t>Explain how to remove, disassemble, reassemble, and </a:t>
            </a:r>
            <a:r>
              <a:rPr lang="en-US" dirty="0" smtClean="0"/>
              <a:t>install an </a:t>
            </a:r>
            <a:r>
              <a:rPr lang="en-US" dirty="0"/>
              <a:t>alternator and test its component parts</a:t>
            </a:r>
            <a:r>
              <a:rPr lang="en-US" dirty="0" smtClean="0"/>
              <a:t>.</a:t>
            </a:r>
          </a:p>
          <a:p>
            <a:pPr marL="0" indent="0">
              <a:buNone/>
            </a:pPr>
            <a:r>
              <a:rPr lang="en-US" b="1" dirty="0" smtClean="0">
                <a:solidFill>
                  <a:srgbClr val="005A70"/>
                </a:solidFill>
              </a:rPr>
              <a:t>55.5</a:t>
            </a:r>
            <a:r>
              <a:rPr lang="en-US" dirty="0" smtClean="0"/>
              <a:t> </a:t>
            </a:r>
            <a:r>
              <a:rPr lang="en-US" dirty="0"/>
              <a:t>Describe remanufactured alternators</a:t>
            </a:r>
            <a:r>
              <a:rPr lang="en-US" dirty="0" smtClean="0"/>
              <a:t>.</a:t>
            </a:r>
          </a:p>
          <a:p>
            <a:pPr marL="0" indent="0">
              <a:buNone/>
            </a:pPr>
            <a:r>
              <a:rPr lang="en-US" b="1" dirty="0" smtClean="0">
                <a:solidFill>
                  <a:schemeClr val="accent2"/>
                </a:solidFill>
              </a:rPr>
              <a:t>55.6</a:t>
            </a:r>
            <a:r>
              <a:rPr lang="en-US" dirty="0" smtClean="0"/>
              <a:t>  </a:t>
            </a:r>
            <a:r>
              <a:rPr lang="en-US" dirty="0"/>
              <a:t>This chapter will help prepare for the ASE </a:t>
            </a:r>
            <a:r>
              <a:rPr lang="en-US" dirty="0" smtClean="0"/>
              <a:t>Electrical/Electronic Systems </a:t>
            </a:r>
            <a:r>
              <a:rPr lang="en-US" dirty="0"/>
              <a:t>(A6) certification test content area “D” (</a:t>
            </a:r>
            <a:r>
              <a:rPr lang="en-US" dirty="0" smtClean="0"/>
              <a:t>Charging System </a:t>
            </a:r>
            <a:r>
              <a:rPr lang="en-US" dirty="0"/>
              <a:t>Diagnosis and Repair).</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55.12 </a:t>
            </a:r>
            <a:r>
              <a:rPr lang="en-US" sz="2400" dirty="0">
                <a:latin typeface="+mj-lt"/>
              </a:rPr>
              <a:t>A typical tester used to test batteries as well as the cranking and charging system. Always follow the operating instructions</a:t>
            </a:r>
            <a:endParaRPr lang="en-US" sz="2400" dirty="0">
              <a:latin typeface="+mj-lt"/>
            </a:endParaRPr>
          </a:p>
        </p:txBody>
      </p:sp>
      <p:pic>
        <p:nvPicPr>
          <p:cNvPr id="3" name="Picture 2" descr="A photo shows a carbon pile tester. It has three display screens, of which two display amps and volts. There is a scroll button and 5 other push buttons on the tes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0" y="2286000"/>
            <a:ext cx="4689216" cy="351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40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MINIMUM REQUIRED ALTERNATOR OUTPUT</a:t>
            </a:r>
            <a:endParaRPr lang="en-US" dirty="0">
              <a:latin typeface="+mj-lt"/>
            </a:endParaRPr>
          </a:p>
        </p:txBody>
      </p:sp>
      <p:sp>
        <p:nvSpPr>
          <p:cNvPr id="3" name="Content Placeholder 2"/>
          <p:cNvSpPr>
            <a:spLocks noGrp="1"/>
          </p:cNvSpPr>
          <p:nvPr>
            <p:ph idx="1"/>
          </p:nvPr>
        </p:nvSpPr>
        <p:spPr/>
        <p:txBody>
          <a:bodyPr/>
          <a:lstStyle/>
          <a:p>
            <a:r>
              <a:rPr lang="en-US" dirty="0" smtClean="0"/>
              <a:t>Connect the ammeter according to the instructions</a:t>
            </a:r>
          </a:p>
          <a:p>
            <a:pPr lvl="1"/>
            <a:r>
              <a:rPr lang="en-US" dirty="0"/>
              <a:t>Start the engine and operate to about 2,000 </a:t>
            </a:r>
            <a:r>
              <a:rPr lang="en-US" dirty="0" smtClean="0"/>
              <a:t>RPM</a:t>
            </a:r>
          </a:p>
          <a:p>
            <a:pPr lvl="1"/>
            <a:r>
              <a:rPr lang="en-US" dirty="0"/>
              <a:t>Turn on any </a:t>
            </a:r>
            <a:r>
              <a:rPr lang="en-US" dirty="0" smtClean="0"/>
              <a:t>accessories </a:t>
            </a:r>
            <a:r>
              <a:rPr lang="en-US" dirty="0"/>
              <a:t>that may be used </a:t>
            </a:r>
            <a:r>
              <a:rPr lang="en-US" dirty="0" smtClean="0"/>
              <a:t>continuously (lights, wipers, rear defogger, etc.)</a:t>
            </a:r>
          </a:p>
          <a:p>
            <a:r>
              <a:rPr lang="en-US" dirty="0"/>
              <a:t>Observe the ammeter. The current indicated is the </a:t>
            </a:r>
            <a:r>
              <a:rPr lang="en-US" dirty="0" smtClean="0"/>
              <a:t>electrical load </a:t>
            </a:r>
            <a:r>
              <a:rPr lang="en-US" dirty="0"/>
              <a:t>that the alternator is able to exceed to keep the </a:t>
            </a:r>
            <a:r>
              <a:rPr lang="en-US" dirty="0" smtClean="0"/>
              <a:t>battery fully </a:t>
            </a:r>
            <a:r>
              <a:rPr lang="en-US" dirty="0"/>
              <a:t>charged.</a:t>
            </a:r>
            <a:endParaRPr lang="en-US" dirty="0"/>
          </a:p>
        </p:txBody>
      </p:sp>
    </p:spTree>
    <p:extLst>
      <p:ext uri="{BB962C8B-B14F-4D97-AF65-F5344CB8AC3E}">
        <p14:creationId xmlns:p14="http://schemas.microsoft.com/office/powerpoint/2010/main" val="85029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a:t>
            </a:r>
            <a:r>
              <a:rPr lang="en-IN" sz="2400" dirty="0" smtClean="0">
                <a:latin typeface="+mj-lt"/>
              </a:rPr>
              <a:t>55.13 </a:t>
            </a:r>
            <a:r>
              <a:rPr lang="en-US" sz="2400" dirty="0" smtClean="0">
                <a:latin typeface="+mj-lt"/>
              </a:rPr>
              <a:t>The </a:t>
            </a:r>
            <a:r>
              <a:rPr lang="en-US" sz="2400" dirty="0">
                <a:latin typeface="+mj-lt"/>
              </a:rPr>
              <a:t>best place to install a charging system tester amp probe is around the alternator output terminal wire, as shown in the figure</a:t>
            </a:r>
            <a:endParaRPr lang="en-US" sz="2400" dirty="0">
              <a:latin typeface="+mj-lt"/>
            </a:endParaRPr>
          </a:p>
        </p:txBody>
      </p:sp>
      <p:pic>
        <p:nvPicPr>
          <p:cNvPr id="3" name="Picture 2" descr="A photo shows a charging system tester amp probe clamped to an alternator output terminal w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8717" y="1676061"/>
            <a:ext cx="6346566" cy="423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03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alternator output test?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determine the maximum output capability of the alternator.</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ALTERNATOR REMOVAL</a:t>
            </a:r>
            <a:endParaRPr lang="en-US" dirty="0">
              <a:latin typeface="+mj-lt"/>
            </a:endParaRPr>
          </a:p>
        </p:txBody>
      </p:sp>
      <p:sp>
        <p:nvSpPr>
          <p:cNvPr id="3" name="Content Placeholder 2"/>
          <p:cNvSpPr>
            <a:spLocks noGrp="1"/>
          </p:cNvSpPr>
          <p:nvPr>
            <p:ph idx="1"/>
          </p:nvPr>
        </p:nvSpPr>
        <p:spPr/>
        <p:txBody>
          <a:bodyPr/>
          <a:lstStyle/>
          <a:p>
            <a:r>
              <a:rPr lang="en-US" dirty="0"/>
              <a:t>A typical removal </a:t>
            </a:r>
            <a:r>
              <a:rPr lang="en-US" dirty="0" smtClean="0"/>
              <a:t>procedure includes </a:t>
            </a:r>
            <a:r>
              <a:rPr lang="en-US" dirty="0"/>
              <a:t>the following steps</a:t>
            </a:r>
            <a:r>
              <a:rPr lang="en-US" dirty="0" smtClean="0"/>
              <a:t>.</a:t>
            </a:r>
          </a:p>
          <a:p>
            <a:pPr lvl="1"/>
            <a:r>
              <a:rPr lang="en-US" dirty="0"/>
              <a:t>Disconnect the negative (-) terminal from the </a:t>
            </a:r>
            <a:r>
              <a:rPr lang="en-US" dirty="0" smtClean="0"/>
              <a:t>battery</a:t>
            </a:r>
          </a:p>
          <a:p>
            <a:pPr lvl="1"/>
            <a:r>
              <a:rPr lang="en-US" dirty="0" smtClean="0"/>
              <a:t>Remove </a:t>
            </a:r>
            <a:r>
              <a:rPr lang="en-US" dirty="0"/>
              <a:t>the accessory drive </a:t>
            </a:r>
            <a:r>
              <a:rPr lang="en-US" dirty="0" smtClean="0"/>
              <a:t>belt</a:t>
            </a:r>
          </a:p>
          <a:p>
            <a:pPr lvl="1"/>
            <a:r>
              <a:rPr lang="en-US" dirty="0" smtClean="0"/>
              <a:t>Remove </a:t>
            </a:r>
            <a:r>
              <a:rPr lang="en-US" dirty="0"/>
              <a:t>electrical wiring, fasteners, spacers, and </a:t>
            </a:r>
            <a:r>
              <a:rPr lang="en-US" dirty="0" smtClean="0"/>
              <a:t>brackets</a:t>
            </a:r>
          </a:p>
          <a:p>
            <a:pPr lvl="1"/>
            <a:r>
              <a:rPr lang="en-US" dirty="0" smtClean="0"/>
              <a:t>Remove </a:t>
            </a:r>
            <a:r>
              <a:rPr lang="en-US" dirty="0"/>
              <a:t>the alternator</a:t>
            </a:r>
            <a:endParaRPr lang="en-US" dirty="0"/>
          </a:p>
        </p:txBody>
      </p:sp>
    </p:spTree>
    <p:extLst>
      <p:ext uri="{BB962C8B-B14F-4D97-AF65-F5344CB8AC3E}">
        <p14:creationId xmlns:p14="http://schemas.microsoft.com/office/powerpoint/2010/main" val="371630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55.14 </a:t>
            </a:r>
            <a:r>
              <a:rPr lang="en-US" dirty="0">
                <a:latin typeface="+mj-lt"/>
              </a:rPr>
              <a:t>Replacing an alternator is not always as easy as it is from a Buick with a 3800 V-6, where the alternator is easy to access. Many alternators are difficult to access and require the removal of other components</a:t>
            </a:r>
            <a:endParaRPr lang="en-US" dirty="0">
              <a:latin typeface="+mj-lt"/>
            </a:endParaRPr>
          </a:p>
        </p:txBody>
      </p:sp>
      <p:pic>
        <p:nvPicPr>
          <p:cNvPr id="3" name="Picture 2" descr="A photo shows a technician removing an alternator from the engine ba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8320" y="2590800"/>
            <a:ext cx="4867361" cy="328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76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600200"/>
            <a:ext cx="600075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55.15 </a:t>
            </a:r>
            <a:r>
              <a:rPr lang="en-US" dirty="0">
                <a:latin typeface="+mj-lt"/>
              </a:rPr>
              <a:t>Explanation of clock positions. Because the four through bolts are equally spaced, it is possible for an alternator to be installed in one of four different clock positions. </a:t>
            </a:r>
            <a:endParaRPr lang="en-US" dirty="0">
              <a:latin typeface="+mj-lt"/>
            </a:endParaRPr>
          </a:p>
        </p:txBody>
      </p:sp>
      <p:pic>
        <p:nvPicPr>
          <p:cNvPr id="3" name="Picture 2" descr="The figure show the rear section divided into 4 positions as per clock positions. A threaded adjusting lug and spool mounting lug are shown at 12 o’clock and 6 o’clock positions. Three connector positions are shown at 9 o’clock, 12 o’clock and 3 o’clock positi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0" y="2590800"/>
            <a:ext cx="2860414" cy="275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8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ALTERNATOR DISASSEMBLY (1 OF 2)</a:t>
            </a:r>
            <a:endParaRPr lang="en-US" dirty="0">
              <a:latin typeface="+mj-lt"/>
            </a:endParaRPr>
          </a:p>
        </p:txBody>
      </p:sp>
      <p:sp>
        <p:nvSpPr>
          <p:cNvPr id="3" name="Content Placeholder 2"/>
          <p:cNvSpPr>
            <a:spLocks noGrp="1"/>
          </p:cNvSpPr>
          <p:nvPr>
            <p:ph idx="1"/>
          </p:nvPr>
        </p:nvSpPr>
        <p:spPr/>
        <p:txBody>
          <a:bodyPr/>
          <a:lstStyle/>
          <a:p>
            <a:r>
              <a:rPr lang="en-US" dirty="0" smtClean="0"/>
              <a:t>Disassembly Procedure</a:t>
            </a:r>
          </a:p>
          <a:p>
            <a:pPr lvl="1"/>
            <a:r>
              <a:rPr lang="en-US" dirty="0" smtClean="0"/>
              <a:t>Mark </a:t>
            </a:r>
            <a:r>
              <a:rPr lang="en-US" dirty="0"/>
              <a:t>the </a:t>
            </a:r>
            <a:r>
              <a:rPr lang="en-US" dirty="0" smtClean="0"/>
              <a:t>case to ensure proper reassembly</a:t>
            </a:r>
          </a:p>
          <a:p>
            <a:pPr lvl="1"/>
            <a:r>
              <a:rPr lang="en-US" dirty="0" smtClean="0"/>
              <a:t>Remove the through bolts and separate the two halves</a:t>
            </a:r>
          </a:p>
          <a:p>
            <a:pPr lvl="1"/>
            <a:r>
              <a:rPr lang="en-US" dirty="0" smtClean="0"/>
              <a:t>Remove the rectifier and voltage regulator</a:t>
            </a:r>
          </a:p>
          <a:p>
            <a:r>
              <a:rPr lang="en-US" dirty="0" smtClean="0"/>
              <a:t>Rotor Testing</a:t>
            </a:r>
          </a:p>
          <a:p>
            <a:pPr lvl="1"/>
            <a:r>
              <a:rPr lang="en-US" dirty="0"/>
              <a:t>Measure the resistance between the slip rings using an </a:t>
            </a:r>
            <a:r>
              <a:rPr lang="en-US" dirty="0" smtClean="0"/>
              <a:t>ohmmeter</a:t>
            </a:r>
          </a:p>
          <a:p>
            <a:pPr lvl="1"/>
            <a:r>
              <a:rPr lang="en-US" dirty="0" smtClean="0"/>
              <a:t>If a rotor is found to be bad it must be replaced</a:t>
            </a:r>
            <a:endParaRPr lang="en-US" dirty="0"/>
          </a:p>
        </p:txBody>
      </p:sp>
    </p:spTree>
    <p:extLst>
      <p:ext uri="{BB962C8B-B14F-4D97-AF65-F5344CB8AC3E}">
        <p14:creationId xmlns:p14="http://schemas.microsoft.com/office/powerpoint/2010/main" val="387667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CHARGING SYSTEM TESTING AND SERVICE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Battery State Of Charge</a:t>
            </a:r>
          </a:p>
          <a:p>
            <a:pPr lvl="1"/>
            <a:r>
              <a:rPr lang="en-US" dirty="0"/>
              <a:t>The battery must</a:t>
            </a:r>
            <a:r>
              <a:rPr lang="en-US" i="1" dirty="0"/>
              <a:t> </a:t>
            </a:r>
            <a:r>
              <a:rPr lang="en-US" dirty="0"/>
              <a:t>be at least 75% charged </a:t>
            </a:r>
            <a:r>
              <a:rPr lang="en-US" dirty="0" smtClean="0"/>
              <a:t>before testing </a:t>
            </a:r>
            <a:r>
              <a:rPr lang="en-US" dirty="0"/>
              <a:t>the alternator and the charging system</a:t>
            </a:r>
            <a:r>
              <a:rPr lang="en-US" dirty="0" smtClean="0"/>
              <a:t>.</a:t>
            </a:r>
          </a:p>
          <a:p>
            <a:r>
              <a:rPr lang="en-US" dirty="0" smtClean="0"/>
              <a:t>Charging Voltage Test</a:t>
            </a:r>
          </a:p>
          <a:p>
            <a:pPr lvl="1"/>
            <a:r>
              <a:rPr lang="en-US" dirty="0" smtClean="0"/>
              <a:t>Set digital </a:t>
            </a:r>
            <a:r>
              <a:rPr lang="en-US" dirty="0" err="1" smtClean="0"/>
              <a:t>multimeter</a:t>
            </a:r>
            <a:r>
              <a:rPr lang="en-US" dirty="0" smtClean="0"/>
              <a:t> to DC Volts</a:t>
            </a:r>
          </a:p>
          <a:p>
            <a:pPr lvl="1"/>
            <a:r>
              <a:rPr lang="en-US" dirty="0" smtClean="0"/>
              <a:t>Connect the meter leads to the battery</a:t>
            </a:r>
          </a:p>
          <a:p>
            <a:pPr lvl="1"/>
            <a:r>
              <a:rPr lang="en-US" dirty="0" smtClean="0"/>
              <a:t>Operate the engine at 2000 RPM</a:t>
            </a:r>
          </a:p>
          <a:p>
            <a:pPr lvl="1"/>
            <a:r>
              <a:rPr lang="en-US" dirty="0" smtClean="0"/>
              <a:t>Specifications: 13.5-15.0 Volts</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ALTERNATOR </a:t>
            </a:r>
            <a:r>
              <a:rPr lang="en-US" dirty="0" smtClean="0">
                <a:latin typeface="+mj-lt"/>
              </a:rPr>
              <a:t>DISASSEMBLY (2 OF 2)</a:t>
            </a:r>
            <a:endParaRPr lang="en-US" dirty="0">
              <a:latin typeface="+mj-lt"/>
            </a:endParaRPr>
          </a:p>
        </p:txBody>
      </p:sp>
      <p:sp>
        <p:nvSpPr>
          <p:cNvPr id="3" name="Content Placeholder 2"/>
          <p:cNvSpPr>
            <a:spLocks noGrp="1"/>
          </p:cNvSpPr>
          <p:nvPr>
            <p:ph idx="1"/>
          </p:nvPr>
        </p:nvSpPr>
        <p:spPr/>
        <p:txBody>
          <a:bodyPr/>
          <a:lstStyle/>
          <a:p>
            <a:r>
              <a:rPr lang="en-US" dirty="0" smtClean="0"/>
              <a:t>Stator Testing</a:t>
            </a:r>
          </a:p>
          <a:p>
            <a:pPr lvl="1"/>
            <a:r>
              <a:rPr lang="en-US" dirty="0" smtClean="0"/>
              <a:t>The </a:t>
            </a:r>
            <a:r>
              <a:rPr lang="en-US" dirty="0"/>
              <a:t>stator must be </a:t>
            </a:r>
            <a:r>
              <a:rPr lang="en-US" dirty="0" smtClean="0"/>
              <a:t>disconnected before testing</a:t>
            </a:r>
          </a:p>
          <a:p>
            <a:pPr lvl="1"/>
            <a:r>
              <a:rPr lang="en-US" dirty="0"/>
              <a:t>There should be low resistance at all three stator </a:t>
            </a:r>
            <a:r>
              <a:rPr lang="en-US" dirty="0" smtClean="0"/>
              <a:t>leads</a:t>
            </a:r>
          </a:p>
          <a:p>
            <a:pPr lvl="1"/>
            <a:r>
              <a:rPr lang="en-US" dirty="0" smtClean="0"/>
              <a:t>If </a:t>
            </a:r>
            <a:r>
              <a:rPr lang="en-US" dirty="0"/>
              <a:t>the stator is shorted-to-ground and </a:t>
            </a:r>
            <a:r>
              <a:rPr lang="en-US" dirty="0" smtClean="0"/>
              <a:t>must be </a:t>
            </a:r>
            <a:r>
              <a:rPr lang="en-US" dirty="0"/>
              <a:t>repaired or replaced</a:t>
            </a:r>
            <a:r>
              <a:rPr lang="en-US" dirty="0" smtClean="0"/>
              <a:t>.</a:t>
            </a:r>
          </a:p>
          <a:p>
            <a:r>
              <a:rPr lang="en-US" dirty="0" smtClean="0"/>
              <a:t>Testing the Diode Trio</a:t>
            </a:r>
          </a:p>
          <a:p>
            <a:pPr lvl="1"/>
            <a:r>
              <a:rPr lang="en-US" dirty="0"/>
              <a:t>The </a:t>
            </a:r>
            <a:r>
              <a:rPr lang="en-US" dirty="0" err="1" smtClean="0"/>
              <a:t>multimeter</a:t>
            </a:r>
            <a:r>
              <a:rPr lang="en-US" dirty="0" smtClean="0"/>
              <a:t> should </a:t>
            </a:r>
            <a:r>
              <a:rPr lang="en-US" dirty="0"/>
              <a:t>indicate 0.5 to 0.7 volt (500 to 700 millivolts) one way and </a:t>
            </a:r>
            <a:r>
              <a:rPr lang="en-US" dirty="0" smtClean="0"/>
              <a:t>OL (</a:t>
            </a:r>
            <a:r>
              <a:rPr lang="en-US" dirty="0" err="1" smtClean="0"/>
              <a:t>overlimit</a:t>
            </a:r>
            <a:r>
              <a:rPr lang="en-US" dirty="0"/>
              <a:t>) after reversing the test leads and touching all three </a:t>
            </a:r>
            <a:r>
              <a:rPr lang="en-US" dirty="0" smtClean="0"/>
              <a:t>connectors of </a:t>
            </a:r>
            <a:r>
              <a:rPr lang="en-US" dirty="0"/>
              <a:t>the diode trio.</a:t>
            </a:r>
            <a:endParaRPr lang="en-US" dirty="0"/>
          </a:p>
        </p:txBody>
      </p:sp>
    </p:spTree>
    <p:extLst>
      <p:ext uri="{BB962C8B-B14F-4D97-AF65-F5344CB8AC3E}">
        <p14:creationId xmlns:p14="http://schemas.microsoft.com/office/powerpoint/2010/main" val="24335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55.16 </a:t>
            </a:r>
            <a:r>
              <a:rPr lang="en-US" sz="2400" dirty="0">
                <a:latin typeface="+mj-lt"/>
              </a:rPr>
              <a:t>Testing an alternator rotor using an ohmmeter</a:t>
            </a:r>
            <a:endParaRPr lang="en-US" dirty="0">
              <a:latin typeface="+mj-lt"/>
            </a:endParaRPr>
          </a:p>
        </p:txBody>
      </p:sp>
      <p:pic>
        <p:nvPicPr>
          <p:cNvPr id="3" name="Picture 2" descr="A figure illustrates an alternator rotor testing using ohmmeters. Ohmmeter leads placed across the slip ring and steel rotor shaft reads OL and ohmmeter leads placed across the slip rings read 3.1 oh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28949" y="1728434"/>
            <a:ext cx="3086102" cy="419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98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55.17 </a:t>
            </a:r>
            <a:r>
              <a:rPr lang="en-US" sz="2400" dirty="0">
                <a:latin typeface="+mj-lt"/>
              </a:rPr>
              <a:t>If the ohmmeter reads infinity between any two of the three stator windings, the stator is open and, therefore, defective. </a:t>
            </a:r>
            <a:endParaRPr lang="en-US" dirty="0">
              <a:latin typeface="+mj-lt"/>
            </a:endParaRPr>
          </a:p>
        </p:txBody>
      </p:sp>
      <p:pic>
        <p:nvPicPr>
          <p:cNvPr id="3" name="Picture 2" descr="The figure shows three ohmmeters checking for resistance between stator leads and the metal stator core.&#10;• The stator has three leads disconnected from diodes.&#10;• The first ohmmeter is connected between stator’s first lead and its steel lamination. It shows infinity (OL) on its display.&#10;• The second ohmmeter is connected between stator’s first and second lead. The ohmmeter shows 1.11 ohms on its display.&#10;• 1.11 ohms is displayed on a third ohmmeter connected between stator’s second and third lead.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70629" y="2927580"/>
            <a:ext cx="2002742" cy="205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533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55.18 </a:t>
            </a:r>
            <a:r>
              <a:rPr lang="en-US" sz="2400" dirty="0">
                <a:latin typeface="+mj-lt"/>
              </a:rPr>
              <a:t>A diode trio can be tested using an analog (needle-type) ohmmeter or a digital meter set to “diode check”</a:t>
            </a:r>
            <a:endParaRPr lang="en-US" dirty="0">
              <a:latin typeface="+mj-lt"/>
            </a:endParaRPr>
          </a:p>
        </p:txBody>
      </p:sp>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2675" y="2438531"/>
            <a:ext cx="4438650" cy="358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49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THE RECIFIER</a:t>
            </a:r>
            <a:endParaRPr lang="en-US" dirty="0">
              <a:latin typeface="+mj-lt"/>
            </a:endParaRPr>
          </a:p>
        </p:txBody>
      </p:sp>
      <p:sp>
        <p:nvSpPr>
          <p:cNvPr id="3" name="Content Placeholder 2"/>
          <p:cNvSpPr>
            <a:spLocks noGrp="1"/>
          </p:cNvSpPr>
          <p:nvPr>
            <p:ph idx="1"/>
          </p:nvPr>
        </p:nvSpPr>
        <p:spPr/>
        <p:txBody>
          <a:bodyPr/>
          <a:lstStyle/>
          <a:p>
            <a:r>
              <a:rPr lang="en-US" dirty="0" smtClean="0"/>
              <a:t>The </a:t>
            </a:r>
            <a:r>
              <a:rPr lang="en-US" dirty="0"/>
              <a:t>rectifier(s) (diodes) should be tested </a:t>
            </a:r>
            <a:r>
              <a:rPr lang="en-US" dirty="0" smtClean="0"/>
              <a:t>using a </a:t>
            </a:r>
            <a:r>
              <a:rPr lang="en-US" dirty="0" err="1"/>
              <a:t>multimeter</a:t>
            </a:r>
            <a:r>
              <a:rPr lang="en-US" dirty="0"/>
              <a:t> </a:t>
            </a:r>
            <a:r>
              <a:rPr lang="en-US" dirty="0" smtClean="0"/>
              <a:t>(DMM) that </a:t>
            </a:r>
            <a:r>
              <a:rPr lang="en-US" dirty="0"/>
              <a:t>is set to “diode check” </a:t>
            </a:r>
            <a:r>
              <a:rPr lang="en-US" dirty="0" smtClean="0"/>
              <a:t>position.</a:t>
            </a:r>
          </a:p>
          <a:p>
            <a:r>
              <a:rPr lang="en-US" dirty="0"/>
              <a:t>A good diode should have high </a:t>
            </a:r>
            <a:r>
              <a:rPr lang="en-US" dirty="0" smtClean="0"/>
              <a:t>resistance (OL</a:t>
            </a:r>
            <a:r>
              <a:rPr lang="en-US" dirty="0"/>
              <a:t>) one way (reverse bias) and low voltage drop of 0.5 to 0.7 </a:t>
            </a:r>
            <a:r>
              <a:rPr lang="en-US" dirty="0" smtClean="0"/>
              <a:t>volt (500 </a:t>
            </a:r>
            <a:r>
              <a:rPr lang="en-US" dirty="0"/>
              <a:t>to 700 millivolts) the other way (forward bias).</a:t>
            </a:r>
            <a:endParaRPr lang="en-US" dirty="0"/>
          </a:p>
        </p:txBody>
      </p:sp>
    </p:spTree>
    <p:extLst>
      <p:ext uri="{BB962C8B-B14F-4D97-AF65-F5344CB8AC3E}">
        <p14:creationId xmlns:p14="http://schemas.microsoft.com/office/powerpoint/2010/main" val="2041968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55.19 </a:t>
            </a:r>
            <a:r>
              <a:rPr lang="en-US" sz="2400" dirty="0">
                <a:latin typeface="+mj-lt"/>
              </a:rPr>
              <a:t>A typical rectifier bridge that contains all six diodes in one replaceable assembly</a:t>
            </a:r>
            <a:endParaRPr lang="en-US" dirty="0">
              <a:latin typeface="+mj-lt"/>
            </a:endParaRPr>
          </a:p>
        </p:txBody>
      </p:sp>
      <p:pic>
        <p:nvPicPr>
          <p:cNvPr id="3" name="Picture 2" descr="A photo shows a rectifier bridge with six diodes. The diodes are placed in metal casing with fi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5124" y="2333625"/>
            <a:ext cx="6733752" cy="364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53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REASSEMBLING THE ALTERNATOR</a:t>
            </a:r>
            <a:endParaRPr lang="en-US" dirty="0">
              <a:latin typeface="+mj-lt"/>
            </a:endParaRPr>
          </a:p>
        </p:txBody>
      </p:sp>
      <p:sp>
        <p:nvSpPr>
          <p:cNvPr id="3" name="Content Placeholder 2"/>
          <p:cNvSpPr>
            <a:spLocks noGrp="1"/>
          </p:cNvSpPr>
          <p:nvPr>
            <p:ph idx="1"/>
          </p:nvPr>
        </p:nvSpPr>
        <p:spPr/>
        <p:txBody>
          <a:bodyPr/>
          <a:lstStyle/>
          <a:p>
            <a:r>
              <a:rPr lang="en-US" dirty="0" smtClean="0"/>
              <a:t>After </a:t>
            </a:r>
            <a:r>
              <a:rPr lang="en-US" dirty="0"/>
              <a:t>testing or servicing, </a:t>
            </a:r>
            <a:r>
              <a:rPr lang="en-US" dirty="0" smtClean="0"/>
              <a:t>the alternator </a:t>
            </a:r>
            <a:r>
              <a:rPr lang="en-US" dirty="0"/>
              <a:t>rectifier(s), regulator, stator, and brush holder must </a:t>
            </a:r>
            <a:r>
              <a:rPr lang="en-US" dirty="0" smtClean="0"/>
              <a:t>be reassembled </a:t>
            </a:r>
            <a:r>
              <a:rPr lang="en-US" dirty="0"/>
              <a:t>using the following steps</a:t>
            </a:r>
            <a:r>
              <a:rPr lang="en-US" dirty="0" smtClean="0"/>
              <a:t>.</a:t>
            </a:r>
          </a:p>
          <a:p>
            <a:pPr lvl="1"/>
            <a:r>
              <a:rPr lang="en-US" dirty="0" smtClean="0"/>
              <a:t>Insert </a:t>
            </a:r>
            <a:r>
              <a:rPr lang="en-US" dirty="0"/>
              <a:t>a wire </a:t>
            </a:r>
            <a:r>
              <a:rPr lang="en-US" dirty="0" smtClean="0"/>
              <a:t>through the </a:t>
            </a:r>
            <a:r>
              <a:rPr lang="en-US" dirty="0"/>
              <a:t>holes in the brush holder to hold the brushes </a:t>
            </a:r>
            <a:r>
              <a:rPr lang="en-US" dirty="0" smtClean="0"/>
              <a:t>against the </a:t>
            </a:r>
            <a:r>
              <a:rPr lang="en-US" dirty="0"/>
              <a:t>springs</a:t>
            </a:r>
            <a:r>
              <a:rPr lang="en-US" dirty="0" smtClean="0"/>
              <a:t>.</a:t>
            </a:r>
          </a:p>
          <a:p>
            <a:pPr lvl="1"/>
            <a:r>
              <a:rPr lang="en-US" dirty="0" smtClean="0"/>
              <a:t>Install </a:t>
            </a:r>
            <a:r>
              <a:rPr lang="en-US" dirty="0"/>
              <a:t>the rotor and front-end frame in proper alignment </a:t>
            </a:r>
            <a:r>
              <a:rPr lang="en-US" dirty="0" smtClean="0"/>
              <a:t>with the </a:t>
            </a:r>
            <a:r>
              <a:rPr lang="en-US" dirty="0"/>
              <a:t>mark made on the outside of the </a:t>
            </a:r>
            <a:r>
              <a:rPr lang="en-US" dirty="0" smtClean="0"/>
              <a:t>alternator housing.</a:t>
            </a:r>
          </a:p>
          <a:p>
            <a:pPr lvl="1"/>
            <a:r>
              <a:rPr lang="en-US" dirty="0" smtClean="0"/>
              <a:t>Alternators </a:t>
            </a:r>
            <a:r>
              <a:rPr lang="en-US" dirty="0"/>
              <a:t>should be tested on a bench tester</a:t>
            </a:r>
            <a:endParaRPr lang="en-US" dirty="0"/>
          </a:p>
        </p:txBody>
      </p:sp>
    </p:spTree>
    <p:extLst>
      <p:ext uri="{BB962C8B-B14F-4D97-AF65-F5344CB8AC3E}">
        <p14:creationId xmlns:p14="http://schemas.microsoft.com/office/powerpoint/2010/main" val="367531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55.20 </a:t>
            </a:r>
            <a:r>
              <a:rPr lang="en-US" dirty="0">
                <a:latin typeface="+mj-lt"/>
              </a:rPr>
              <a:t>A brush holder assembly with new brushes installed. The holes in the brushes are used to hold the brushes up in the holder when it is installed in the alternator. </a:t>
            </a:r>
            <a:endParaRPr lang="en-US" dirty="0">
              <a:latin typeface="+mj-lt"/>
            </a:endParaRPr>
          </a:p>
        </p:txBody>
      </p:sp>
      <p:pic>
        <p:nvPicPr>
          <p:cNvPr id="3" name="Picture 2" descr="A photo shows a brush holder assembly with holes in the brush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600" y="1905000"/>
            <a:ext cx="4873366" cy="36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553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FREQUENTLY ASKED QUESTION</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752600"/>
            <a:ext cx="596265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95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55.21 </a:t>
            </a:r>
            <a:r>
              <a:rPr lang="en-US" sz="2400" dirty="0">
                <a:latin typeface="+mj-lt"/>
              </a:rPr>
              <a:t>An example of a rotor assembly that, if tested to be within specification, is suitable to be reinstalled after the slip rings have been cleaned</a:t>
            </a:r>
            <a:endParaRPr lang="en-US" dirty="0">
              <a:latin typeface="+mj-lt"/>
            </a:endParaRPr>
          </a:p>
        </p:txBody>
      </p:sp>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2200" y="1828800"/>
            <a:ext cx="4477801" cy="400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8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CHARGING SYSTEM TESTING AND </a:t>
            </a:r>
            <a:r>
              <a:rPr lang="en-US" dirty="0" smtClean="0">
                <a:latin typeface="+mj-lt"/>
              </a:rPr>
              <a:t>SERVICE (2 OF 2)</a:t>
            </a:r>
            <a:endParaRPr lang="en-US" dirty="0">
              <a:latin typeface="+mj-lt"/>
            </a:endParaRPr>
          </a:p>
        </p:txBody>
      </p:sp>
      <p:sp>
        <p:nvSpPr>
          <p:cNvPr id="3" name="Content Placeholder 2"/>
          <p:cNvSpPr>
            <a:spLocks noGrp="1"/>
          </p:cNvSpPr>
          <p:nvPr>
            <p:ph idx="1"/>
          </p:nvPr>
        </p:nvSpPr>
        <p:spPr/>
        <p:txBody>
          <a:bodyPr/>
          <a:lstStyle/>
          <a:p>
            <a:r>
              <a:rPr lang="en-US" dirty="0" smtClean="0"/>
              <a:t>Scan Testing the Charging System</a:t>
            </a:r>
          </a:p>
          <a:p>
            <a:pPr lvl="1"/>
            <a:r>
              <a:rPr lang="en-US" dirty="0" smtClean="0"/>
              <a:t>Many vehicles use </a:t>
            </a:r>
            <a:r>
              <a:rPr lang="en-US" dirty="0"/>
              <a:t>a computer-controlled charging system can be </a:t>
            </a:r>
            <a:r>
              <a:rPr lang="en-US" dirty="0" smtClean="0"/>
              <a:t>diagnosed using </a:t>
            </a:r>
            <a:r>
              <a:rPr lang="en-US" dirty="0"/>
              <a:t>a scan tool</a:t>
            </a:r>
            <a:r>
              <a:rPr lang="en-US" dirty="0" smtClean="0"/>
              <a:t>.</a:t>
            </a:r>
          </a:p>
          <a:p>
            <a:pPr lvl="1"/>
            <a:r>
              <a:rPr lang="en-US" dirty="0" smtClean="0"/>
              <a:t>The charging </a:t>
            </a:r>
            <a:r>
              <a:rPr lang="en-US" dirty="0"/>
              <a:t>voltage </a:t>
            </a:r>
            <a:r>
              <a:rPr lang="en-US" dirty="0" smtClean="0"/>
              <a:t>can be monitored</a:t>
            </a:r>
          </a:p>
          <a:p>
            <a:pPr lvl="1"/>
            <a:r>
              <a:rPr lang="en-US" dirty="0" smtClean="0"/>
              <a:t>The </a:t>
            </a:r>
            <a:r>
              <a:rPr lang="en-US" dirty="0"/>
              <a:t>field circuit can be controlled</a:t>
            </a:r>
            <a:endParaRPr lang="en-US" dirty="0"/>
          </a:p>
        </p:txBody>
      </p:sp>
    </p:spTree>
    <p:extLst>
      <p:ext uri="{BB962C8B-B14F-4D97-AF65-F5344CB8AC3E}">
        <p14:creationId xmlns:p14="http://schemas.microsoft.com/office/powerpoint/2010/main" val="301209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REMANUFACTURERED ALTERNATORS</a:t>
            </a:r>
            <a:endParaRPr lang="en-US" dirty="0">
              <a:latin typeface="+mj-lt"/>
            </a:endParaRPr>
          </a:p>
        </p:txBody>
      </p:sp>
      <p:sp>
        <p:nvSpPr>
          <p:cNvPr id="3" name="Content Placeholder 2"/>
          <p:cNvSpPr>
            <a:spLocks noGrp="1"/>
          </p:cNvSpPr>
          <p:nvPr>
            <p:ph idx="1"/>
          </p:nvPr>
        </p:nvSpPr>
        <p:spPr/>
        <p:txBody>
          <a:bodyPr/>
          <a:lstStyle/>
          <a:p>
            <a:r>
              <a:rPr lang="en-US" dirty="0"/>
              <a:t>Remanufactured or rebuilt alternators are totally </a:t>
            </a:r>
            <a:r>
              <a:rPr lang="en-US" dirty="0" smtClean="0"/>
              <a:t>disassembled and </a:t>
            </a:r>
            <a:r>
              <a:rPr lang="en-US" dirty="0"/>
              <a:t>rebuilt</a:t>
            </a:r>
            <a:r>
              <a:rPr lang="en-US" dirty="0" smtClean="0"/>
              <a:t>.</a:t>
            </a:r>
          </a:p>
          <a:p>
            <a:r>
              <a:rPr lang="en-US" dirty="0" smtClean="0"/>
              <a:t>Used alternators are returned and used as cores.</a:t>
            </a:r>
          </a:p>
          <a:p>
            <a:r>
              <a:rPr lang="en-US" dirty="0" smtClean="0"/>
              <a:t>Every alternator is tested prior to shipping</a:t>
            </a:r>
          </a:p>
          <a:p>
            <a:endParaRPr lang="en-US" dirty="0" smtClean="0"/>
          </a:p>
          <a:p>
            <a:endParaRPr lang="en-US" dirty="0"/>
          </a:p>
        </p:txBody>
      </p:sp>
    </p:spTree>
    <p:extLst>
      <p:ext uri="{BB962C8B-B14F-4D97-AF65-F5344CB8AC3E}">
        <p14:creationId xmlns:p14="http://schemas.microsoft.com/office/powerpoint/2010/main" val="3329328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ALTERNATOR INSTALLATION</a:t>
            </a:r>
            <a:endParaRPr lang="en-US" dirty="0">
              <a:latin typeface="+mj-lt"/>
            </a:endParaRPr>
          </a:p>
        </p:txBody>
      </p:sp>
      <p:sp>
        <p:nvSpPr>
          <p:cNvPr id="3" name="Content Placeholder 2"/>
          <p:cNvSpPr>
            <a:spLocks noGrp="1"/>
          </p:cNvSpPr>
          <p:nvPr>
            <p:ph idx="1"/>
          </p:nvPr>
        </p:nvSpPr>
        <p:spPr/>
        <p:txBody>
          <a:bodyPr/>
          <a:lstStyle/>
          <a:p>
            <a:r>
              <a:rPr lang="en-US" dirty="0" smtClean="0"/>
              <a:t>Verify </a:t>
            </a:r>
            <a:r>
              <a:rPr lang="en-US" dirty="0"/>
              <a:t>that the replacement alternator is </a:t>
            </a:r>
            <a:r>
              <a:rPr lang="en-US" dirty="0" smtClean="0"/>
              <a:t>correct</a:t>
            </a:r>
          </a:p>
          <a:p>
            <a:r>
              <a:rPr lang="en-US" dirty="0" smtClean="0"/>
              <a:t>Install </a:t>
            </a:r>
            <a:r>
              <a:rPr lang="en-US" dirty="0"/>
              <a:t>the alternator wiring on the alternator and install </a:t>
            </a:r>
            <a:r>
              <a:rPr lang="en-US" dirty="0" smtClean="0"/>
              <a:t>the alternator</a:t>
            </a:r>
          </a:p>
          <a:p>
            <a:r>
              <a:rPr lang="en-US" dirty="0"/>
              <a:t>Install </a:t>
            </a:r>
            <a:r>
              <a:rPr lang="en-US" dirty="0" smtClean="0"/>
              <a:t>and properly tension the </a:t>
            </a:r>
            <a:r>
              <a:rPr lang="en-US" dirty="0"/>
              <a:t>drive </a:t>
            </a:r>
            <a:r>
              <a:rPr lang="en-US" dirty="0" smtClean="0"/>
              <a:t>belt</a:t>
            </a:r>
          </a:p>
          <a:p>
            <a:r>
              <a:rPr lang="en-US" dirty="0" smtClean="0"/>
              <a:t>Reconnect </a:t>
            </a:r>
            <a:r>
              <a:rPr lang="en-US" dirty="0"/>
              <a:t>the negative battery </a:t>
            </a:r>
            <a:r>
              <a:rPr lang="en-US" dirty="0" smtClean="0"/>
              <a:t>cable</a:t>
            </a:r>
          </a:p>
          <a:p>
            <a:r>
              <a:rPr lang="en-US" dirty="0"/>
              <a:t>Start the engine and verify proper charging </a:t>
            </a:r>
            <a:r>
              <a:rPr lang="en-US" dirty="0" smtClean="0"/>
              <a:t>circuit operation</a:t>
            </a:r>
            <a:endParaRPr lang="en-US" dirty="0"/>
          </a:p>
        </p:txBody>
      </p:sp>
    </p:spTree>
    <p:extLst>
      <p:ext uri="{BB962C8B-B14F-4D97-AF65-F5344CB8AC3E}">
        <p14:creationId xmlns:p14="http://schemas.microsoft.com/office/powerpoint/2010/main" val="297160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mj-lt"/>
              </a:rPr>
              <a:t>ALTERNATOR OVERHAUL</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553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a:t>
            </a:r>
            <a:r>
              <a:rPr lang="en-US" sz="2400" b="0" dirty="0">
                <a:latin typeface="+mj-lt"/>
              </a:rPr>
              <a:t> Before the alternator is disassembled, it is spin tested</a:t>
            </a:r>
            <a:br>
              <a:rPr lang="en-US" sz="2400" b="0" dirty="0">
                <a:latin typeface="+mj-lt"/>
              </a:rPr>
            </a:br>
            <a:r>
              <a:rPr lang="en-US" sz="2400" b="0" dirty="0">
                <a:latin typeface="+mj-lt"/>
              </a:rPr>
              <a:t>and connected to a scope to check for possible defective</a:t>
            </a:r>
            <a:br>
              <a:rPr lang="en-US" sz="2400" b="0" dirty="0">
                <a:latin typeface="+mj-lt"/>
              </a:rPr>
            </a:br>
            <a:r>
              <a:rPr lang="en-US" sz="2400" b="0" dirty="0">
                <a:latin typeface="+mj-lt"/>
              </a:rPr>
              <a:t>components.</a:t>
            </a:r>
            <a:r>
              <a:rPr lang="en-US" sz="2400" dirty="0" smtClean="0">
                <a:latin typeface="+mj-lt"/>
              </a:rPr>
              <a:t> </a:t>
            </a:r>
            <a:endParaRPr lang="en-US" sz="2400" dirty="0">
              <a:latin typeface="+mj-lt"/>
            </a:endParaRPr>
          </a:p>
        </p:txBody>
      </p:sp>
      <p:pic>
        <p:nvPicPr>
          <p:cNvPr id="3" name="Picture 2" descr="A photo shows an alternator connected to a spin test machine through the belt pulley dri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18737"/>
            <a:ext cx="6819900" cy="447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0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a:t>
            </a:r>
            <a:r>
              <a:rPr lang="en-US" sz="2400" b="0" dirty="0">
                <a:latin typeface="+mj-lt"/>
              </a:rPr>
              <a:t> The scope pattern shows that the voltage output is </a:t>
            </a:r>
            <a:r>
              <a:rPr lang="en-US" sz="2400" b="0" dirty="0" smtClean="0">
                <a:latin typeface="+mj-lt"/>
              </a:rPr>
              <a:t>far from </a:t>
            </a:r>
            <a:r>
              <a:rPr lang="en-US" sz="2400" b="0" dirty="0">
                <a:latin typeface="+mj-lt"/>
              </a:rPr>
              <a:t>being a normal pattern. This pattern </a:t>
            </a:r>
            <a:r>
              <a:rPr lang="en-US" sz="2400" b="0" dirty="0" smtClean="0">
                <a:latin typeface="+mj-lt"/>
              </a:rPr>
              <a:t>indicates serious faults </a:t>
            </a:r>
            <a:r>
              <a:rPr lang="en-US" sz="2400" b="0" dirty="0">
                <a:latin typeface="+mj-lt"/>
              </a:rPr>
              <a:t>in the rectifier diodes.</a:t>
            </a:r>
            <a:r>
              <a:rPr lang="en-US" sz="2400" dirty="0" smtClean="0">
                <a:latin typeface="+mj-lt"/>
              </a:rPr>
              <a:t> </a:t>
            </a:r>
            <a:endParaRPr lang="en-US" sz="2400" dirty="0">
              <a:latin typeface="+mj-lt"/>
            </a:endParaRPr>
          </a:p>
        </p:txBody>
      </p:sp>
      <p:pic>
        <p:nvPicPr>
          <p:cNvPr id="3" name="Picture 2" descr="A photo shows a scope display with a scribbled pattern on its scree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662297"/>
            <a:ext cx="6579538" cy="433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90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a:t>
            </a:r>
            <a:r>
              <a:rPr lang="en-US" sz="2400" b="0" dirty="0">
                <a:latin typeface="+mj-lt"/>
              </a:rPr>
              <a:t> The first step is to remove the drive pulley. </a:t>
            </a:r>
            <a:r>
              <a:rPr lang="en-US" sz="2400" b="0" dirty="0" smtClean="0">
                <a:latin typeface="+mj-lt"/>
              </a:rPr>
              <a:t>This rebuilder is </a:t>
            </a:r>
            <a:r>
              <a:rPr lang="en-US" sz="2400" b="0" dirty="0">
                <a:latin typeface="+mj-lt"/>
              </a:rPr>
              <a:t>using an electric impact wrench </a:t>
            </a:r>
            <a:r>
              <a:rPr lang="en-US" sz="2400" b="0" dirty="0" smtClean="0">
                <a:latin typeface="+mj-lt"/>
              </a:rPr>
              <a:t>to accomplish the </a:t>
            </a:r>
            <a:r>
              <a:rPr lang="en-US" sz="2400" b="0" dirty="0">
                <a:latin typeface="+mj-lt"/>
              </a:rPr>
              <a:t>task.</a:t>
            </a:r>
            <a:r>
              <a:rPr lang="en-US" sz="2400" dirty="0" smtClean="0">
                <a:latin typeface="+mj-lt"/>
              </a:rPr>
              <a:t> </a:t>
            </a:r>
            <a:endParaRPr lang="en-US" sz="2400" dirty="0">
              <a:latin typeface="+mj-lt"/>
            </a:endParaRPr>
          </a:p>
        </p:txBody>
      </p:sp>
      <p:pic>
        <p:nvPicPr>
          <p:cNvPr id="3" name="Picture 2" descr="A photo shows a technician using an impact wrench to remove the drive pulle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708235"/>
            <a:ext cx="6495498" cy="428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18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4. </a:t>
            </a:r>
            <a:r>
              <a:rPr lang="en-US" sz="2400" b="0" dirty="0">
                <a:latin typeface="+mj-lt"/>
              </a:rPr>
              <a:t>Carefully inspect the drive galley for damage </a:t>
            </a:r>
            <a:r>
              <a:rPr lang="en-US" sz="2400" b="0" dirty="0" smtClean="0">
                <a:latin typeface="+mj-lt"/>
              </a:rPr>
              <a:t>of embedded rubber </a:t>
            </a:r>
            <a:r>
              <a:rPr lang="en-US" sz="2400" b="0" dirty="0">
                <a:latin typeface="+mj-lt"/>
              </a:rPr>
              <a:t>from the drive belt. The slightest </a:t>
            </a:r>
            <a:r>
              <a:rPr lang="en-US" sz="2400" b="0" dirty="0" smtClean="0">
                <a:latin typeface="+mj-lt"/>
              </a:rPr>
              <a:t>fault can </a:t>
            </a:r>
            <a:r>
              <a:rPr lang="en-US" sz="2400" b="0" dirty="0">
                <a:latin typeface="+mj-lt"/>
              </a:rPr>
              <a:t>cause a vibration, noise, or possible damage to </a:t>
            </a:r>
            <a:r>
              <a:rPr lang="en-US" sz="2400" b="0" dirty="0" smtClean="0">
                <a:latin typeface="+mj-lt"/>
              </a:rPr>
              <a:t>the alternator</a:t>
            </a:r>
            <a:r>
              <a:rPr lang="en-US" sz="2400" b="0" dirty="0">
                <a:latin typeface="+mj-lt"/>
              </a:rPr>
              <a:t>.</a:t>
            </a:r>
            <a:endParaRPr lang="en-US" sz="2400" dirty="0">
              <a:latin typeface="+mj-lt"/>
            </a:endParaRPr>
          </a:p>
        </p:txBody>
      </p:sp>
      <p:pic>
        <p:nvPicPr>
          <p:cNvPr id="3" name="Picture 2" descr="A photo shows a technician inspecting the drive belt pulley or dam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560697"/>
            <a:ext cx="6800298" cy="448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5. </a:t>
            </a:r>
            <a:r>
              <a:rPr lang="en-US" sz="2400" b="0" dirty="0">
                <a:latin typeface="+mj-lt"/>
              </a:rPr>
              <a:t>Remove the external fan (if equipped) and then </a:t>
            </a:r>
            <a:r>
              <a:rPr lang="en-US" sz="2400" b="0" dirty="0" smtClean="0">
                <a:latin typeface="+mj-lt"/>
              </a:rPr>
              <a:t>the spacers</a:t>
            </a:r>
            <a:r>
              <a:rPr lang="en-US" sz="2400" b="0" dirty="0">
                <a:latin typeface="+mj-lt"/>
              </a:rPr>
              <a:t>, as shown</a:t>
            </a:r>
            <a:r>
              <a:rPr lang="en-US" b="0" dirty="0"/>
              <a:t>.</a:t>
            </a:r>
            <a:endParaRPr lang="en-US" dirty="0"/>
          </a:p>
        </p:txBody>
      </p:sp>
      <p:pic>
        <p:nvPicPr>
          <p:cNvPr id="3" name="Picture 2" descr="A photo shows a technician removing the external fan of an altern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603152"/>
            <a:ext cx="6636150" cy="438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867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6.</a:t>
            </a:r>
            <a:r>
              <a:rPr lang="en-US" sz="2400" b="0" dirty="0">
                <a:latin typeface="+mj-lt"/>
              </a:rPr>
              <a:t> Next pop off the plastic cover (shield) covering </a:t>
            </a:r>
            <a:r>
              <a:rPr lang="en-US" sz="2400" b="0" dirty="0" smtClean="0">
                <a:latin typeface="+mj-lt"/>
              </a:rPr>
              <a:t>the stator/rectifier </a:t>
            </a:r>
            <a:r>
              <a:rPr lang="en-US" sz="2400" b="0" dirty="0">
                <a:latin typeface="+mj-lt"/>
              </a:rPr>
              <a:t>connection.</a:t>
            </a:r>
            <a:r>
              <a:rPr lang="en-US" sz="2400" dirty="0" smtClean="0">
                <a:latin typeface="+mj-lt"/>
              </a:rPr>
              <a:t> </a:t>
            </a:r>
            <a:endParaRPr lang="en-US" sz="2400" dirty="0">
              <a:latin typeface="+mj-lt"/>
            </a:endParaRPr>
          </a:p>
        </p:txBody>
      </p:sp>
      <p:pic>
        <p:nvPicPr>
          <p:cNvPr id="3" name="Picture 2" descr="A photo shows a technician using a screwdriver to pop off the plastic shield that covers the stator/rectifier conne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564207"/>
            <a:ext cx="6712350" cy="441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12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7. </a:t>
            </a:r>
            <a:r>
              <a:rPr lang="en-US" sz="2400" b="0" dirty="0">
                <a:latin typeface="+mj-lt"/>
              </a:rPr>
              <a:t>After the cover has been removed, the </a:t>
            </a:r>
            <a:r>
              <a:rPr lang="en-US" sz="2400" b="0" dirty="0" smtClean="0">
                <a:latin typeface="+mj-lt"/>
              </a:rPr>
              <a:t>stator connections to </a:t>
            </a:r>
            <a:r>
              <a:rPr lang="en-US" sz="2400" b="0" dirty="0">
                <a:latin typeface="+mj-lt"/>
              </a:rPr>
              <a:t>the rectifier can be seen.</a:t>
            </a:r>
            <a:endParaRPr lang="en-US" sz="2400" dirty="0">
              <a:latin typeface="+mj-lt"/>
            </a:endParaRPr>
          </a:p>
        </p:txBody>
      </p:sp>
      <p:pic>
        <p:nvPicPr>
          <p:cNvPr id="3" name="Picture 2" descr="A photo shows the stator to rectifier connection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600200"/>
            <a:ext cx="6776866" cy="447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59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55.1 The digital </a:t>
            </a:r>
            <a:r>
              <a:rPr lang="en-US" dirty="0" err="1">
                <a:latin typeface="Arial (Headings)"/>
              </a:rPr>
              <a:t>multimeter</a:t>
            </a:r>
            <a:r>
              <a:rPr lang="en-US" dirty="0">
                <a:latin typeface="Arial (Headings)"/>
              </a:rPr>
              <a:t> should be set to read DC volts, with the red lead connected to the positive (+) battery terminal and the black meter lead connected to the negative (-) battery terminal</a:t>
            </a:r>
            <a:endParaRPr lang="en-US" dirty="0"/>
          </a:p>
        </p:txBody>
      </p:sp>
      <p:pic>
        <p:nvPicPr>
          <p:cNvPr id="5" name="Picture 4" descr="A photo shows a digital multi-meter with its display reading 14.45 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600" y="19050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8.</a:t>
            </a:r>
            <a:r>
              <a:rPr lang="en-US" sz="2400" b="0" dirty="0">
                <a:latin typeface="+mj-lt"/>
              </a:rPr>
              <a:t> Using a diagonal cutter, cut the weld to separate </a:t>
            </a:r>
            <a:r>
              <a:rPr lang="en-US" sz="2400" b="0" dirty="0" smtClean="0">
                <a:latin typeface="+mj-lt"/>
              </a:rPr>
              <a:t>the stator </a:t>
            </a:r>
            <a:r>
              <a:rPr lang="en-US" sz="2400" b="0" dirty="0">
                <a:latin typeface="+mj-lt"/>
              </a:rPr>
              <a:t>from the rectifier.</a:t>
            </a:r>
            <a:r>
              <a:rPr lang="en-US" sz="2400" dirty="0" smtClean="0">
                <a:latin typeface="+mj-lt"/>
              </a:rPr>
              <a:t> </a:t>
            </a:r>
            <a:endParaRPr lang="en-US" sz="2400" dirty="0">
              <a:latin typeface="+mj-lt"/>
            </a:endParaRPr>
          </a:p>
        </p:txBody>
      </p:sp>
      <p:pic>
        <p:nvPicPr>
          <p:cNvPr id="3" name="Picture 2" descr="A photo shows the weld between the stator and the rectifier cut down using a diagonal cut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566486"/>
            <a:ext cx="6700666" cy="440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95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9.</a:t>
            </a:r>
            <a:r>
              <a:rPr lang="en-US" sz="2400" b="0" dirty="0">
                <a:latin typeface="+mj-lt"/>
              </a:rPr>
              <a:t> Before separating the halves of the case, this </a:t>
            </a:r>
            <a:r>
              <a:rPr lang="en-US" sz="2400" b="0" dirty="0" smtClean="0">
                <a:latin typeface="+mj-lt"/>
              </a:rPr>
              <a:t>technician uses </a:t>
            </a:r>
            <a:r>
              <a:rPr lang="en-US" sz="2400" b="0" dirty="0">
                <a:latin typeface="+mj-lt"/>
              </a:rPr>
              <a:t>a punch to mark both halves.</a:t>
            </a:r>
            <a:r>
              <a:rPr lang="en-US" sz="2400" dirty="0" smtClean="0">
                <a:latin typeface="+mj-lt"/>
              </a:rPr>
              <a:t> </a:t>
            </a:r>
            <a:endParaRPr lang="en-US" sz="2400" dirty="0">
              <a:latin typeface="+mj-lt"/>
            </a:endParaRPr>
          </a:p>
        </p:txBody>
      </p:sp>
      <p:pic>
        <p:nvPicPr>
          <p:cNvPr id="3" name="Picture 2" descr="A photo shows a technician using a punch to marks the halves of an altern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25662"/>
            <a:ext cx="6638631" cy="444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10.</a:t>
            </a:r>
            <a:r>
              <a:rPr lang="en-US" sz="2400" b="0" dirty="0">
                <a:latin typeface="+mj-lt"/>
              </a:rPr>
              <a:t> After the case has been marked, the through </a:t>
            </a:r>
            <a:r>
              <a:rPr lang="en-US" sz="2400" b="0" dirty="0" smtClean="0">
                <a:latin typeface="+mj-lt"/>
              </a:rPr>
              <a:t>bolts are </a:t>
            </a:r>
            <a:r>
              <a:rPr lang="en-US" sz="2400" b="0" dirty="0">
                <a:latin typeface="+mj-lt"/>
              </a:rPr>
              <a:t>removed.</a:t>
            </a:r>
            <a:r>
              <a:rPr lang="en-US" sz="2400" dirty="0" smtClean="0">
                <a:latin typeface="+mj-lt"/>
              </a:rPr>
              <a:t> </a:t>
            </a:r>
            <a:endParaRPr lang="en-US" sz="2400" dirty="0">
              <a:latin typeface="+mj-lt"/>
            </a:endParaRPr>
          </a:p>
        </p:txBody>
      </p:sp>
      <p:pic>
        <p:nvPicPr>
          <p:cNvPr id="3" name="Picture 2" descr="A photo shows a technician using an impact wrench to remove the bolts from an alternato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639366"/>
            <a:ext cx="6562431" cy="434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100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11.</a:t>
            </a:r>
            <a:r>
              <a:rPr lang="en-US" sz="2400" b="0" dirty="0">
                <a:latin typeface="+mj-lt"/>
              </a:rPr>
              <a:t> The drive-end (DE) housing and the stator are </a:t>
            </a:r>
            <a:r>
              <a:rPr lang="en-US" sz="2400" b="0" dirty="0" smtClean="0">
                <a:latin typeface="+mj-lt"/>
              </a:rPr>
              <a:t>being separated </a:t>
            </a:r>
            <a:r>
              <a:rPr lang="en-US" sz="2400" b="0" dirty="0">
                <a:latin typeface="+mj-lt"/>
              </a:rPr>
              <a:t>from the rear (slip-ring-end) housing.</a:t>
            </a:r>
            <a:r>
              <a:rPr lang="en-US" sz="2400" dirty="0" smtClean="0">
                <a:latin typeface="+mj-lt"/>
              </a:rPr>
              <a:t> </a:t>
            </a:r>
            <a:endParaRPr lang="en-US" sz="2400" dirty="0">
              <a:latin typeface="+mj-lt"/>
            </a:endParaRPr>
          </a:p>
        </p:txBody>
      </p:sp>
      <p:pic>
        <p:nvPicPr>
          <p:cNvPr id="3" name="Picture 2" descr="A photo shows a technician holding the drive end housing separated from the rear (slip-ring-end)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612111"/>
            <a:ext cx="6562431" cy="432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77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12.</a:t>
            </a:r>
            <a:r>
              <a:rPr lang="en-US" b="0" dirty="0">
                <a:latin typeface="+mj-lt"/>
              </a:rPr>
              <a:t> The stator is checked by visual inspection </a:t>
            </a:r>
            <a:r>
              <a:rPr lang="en-US" b="0" dirty="0" smtClean="0">
                <a:latin typeface="+mj-lt"/>
              </a:rPr>
              <a:t>for discoloration </a:t>
            </a:r>
            <a:r>
              <a:rPr lang="en-US" b="0" dirty="0">
                <a:latin typeface="+mj-lt"/>
              </a:rPr>
              <a:t>or other physical damage, and </a:t>
            </a:r>
            <a:r>
              <a:rPr lang="en-US" b="0" dirty="0" smtClean="0">
                <a:latin typeface="+mj-lt"/>
              </a:rPr>
              <a:t>then checked </a:t>
            </a:r>
            <a:r>
              <a:rPr lang="en-US" b="0" dirty="0">
                <a:latin typeface="+mj-lt"/>
              </a:rPr>
              <a:t>with an ohmmeter to see if the </a:t>
            </a:r>
            <a:r>
              <a:rPr lang="en-US" b="0" dirty="0" smtClean="0">
                <a:latin typeface="+mj-lt"/>
              </a:rPr>
              <a:t>windings are </a:t>
            </a:r>
            <a:r>
              <a:rPr lang="en-US" b="0" dirty="0">
                <a:latin typeface="+mj-lt"/>
              </a:rPr>
              <a:t>shorted-to-ground.</a:t>
            </a:r>
            <a:r>
              <a:rPr lang="en-US" dirty="0" smtClean="0">
                <a:latin typeface="+mj-lt"/>
              </a:rPr>
              <a:t> </a:t>
            </a:r>
            <a:endParaRPr lang="en-US" dirty="0">
              <a:latin typeface="+mj-lt"/>
            </a:endParaRPr>
          </a:p>
        </p:txBody>
      </p:sp>
      <p:pic>
        <p:nvPicPr>
          <p:cNvPr id="3" name="Picture 2" descr="A photo shows a technician using an ohmmeter to check the stator wind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845277"/>
            <a:ext cx="6147072" cy="408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8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13. </a:t>
            </a:r>
            <a:r>
              <a:rPr lang="en-US" sz="2400" b="0" dirty="0">
                <a:latin typeface="+mj-lt"/>
              </a:rPr>
              <a:t>The front bearing is removed from the </a:t>
            </a:r>
            <a:r>
              <a:rPr lang="en-US" sz="2400" b="0" dirty="0" smtClean="0">
                <a:latin typeface="+mj-lt"/>
              </a:rPr>
              <a:t>drive-end housing </a:t>
            </a:r>
            <a:r>
              <a:rPr lang="en-US" sz="2400" b="0" dirty="0">
                <a:latin typeface="+mj-lt"/>
              </a:rPr>
              <a:t>using a press.</a:t>
            </a:r>
            <a:endParaRPr lang="en-US" sz="2400" dirty="0">
              <a:latin typeface="+mj-lt"/>
            </a:endParaRPr>
          </a:p>
        </p:txBody>
      </p:sp>
      <p:pic>
        <p:nvPicPr>
          <p:cNvPr id="3" name="Picture 2" descr="A photo shows the drive-end housing of an alternator held under a pres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678642"/>
            <a:ext cx="6451872" cy="428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5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14. </a:t>
            </a:r>
            <a:r>
              <a:rPr lang="en-US" sz="2400" b="0" dirty="0">
                <a:latin typeface="+mj-lt"/>
              </a:rPr>
              <a:t>A view of the slip-ring-end (SRE) housing </a:t>
            </a:r>
            <a:r>
              <a:rPr lang="en-US" sz="2400" b="0" dirty="0" smtClean="0">
                <a:latin typeface="+mj-lt"/>
              </a:rPr>
              <a:t>showing the </a:t>
            </a:r>
            <a:r>
              <a:rPr lang="en-US" sz="2400" b="0" dirty="0">
                <a:latin typeface="+mj-lt"/>
              </a:rPr>
              <a:t>black plastic shield, which helps direct air </a:t>
            </a:r>
            <a:r>
              <a:rPr lang="en-US" sz="2400" b="0" dirty="0" smtClean="0">
                <a:latin typeface="+mj-lt"/>
              </a:rPr>
              <a:t>flow across </a:t>
            </a:r>
            <a:r>
              <a:rPr lang="en-US" sz="2400" b="0" dirty="0">
                <a:latin typeface="+mj-lt"/>
              </a:rPr>
              <a:t>the rectifier.</a:t>
            </a:r>
            <a:endParaRPr lang="en-US" sz="2400" dirty="0">
              <a:latin typeface="+mj-lt"/>
            </a:endParaRPr>
          </a:p>
        </p:txBody>
      </p:sp>
      <p:pic>
        <p:nvPicPr>
          <p:cNvPr id="3" name="Picture 2" descr="A photo shows the black plastic shield inside the slip-ring-end (SRE)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1600200"/>
            <a:ext cx="6680472" cy="44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06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15. </a:t>
            </a:r>
            <a:r>
              <a:rPr lang="en-US" sz="2400" b="0" dirty="0">
                <a:latin typeface="+mj-lt"/>
              </a:rPr>
              <a:t>A punch is used to dislodge the plastic </a:t>
            </a:r>
            <a:r>
              <a:rPr lang="en-US" sz="2400" b="0" dirty="0" smtClean="0">
                <a:latin typeface="+mj-lt"/>
              </a:rPr>
              <a:t>shield retaining </a:t>
            </a:r>
            <a:r>
              <a:rPr lang="en-US" sz="2400" b="0" dirty="0">
                <a:latin typeface="+mj-lt"/>
              </a:rPr>
              <a:t>clips.</a:t>
            </a:r>
            <a:endParaRPr lang="en-US" sz="2400" dirty="0">
              <a:latin typeface="+mj-lt"/>
            </a:endParaRPr>
          </a:p>
        </p:txBody>
      </p:sp>
      <p:pic>
        <p:nvPicPr>
          <p:cNvPr id="3" name="Picture 2" descr="A photo shows a technician using a punch to remove retaining clips of plastic shie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495229"/>
            <a:ext cx="6669081" cy="442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50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16.</a:t>
            </a:r>
            <a:r>
              <a:rPr lang="en-US" sz="2400" b="0" dirty="0">
                <a:latin typeface="+mj-lt"/>
              </a:rPr>
              <a:t> After the shield has been removed, the </a:t>
            </a:r>
            <a:r>
              <a:rPr lang="en-US" sz="2400" b="0" dirty="0" smtClean="0">
                <a:latin typeface="+mj-lt"/>
              </a:rPr>
              <a:t>rectifier, regulator</a:t>
            </a:r>
            <a:r>
              <a:rPr lang="en-US" sz="2400" b="0" dirty="0">
                <a:latin typeface="+mj-lt"/>
              </a:rPr>
              <a:t>, and brush holder assembly can </a:t>
            </a:r>
            <a:r>
              <a:rPr lang="en-US" sz="2400" b="0" dirty="0" smtClean="0">
                <a:latin typeface="+mj-lt"/>
              </a:rPr>
              <a:t>be removed </a:t>
            </a:r>
            <a:r>
              <a:rPr lang="en-US" sz="2400" b="0" dirty="0">
                <a:latin typeface="+mj-lt"/>
              </a:rPr>
              <a:t>by removing the retaining screws.</a:t>
            </a:r>
            <a:r>
              <a:rPr lang="en-US" sz="2400" dirty="0" smtClean="0">
                <a:latin typeface="+mj-lt"/>
              </a:rPr>
              <a:t> </a:t>
            </a:r>
            <a:endParaRPr lang="en-US" sz="2400" dirty="0">
              <a:latin typeface="+mj-lt"/>
            </a:endParaRPr>
          </a:p>
        </p:txBody>
      </p:sp>
      <p:pic>
        <p:nvPicPr>
          <p:cNvPr id="3" name="Picture 2" descr="A photo shows a technician using a screwdriver to remove the screws on the brush holder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0396" y="1600200"/>
            <a:ext cx="6864085" cy="452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82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17. </a:t>
            </a:r>
            <a:r>
              <a:rPr lang="en-US" sz="2400" b="0" dirty="0">
                <a:latin typeface="+mj-lt"/>
              </a:rPr>
              <a:t>The heat transfer grease is visible when </a:t>
            </a:r>
            <a:r>
              <a:rPr lang="en-US" sz="2400" b="0" dirty="0" smtClean="0">
                <a:latin typeface="+mj-lt"/>
              </a:rPr>
              <a:t>the rectifier assembly </a:t>
            </a:r>
            <a:r>
              <a:rPr lang="en-US" sz="2400" b="0" dirty="0">
                <a:latin typeface="+mj-lt"/>
              </a:rPr>
              <a:t>is lifted out of the rear housing.</a:t>
            </a:r>
            <a:endParaRPr lang="en-US" sz="2400" dirty="0">
              <a:latin typeface="+mj-lt"/>
            </a:endParaRPr>
          </a:p>
        </p:txBody>
      </p:sp>
      <p:pic>
        <p:nvPicPr>
          <p:cNvPr id="3" name="Picture 2" descr="A photo shows the hollow rear housing of an alternator with the heat transfer grease visib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9233" y="1524000"/>
            <a:ext cx="6826411" cy="452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328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55.2 </a:t>
            </a:r>
            <a:r>
              <a:rPr lang="en-US" sz="2800" dirty="0">
                <a:latin typeface="+mj-lt"/>
              </a:rPr>
              <a:t>A scan tool can be used to diagnose charging system problems</a:t>
            </a:r>
            <a:endParaRPr lang="en-US" sz="2800" dirty="0">
              <a:latin typeface="+mj-lt"/>
            </a:endParaRPr>
          </a:p>
        </p:txBody>
      </p:sp>
      <p:pic>
        <p:nvPicPr>
          <p:cNvPr id="6" name="Picture 2" descr="A photo shows a technician using a scan too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1329" y="1905000"/>
            <a:ext cx="4001340" cy="400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18. </a:t>
            </a:r>
            <a:r>
              <a:rPr lang="en-US" sz="2400" b="0" dirty="0">
                <a:latin typeface="+mj-lt"/>
              </a:rPr>
              <a:t>The parts are placed into a tumbler where </a:t>
            </a:r>
            <a:r>
              <a:rPr lang="en-US" sz="2400" b="0" dirty="0" smtClean="0">
                <a:latin typeface="+mj-lt"/>
              </a:rPr>
              <a:t>ceramic stones </a:t>
            </a:r>
            <a:r>
              <a:rPr lang="en-US" sz="2400" b="0" dirty="0">
                <a:latin typeface="+mj-lt"/>
              </a:rPr>
              <a:t>and a water-based solvent are used to </a:t>
            </a:r>
            <a:r>
              <a:rPr lang="en-US" sz="2400" b="0" dirty="0" smtClean="0">
                <a:latin typeface="+mj-lt"/>
              </a:rPr>
              <a:t>clean the </a:t>
            </a:r>
            <a:r>
              <a:rPr lang="en-US" sz="2400" b="0" dirty="0">
                <a:latin typeface="+mj-lt"/>
              </a:rPr>
              <a:t>parts.</a:t>
            </a:r>
            <a:endParaRPr lang="en-US" sz="2400" dirty="0">
              <a:latin typeface="+mj-lt"/>
            </a:endParaRPr>
          </a:p>
        </p:txBody>
      </p:sp>
      <p:pic>
        <p:nvPicPr>
          <p:cNvPr id="3" name="Picture 2" descr="A photo shows a tumbler filled with ceramic stones and different alternator parts plac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9233" y="1524000"/>
            <a:ext cx="6826411" cy="449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06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19. </a:t>
            </a:r>
            <a:r>
              <a:rPr lang="en-US" sz="2400" b="0" dirty="0">
                <a:latin typeface="+mj-lt"/>
              </a:rPr>
              <a:t>This rebuilder is painting the housing using a </a:t>
            </a:r>
            <a:r>
              <a:rPr lang="en-US" sz="2400" b="0" dirty="0" smtClean="0">
                <a:latin typeface="+mj-lt"/>
              </a:rPr>
              <a:t>high-quality </a:t>
            </a:r>
            <a:r>
              <a:rPr lang="en-US" sz="2400" b="0" dirty="0">
                <a:latin typeface="+mj-lt"/>
              </a:rPr>
              <a:t>industrial grade spray paint to </a:t>
            </a:r>
            <a:r>
              <a:rPr lang="en-US" sz="2400" b="0" dirty="0" smtClean="0">
                <a:latin typeface="+mj-lt"/>
              </a:rPr>
              <a:t>make the </a:t>
            </a:r>
            <a:r>
              <a:rPr lang="en-US" sz="2400" b="0" dirty="0">
                <a:latin typeface="+mj-lt"/>
              </a:rPr>
              <a:t>rebuilt alternator look like new.</a:t>
            </a:r>
            <a:endParaRPr lang="en-US" sz="2400" dirty="0">
              <a:latin typeface="+mj-lt"/>
            </a:endParaRPr>
          </a:p>
        </p:txBody>
      </p:sp>
      <p:pic>
        <p:nvPicPr>
          <p:cNvPr id="3" name="Picture 2" descr="A photo shows black spray paint being used to paint the alternator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2186" y="1524000"/>
            <a:ext cx="6811423" cy="449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09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20. </a:t>
            </a:r>
            <a:r>
              <a:rPr lang="en-US" sz="2400" b="0" dirty="0">
                <a:latin typeface="+mj-lt"/>
              </a:rPr>
              <a:t>The slip rings on the rotor are being </a:t>
            </a:r>
            <a:r>
              <a:rPr lang="en-US" sz="2400" b="0" dirty="0" smtClean="0">
                <a:latin typeface="+mj-lt"/>
              </a:rPr>
              <a:t>machined on </a:t>
            </a:r>
            <a:r>
              <a:rPr lang="en-US" sz="2400" b="0" dirty="0">
                <a:latin typeface="+mj-lt"/>
              </a:rPr>
              <a:t>a lathe.</a:t>
            </a:r>
            <a:endParaRPr lang="en-US" sz="2400" dirty="0">
              <a:latin typeface="+mj-lt"/>
            </a:endParaRPr>
          </a:p>
        </p:txBody>
      </p:sp>
      <p:pic>
        <p:nvPicPr>
          <p:cNvPr id="3" name="Picture 2" descr="A photo shows the slip rings of a rotor being machined on a lath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0420" y="1524000"/>
            <a:ext cx="6684036" cy="449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0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21.</a:t>
            </a:r>
            <a:r>
              <a:rPr lang="en-US" sz="2400" b="0" dirty="0">
                <a:latin typeface="+mj-lt"/>
              </a:rPr>
              <a:t> The rotor is being tested using an </a:t>
            </a:r>
            <a:r>
              <a:rPr lang="en-US" sz="2400" b="0" dirty="0" smtClean="0">
                <a:latin typeface="+mj-lt"/>
              </a:rPr>
              <a:t>ohmmeter. The </a:t>
            </a:r>
            <a:r>
              <a:rPr lang="en-US" sz="2400" b="0" dirty="0">
                <a:latin typeface="+mj-lt"/>
              </a:rPr>
              <a:t>specifications for the resistance between </a:t>
            </a:r>
            <a:r>
              <a:rPr lang="en-US" sz="2400" b="0" dirty="0" smtClean="0">
                <a:latin typeface="+mj-lt"/>
              </a:rPr>
              <a:t>the slip </a:t>
            </a:r>
            <a:r>
              <a:rPr lang="en-US" sz="2400" b="0" dirty="0">
                <a:latin typeface="+mj-lt"/>
              </a:rPr>
              <a:t>rings on the CS-130 are 2.2 to 3.5 ohms.</a:t>
            </a:r>
            <a:r>
              <a:rPr lang="en-US" sz="2400" dirty="0" smtClean="0">
                <a:latin typeface="+mj-lt"/>
              </a:rPr>
              <a:t> </a:t>
            </a:r>
            <a:endParaRPr lang="en-US" sz="2400" dirty="0">
              <a:latin typeface="+mj-lt"/>
            </a:endParaRPr>
          </a:p>
        </p:txBody>
      </p:sp>
      <p:pic>
        <p:nvPicPr>
          <p:cNvPr id="3" name="Picture 2" descr="A photo shows red and black test leads placed on each of the slip 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0420" y="1524000"/>
            <a:ext cx="6684036" cy="442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22. </a:t>
            </a:r>
            <a:r>
              <a:rPr lang="en-US" sz="2400" b="0" dirty="0">
                <a:latin typeface="+mj-lt"/>
              </a:rPr>
              <a:t>The rotor is also tested between the slip ring </a:t>
            </a:r>
            <a:r>
              <a:rPr lang="en-US" sz="2400" b="0" dirty="0" smtClean="0">
                <a:latin typeface="+mj-lt"/>
              </a:rPr>
              <a:t>and the </a:t>
            </a:r>
            <a:r>
              <a:rPr lang="en-US" sz="2400" b="0" dirty="0">
                <a:latin typeface="+mj-lt"/>
              </a:rPr>
              <a:t>rotor shaft. This reading should be infinity.</a:t>
            </a:r>
            <a:endParaRPr lang="en-US" sz="2400" dirty="0">
              <a:latin typeface="+mj-lt"/>
            </a:endParaRPr>
          </a:p>
        </p:txBody>
      </p:sp>
      <p:pic>
        <p:nvPicPr>
          <p:cNvPr id="3" name="Picture 2" descr="A photo shows a black test lead placed on the rotor shaft and the red test lead placed on a slip 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6456" y="1600200"/>
            <a:ext cx="6684036" cy="441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4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23. </a:t>
            </a:r>
            <a:r>
              <a:rPr lang="en-US" sz="2400" b="0" dirty="0">
                <a:latin typeface="+mj-lt"/>
              </a:rPr>
              <a:t>A new rectifier. This replacement unit is </a:t>
            </a:r>
            <a:r>
              <a:rPr lang="en-US" sz="2400" b="0" dirty="0" smtClean="0">
                <a:latin typeface="+mj-lt"/>
              </a:rPr>
              <a:t>significantly different </a:t>
            </a:r>
            <a:r>
              <a:rPr lang="en-US" sz="2400" b="0" dirty="0">
                <a:latin typeface="+mj-lt"/>
              </a:rPr>
              <a:t>than the original but is designed to </a:t>
            </a:r>
            <a:r>
              <a:rPr lang="en-US" sz="2400" b="0" dirty="0" smtClean="0">
                <a:latin typeface="+mj-lt"/>
              </a:rPr>
              <a:t>replace the </a:t>
            </a:r>
            <a:r>
              <a:rPr lang="en-US" sz="2400" b="0" dirty="0">
                <a:latin typeface="+mj-lt"/>
              </a:rPr>
              <a:t>original unit and meets the original </a:t>
            </a:r>
            <a:r>
              <a:rPr lang="en-US" sz="2400" b="0" dirty="0" smtClean="0">
                <a:latin typeface="+mj-lt"/>
              </a:rPr>
              <a:t>factory specifications</a:t>
            </a:r>
            <a:r>
              <a:rPr lang="en-US" sz="2400" b="0" dirty="0">
                <a:latin typeface="+mj-lt"/>
              </a:rPr>
              <a:t>.</a:t>
            </a:r>
            <a:endParaRPr lang="en-US" sz="2400" dirty="0">
              <a:latin typeface="+mj-lt"/>
            </a:endParaRPr>
          </a:p>
        </p:txBody>
      </p:sp>
      <p:pic>
        <p:nvPicPr>
          <p:cNvPr id="3" name="Picture 2" descr="A photo shows a new rectifier brid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7881" y="1600200"/>
            <a:ext cx="6617783" cy="441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6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24.</a:t>
            </a:r>
            <a:r>
              <a:rPr lang="en-US" sz="2400" b="0" dirty="0">
                <a:latin typeface="+mj-lt"/>
              </a:rPr>
              <a:t> Silicone heat transfer compound is applied to </a:t>
            </a:r>
            <a:r>
              <a:rPr lang="en-US" sz="2400" b="0" dirty="0" smtClean="0">
                <a:latin typeface="+mj-lt"/>
              </a:rPr>
              <a:t>the heat </a:t>
            </a:r>
            <a:r>
              <a:rPr lang="en-US" sz="2400" b="0" dirty="0">
                <a:latin typeface="+mj-lt"/>
              </a:rPr>
              <a:t>sink of the new rectifier.</a:t>
            </a:r>
            <a:r>
              <a:rPr lang="en-US" sz="2400" dirty="0" smtClean="0">
                <a:latin typeface="+mj-lt"/>
              </a:rPr>
              <a:t> </a:t>
            </a:r>
            <a:endParaRPr lang="en-US" sz="2400" dirty="0">
              <a:latin typeface="+mj-lt"/>
            </a:endParaRPr>
          </a:p>
        </p:txBody>
      </p:sp>
      <p:pic>
        <p:nvPicPr>
          <p:cNvPr id="3" name="Picture 2" descr="A photo shows silicon heat transfer compound being applied to a rectifi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3546" y="1600200"/>
            <a:ext cx="6617783" cy="433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3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25.</a:t>
            </a:r>
            <a:r>
              <a:rPr lang="en-US" sz="2400" b="0" dirty="0">
                <a:latin typeface="+mj-lt"/>
              </a:rPr>
              <a:t> Replacement brushes and springs are </a:t>
            </a:r>
            <a:r>
              <a:rPr lang="en-US" sz="2400" b="0" dirty="0" smtClean="0">
                <a:latin typeface="+mj-lt"/>
              </a:rPr>
              <a:t>assembled into </a:t>
            </a:r>
            <a:r>
              <a:rPr lang="en-US" sz="2400" b="0" dirty="0">
                <a:latin typeface="+mj-lt"/>
              </a:rPr>
              <a:t>the brush holder.</a:t>
            </a:r>
            <a:r>
              <a:rPr lang="en-US" sz="2400" dirty="0" smtClean="0">
                <a:latin typeface="+mj-lt"/>
              </a:rPr>
              <a:t> </a:t>
            </a:r>
            <a:endParaRPr lang="en-US" sz="2400" dirty="0">
              <a:latin typeface="+mj-lt"/>
            </a:endParaRPr>
          </a:p>
        </p:txBody>
      </p:sp>
      <p:pic>
        <p:nvPicPr>
          <p:cNvPr id="3" name="Picture 2" descr="A photo shows a brush holder with two springs on the top and brushes hanging from a copper w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6539" y="1600200"/>
            <a:ext cx="6451796" cy="433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6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26. </a:t>
            </a:r>
            <a:r>
              <a:rPr lang="en-US" b="0" dirty="0">
                <a:latin typeface="+mj-lt"/>
              </a:rPr>
              <a:t>The brushes are pushed into the brush holder </a:t>
            </a:r>
            <a:r>
              <a:rPr lang="en-US" b="0" dirty="0" smtClean="0">
                <a:latin typeface="+mj-lt"/>
              </a:rPr>
              <a:t>and retained </a:t>
            </a:r>
            <a:r>
              <a:rPr lang="en-US" b="0" dirty="0">
                <a:latin typeface="+mj-lt"/>
              </a:rPr>
              <a:t>by a straight wire, which extends </a:t>
            </a:r>
            <a:r>
              <a:rPr lang="en-US" b="0" dirty="0" smtClean="0">
                <a:latin typeface="+mj-lt"/>
              </a:rPr>
              <a:t>through the </a:t>
            </a:r>
            <a:r>
              <a:rPr lang="en-US" b="0" dirty="0">
                <a:latin typeface="+mj-lt"/>
              </a:rPr>
              <a:t>rear housing of the alternator. This wire is </a:t>
            </a:r>
            <a:r>
              <a:rPr lang="en-US" b="0" dirty="0" smtClean="0">
                <a:latin typeface="+mj-lt"/>
              </a:rPr>
              <a:t>then pulled </a:t>
            </a:r>
            <a:r>
              <a:rPr lang="en-US" b="0" dirty="0">
                <a:latin typeface="+mj-lt"/>
              </a:rPr>
              <a:t>out when the unit is assembled.</a:t>
            </a:r>
            <a:endParaRPr lang="en-US" dirty="0">
              <a:latin typeface="+mj-lt"/>
            </a:endParaRPr>
          </a:p>
        </p:txBody>
      </p:sp>
      <p:pic>
        <p:nvPicPr>
          <p:cNvPr id="3" name="Picture 2" descr="A photo shows a wire through the brushes inside a brush hol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6539" y="1542142"/>
            <a:ext cx="6451796" cy="420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66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27. </a:t>
            </a:r>
            <a:r>
              <a:rPr lang="en-US" sz="2400" b="0" dirty="0">
                <a:latin typeface="+mj-lt"/>
              </a:rPr>
              <a:t>Here is what the CS alternator looks like </a:t>
            </a:r>
            <a:r>
              <a:rPr lang="en-US" sz="2400" b="0" dirty="0" smtClean="0">
                <a:latin typeface="+mj-lt"/>
              </a:rPr>
              <a:t>after installing </a:t>
            </a:r>
            <a:r>
              <a:rPr lang="en-US" sz="2400" b="0" dirty="0">
                <a:latin typeface="+mj-lt"/>
              </a:rPr>
              <a:t>the new brush holder assembly, </a:t>
            </a:r>
            <a:r>
              <a:rPr lang="en-US" sz="2400" b="0" dirty="0" smtClean="0">
                <a:latin typeface="+mj-lt"/>
              </a:rPr>
              <a:t>rectifier bridge</a:t>
            </a:r>
            <a:r>
              <a:rPr lang="en-US" sz="2400" b="0" dirty="0">
                <a:latin typeface="+mj-lt"/>
              </a:rPr>
              <a:t>, and voltage regulator.</a:t>
            </a:r>
            <a:endParaRPr lang="en-US" sz="2400" dirty="0">
              <a:latin typeface="+mj-lt"/>
            </a:endParaRPr>
          </a:p>
        </p:txBody>
      </p:sp>
      <p:pic>
        <p:nvPicPr>
          <p:cNvPr id="3" name="Picture 2" descr="A photo an alternator housing with a new brush holder assembly, rectifier bridge, and a voltage reg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8571" y="1542142"/>
            <a:ext cx="6367732" cy="420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82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447800"/>
            <a:ext cx="603885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28. </a:t>
            </a:r>
            <a:r>
              <a:rPr lang="en-US" sz="2400" b="0" dirty="0">
                <a:latin typeface="+mj-lt"/>
              </a:rPr>
              <a:t>The junction between the rectifier bridge and </a:t>
            </a:r>
            <a:r>
              <a:rPr lang="en-US" sz="2400" b="0" dirty="0" smtClean="0">
                <a:latin typeface="+mj-lt"/>
              </a:rPr>
              <a:t>the voltage </a:t>
            </a:r>
            <a:r>
              <a:rPr lang="en-US" sz="2400" b="0" dirty="0">
                <a:latin typeface="+mj-lt"/>
              </a:rPr>
              <a:t>regulator is soldered.</a:t>
            </a:r>
            <a:endParaRPr lang="en-US" sz="2400" dirty="0">
              <a:latin typeface="+mj-lt"/>
            </a:endParaRPr>
          </a:p>
        </p:txBody>
      </p:sp>
      <p:pic>
        <p:nvPicPr>
          <p:cNvPr id="3" name="Picture 2" descr="A photo shows a rectifier bridge soldered to a voltage reg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9130" y="1542142"/>
            <a:ext cx="6206613" cy="420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442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29. </a:t>
            </a:r>
            <a:r>
              <a:rPr lang="en-US" b="0" dirty="0">
                <a:latin typeface="+mj-lt"/>
              </a:rPr>
              <a:t>The plastic deflector shield is snapped back </a:t>
            </a:r>
            <a:r>
              <a:rPr lang="en-US" b="0" dirty="0" smtClean="0">
                <a:latin typeface="+mj-lt"/>
              </a:rPr>
              <a:t>into location </a:t>
            </a:r>
            <a:r>
              <a:rPr lang="en-US" b="0" dirty="0">
                <a:latin typeface="+mj-lt"/>
              </a:rPr>
              <a:t>using a blunt chisel and a hammer. </a:t>
            </a:r>
            <a:r>
              <a:rPr lang="en-US" b="0" dirty="0" smtClean="0">
                <a:latin typeface="+mj-lt"/>
              </a:rPr>
              <a:t>This shield </a:t>
            </a:r>
            <a:r>
              <a:rPr lang="en-US" b="0" dirty="0">
                <a:latin typeface="+mj-lt"/>
              </a:rPr>
              <a:t>directs the airflow from the fan over </a:t>
            </a:r>
            <a:r>
              <a:rPr lang="en-US" b="0" dirty="0" smtClean="0">
                <a:latin typeface="+mj-lt"/>
              </a:rPr>
              <a:t>the rectifier </a:t>
            </a:r>
            <a:r>
              <a:rPr lang="en-US" b="0" dirty="0">
                <a:latin typeface="+mj-lt"/>
              </a:rPr>
              <a:t>bridge and voltage regulator.</a:t>
            </a:r>
            <a:endParaRPr lang="en-US" dirty="0">
              <a:latin typeface="+mj-lt"/>
            </a:endParaRPr>
          </a:p>
        </p:txBody>
      </p:sp>
      <p:pic>
        <p:nvPicPr>
          <p:cNvPr id="3" name="Picture 2" descr="A photo shows a technician using a blunt chisel to snap the plastic deflector shield into the alternator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9130" y="1579420"/>
            <a:ext cx="6206613" cy="412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53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30.</a:t>
            </a:r>
            <a:r>
              <a:rPr lang="en-US" sz="2400" b="0" dirty="0">
                <a:latin typeface="+mj-lt"/>
              </a:rPr>
              <a:t> Before the stator windings can be soldered to </a:t>
            </a:r>
            <a:r>
              <a:rPr lang="en-US" sz="2400" b="0" dirty="0" smtClean="0">
                <a:latin typeface="+mj-lt"/>
              </a:rPr>
              <a:t>the rectifier </a:t>
            </a:r>
            <a:r>
              <a:rPr lang="en-US" sz="2400" b="0" dirty="0">
                <a:latin typeface="+mj-lt"/>
              </a:rPr>
              <a:t>bridge, the varnish insulation is </a:t>
            </a:r>
            <a:r>
              <a:rPr lang="en-US" sz="2400" b="0" dirty="0" smtClean="0">
                <a:latin typeface="+mj-lt"/>
              </a:rPr>
              <a:t>removed from </a:t>
            </a:r>
            <a:r>
              <a:rPr lang="en-US" sz="2400" b="0" dirty="0">
                <a:latin typeface="+mj-lt"/>
              </a:rPr>
              <a:t>the ends of the leads.</a:t>
            </a:r>
            <a:r>
              <a:rPr lang="en-US" sz="2400" dirty="0" smtClean="0">
                <a:latin typeface="+mj-lt"/>
              </a:rPr>
              <a:t> </a:t>
            </a:r>
            <a:endParaRPr lang="en-US" sz="2400" dirty="0">
              <a:latin typeface="+mj-lt"/>
            </a:endParaRPr>
          </a:p>
        </p:txBody>
      </p:sp>
      <p:pic>
        <p:nvPicPr>
          <p:cNvPr id="3" name="Picture 2" descr="A photo shows a technician removing the varnish insulation from the rectifier bridge lea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9130" y="1606522"/>
            <a:ext cx="6206613" cy="407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4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31. </a:t>
            </a:r>
            <a:r>
              <a:rPr lang="en-US" sz="2400" b="0" dirty="0">
                <a:latin typeface="+mj-lt"/>
              </a:rPr>
              <a:t>After the stator has been inserted into the </a:t>
            </a:r>
            <a:r>
              <a:rPr lang="en-US" sz="2400" b="0" dirty="0" smtClean="0">
                <a:latin typeface="+mj-lt"/>
              </a:rPr>
              <a:t>rear housing </a:t>
            </a:r>
            <a:r>
              <a:rPr lang="en-US" sz="2400" b="0" dirty="0">
                <a:latin typeface="+mj-lt"/>
              </a:rPr>
              <a:t>the stator leads are soldered to the </a:t>
            </a:r>
            <a:r>
              <a:rPr lang="en-US" sz="2400" b="0" dirty="0" smtClean="0">
                <a:latin typeface="+mj-lt"/>
              </a:rPr>
              <a:t>copper lugs </a:t>
            </a:r>
            <a:r>
              <a:rPr lang="en-US" sz="2400" b="0" dirty="0">
                <a:latin typeface="+mj-lt"/>
              </a:rPr>
              <a:t>of the rectifier bridge.</a:t>
            </a:r>
            <a:endParaRPr lang="en-US" sz="2400" dirty="0">
              <a:latin typeface="+mj-lt"/>
            </a:endParaRPr>
          </a:p>
        </p:txBody>
      </p:sp>
      <p:pic>
        <p:nvPicPr>
          <p:cNvPr id="3" name="Picture 2" descr="A photo shows a technician soldering the stator lead and the copper lugs of the rectifier brid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9502" y="1606522"/>
            <a:ext cx="6165869" cy="407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63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32.</a:t>
            </a:r>
            <a:r>
              <a:rPr lang="en-US" b="0" dirty="0">
                <a:latin typeface="+mj-lt"/>
              </a:rPr>
              <a:t> New bearings are installed. A spacer is </a:t>
            </a:r>
            <a:r>
              <a:rPr lang="en-US" b="0" dirty="0" smtClean="0">
                <a:latin typeface="+mj-lt"/>
              </a:rPr>
              <a:t>placed between </a:t>
            </a:r>
            <a:r>
              <a:rPr lang="en-US" b="0" dirty="0">
                <a:latin typeface="+mj-lt"/>
              </a:rPr>
              <a:t>the bearing and the slip rings to </a:t>
            </a:r>
            <a:r>
              <a:rPr lang="en-US" b="0" dirty="0" smtClean="0">
                <a:latin typeface="+mj-lt"/>
              </a:rPr>
              <a:t>help prevent </a:t>
            </a:r>
            <a:r>
              <a:rPr lang="en-US" b="0" dirty="0">
                <a:latin typeface="+mj-lt"/>
              </a:rPr>
              <a:t>the possibility that the bearing could </a:t>
            </a:r>
            <a:r>
              <a:rPr lang="en-US" b="0" dirty="0" smtClean="0">
                <a:latin typeface="+mj-lt"/>
              </a:rPr>
              <a:t>move on </a:t>
            </a:r>
            <a:r>
              <a:rPr lang="en-US" b="0" dirty="0">
                <a:latin typeface="+mj-lt"/>
              </a:rPr>
              <a:t>the shaft and short against the slip ring.</a:t>
            </a:r>
            <a:r>
              <a:rPr lang="en-US" dirty="0" smtClean="0">
                <a:latin typeface="+mj-lt"/>
              </a:rPr>
              <a:t> </a:t>
            </a:r>
            <a:endParaRPr lang="en-US" dirty="0">
              <a:latin typeface="+mj-lt"/>
            </a:endParaRPr>
          </a:p>
        </p:txBody>
      </p:sp>
      <p:pic>
        <p:nvPicPr>
          <p:cNvPr id="3" name="Picture 2" descr="A photo shows a bearing with a spacer being fitted along the slip 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6292" y="1606522"/>
            <a:ext cx="6152288" cy="407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17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33. </a:t>
            </a:r>
            <a:r>
              <a:rPr lang="en-US" sz="2400" b="0" dirty="0">
                <a:latin typeface="+mj-lt"/>
              </a:rPr>
              <a:t>The slip-ring-end housing is aligned with </a:t>
            </a:r>
            <a:r>
              <a:rPr lang="en-US" sz="2400" b="0" dirty="0" smtClean="0">
                <a:latin typeface="+mj-lt"/>
              </a:rPr>
              <a:t>the marks </a:t>
            </a:r>
            <a:r>
              <a:rPr lang="en-US" sz="2400" b="0" dirty="0">
                <a:latin typeface="+mj-lt"/>
              </a:rPr>
              <a:t>made during disassembly and is </a:t>
            </a:r>
            <a:r>
              <a:rPr lang="en-US" sz="2400" b="0" dirty="0" smtClean="0">
                <a:latin typeface="+mj-lt"/>
              </a:rPr>
              <a:t>pressed into </a:t>
            </a:r>
            <a:r>
              <a:rPr lang="en-US" sz="2400" b="0" dirty="0">
                <a:latin typeface="+mj-lt"/>
              </a:rPr>
              <a:t>the drive-end housing.</a:t>
            </a:r>
            <a:endParaRPr lang="en-US" sz="2400" dirty="0">
              <a:latin typeface="+mj-lt"/>
            </a:endParaRPr>
          </a:p>
        </p:txBody>
      </p:sp>
      <p:pic>
        <p:nvPicPr>
          <p:cNvPr id="3" name="Picture 2" descr="A photo shows a hydraulic press pressing the two housings of an altern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9502" y="1606522"/>
            <a:ext cx="6165869" cy="407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9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34. </a:t>
            </a:r>
            <a:r>
              <a:rPr lang="en-US" sz="2400" b="0" dirty="0">
                <a:latin typeface="+mj-lt"/>
              </a:rPr>
              <a:t>The retaining bolts, which are threaded into </a:t>
            </a:r>
            <a:r>
              <a:rPr lang="en-US" sz="2400" b="0" dirty="0" smtClean="0">
                <a:latin typeface="+mj-lt"/>
              </a:rPr>
              <a:t>the drive-end </a:t>
            </a:r>
            <a:r>
              <a:rPr lang="en-US" sz="2400" b="0" dirty="0">
                <a:latin typeface="+mj-lt"/>
              </a:rPr>
              <a:t>housing from the back of the </a:t>
            </a:r>
            <a:r>
              <a:rPr lang="en-US" sz="2400" b="0" dirty="0" smtClean="0">
                <a:latin typeface="+mj-lt"/>
              </a:rPr>
              <a:t>alternator, are </a:t>
            </a:r>
            <a:r>
              <a:rPr lang="en-US" sz="2400" b="0" dirty="0">
                <a:latin typeface="+mj-lt"/>
              </a:rPr>
              <a:t>installed.</a:t>
            </a:r>
            <a:endParaRPr lang="en-US" sz="2400" dirty="0">
              <a:latin typeface="+mj-lt"/>
            </a:endParaRPr>
          </a:p>
        </p:txBody>
      </p:sp>
      <p:pic>
        <p:nvPicPr>
          <p:cNvPr id="3" name="Picture 2" descr="A photo shows a technician using an electric impact wrench to tighten the retaining bolts on the drive end housing of an altern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9502" y="1608763"/>
            <a:ext cx="6165869" cy="406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58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35. </a:t>
            </a:r>
            <a:r>
              <a:rPr lang="en-US" sz="2400" b="0" dirty="0">
                <a:latin typeface="+mj-lt"/>
              </a:rPr>
              <a:t>The external fan and drive pulley are installed </a:t>
            </a:r>
            <a:r>
              <a:rPr lang="en-US" sz="2400" b="0" dirty="0" smtClean="0">
                <a:latin typeface="+mj-lt"/>
              </a:rPr>
              <a:t>and the </a:t>
            </a:r>
            <a:r>
              <a:rPr lang="en-US" sz="2400" b="0" dirty="0">
                <a:latin typeface="+mj-lt"/>
              </a:rPr>
              <a:t>retaining nut is tightened on the rotor shaft.</a:t>
            </a:r>
            <a:endParaRPr lang="en-US" sz="2400" dirty="0">
              <a:latin typeface="+mj-lt"/>
            </a:endParaRPr>
          </a:p>
        </p:txBody>
      </p:sp>
      <p:pic>
        <p:nvPicPr>
          <p:cNvPr id="3" name="Picture 2" descr="A photo shows a technician using an impact wrench to tighten the retaining nut of the drive pulle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2894" y="1608763"/>
            <a:ext cx="6159085" cy="406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18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36.</a:t>
            </a:r>
            <a:r>
              <a:rPr lang="en-US" sz="2400" b="0" dirty="0">
                <a:latin typeface="+mj-lt"/>
              </a:rPr>
              <a:t> The scope pattern shows that the diodes </a:t>
            </a:r>
            <a:r>
              <a:rPr lang="en-US" sz="2400" b="0" dirty="0" smtClean="0">
                <a:latin typeface="+mj-lt"/>
              </a:rPr>
              <a:t>and stator </a:t>
            </a:r>
            <a:r>
              <a:rPr lang="en-US" sz="2400" b="0" dirty="0">
                <a:latin typeface="+mj-lt"/>
              </a:rPr>
              <a:t>are functioning correctly and </a:t>
            </a:r>
            <a:r>
              <a:rPr lang="en-US" sz="2400" b="0" dirty="0" smtClean="0">
                <a:latin typeface="+mj-lt"/>
              </a:rPr>
              <a:t>voltage check </a:t>
            </a:r>
            <a:r>
              <a:rPr lang="en-US" sz="2400" b="0" dirty="0">
                <a:latin typeface="+mj-lt"/>
              </a:rPr>
              <a:t>indicates that the voltage regulator is </a:t>
            </a:r>
            <a:r>
              <a:rPr lang="en-US" sz="2400" b="0" dirty="0" smtClean="0">
                <a:latin typeface="+mj-lt"/>
              </a:rPr>
              <a:t>also functioning </a:t>
            </a:r>
            <a:r>
              <a:rPr lang="en-US" sz="2400" b="0" dirty="0">
                <a:latin typeface="+mj-lt"/>
              </a:rPr>
              <a:t>correctly.</a:t>
            </a:r>
            <a:r>
              <a:rPr lang="en-US" sz="2400" dirty="0" smtClean="0">
                <a:latin typeface="+mj-lt"/>
              </a:rPr>
              <a:t> </a:t>
            </a:r>
            <a:endParaRPr lang="en-US" sz="2400" dirty="0">
              <a:latin typeface="+mj-lt"/>
            </a:endParaRPr>
          </a:p>
        </p:txBody>
      </p:sp>
      <p:pic>
        <p:nvPicPr>
          <p:cNvPr id="3" name="Picture 2" descr="A photo shows a scope that displays a clear wave pattern that resembles a full wave rectifier wavefo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2894" y="1615464"/>
            <a:ext cx="6159085" cy="405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87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55.3 </a:t>
            </a:r>
            <a:r>
              <a:rPr lang="en-US" sz="2400" dirty="0">
                <a:latin typeface="+mj-lt"/>
              </a:rPr>
              <a:t>Before replacing an alternator, the wise technician checks that battery voltage is present at the output and battery voltage sense terminals.</a:t>
            </a:r>
            <a:endParaRPr lang="en-US" sz="2400" dirty="0">
              <a:latin typeface="+mj-lt"/>
            </a:endParaRPr>
          </a:p>
        </p:txBody>
      </p:sp>
      <p:pic>
        <p:nvPicPr>
          <p:cNvPr id="4" name="Picture 2" descr="A figure shows an alternator with a voltage sensing terminal and an output terminal. A test light is placed at the output terminal of the altern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4121" y="2209800"/>
            <a:ext cx="4555756" cy="309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1537</TotalTime>
  <Words>2598</Words>
  <Application>Microsoft Office PowerPoint</Application>
  <PresentationFormat>On-screen Show (4:3)</PresentationFormat>
  <Paragraphs>188</Paragraphs>
  <Slides>89</Slides>
  <Notes>0</Notes>
  <HiddenSlides>0</HiddenSlides>
  <MMClips>0</MMClips>
  <ScaleCrop>false</ScaleCrop>
  <HeadingPairs>
    <vt:vector size="4" baseType="variant">
      <vt:variant>
        <vt:lpstr>Theme</vt:lpstr>
      </vt:variant>
      <vt:variant>
        <vt:i4>6</vt:i4>
      </vt:variant>
      <vt:variant>
        <vt:lpstr>Slide Titles</vt:lpstr>
      </vt:variant>
      <vt:variant>
        <vt:i4>89</vt:i4>
      </vt:variant>
    </vt:vector>
  </HeadingPairs>
  <TitlesOfParts>
    <vt:vector size="95"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CHARGING SYSTEM TESTING AND SERVICE (1 OF 2)</vt:lpstr>
      <vt:lpstr>CHARGING SYSTEM TESTING AND SERVICE (2 OF 2)</vt:lpstr>
      <vt:lpstr>Figure 55.1 The digital multimeter should be set to read DC volts, with the red lead connected to the positive (+) battery terminal and the black meter lead connected to the negative (-) battery terminal</vt:lpstr>
      <vt:lpstr>Figure 55.2 A scan tool can be used to diagnose charging system problems</vt:lpstr>
      <vt:lpstr>Tech Tip </vt:lpstr>
      <vt:lpstr>Figure 55.3 Before replacing an alternator, the wise technician checks that battery voltage is present at the output and battery voltage sense terminals.</vt:lpstr>
      <vt:lpstr>DRIVE BELT INSPECTION AND ADJUSTMENT</vt:lpstr>
      <vt:lpstr>Figure 55.4 (a) This accessory drive belt is worn and requires replacement. Newer belts are made from ethylene propylene diene monomer (EPDM). This rubber does not crack like older belts and may not show wear, even though the ribs do wear and can cause slippage</vt:lpstr>
      <vt:lpstr>Figure 55.4 (b) A belt wear gauge being used to check a belt. It should fit tightly but if it is able to be moved side to side, then the belt is worn and should be replaced</vt:lpstr>
      <vt:lpstr>Chart 55-1 Typical belt tension for various widths of belts. Tension is the force needed to depress the belt as displayed on a belt tension gauge.</vt:lpstr>
      <vt:lpstr>Figure 55.5 Check service information for the exact marks where the tensioner should be located for proper belt tension</vt:lpstr>
      <vt:lpstr>Figure 55.6 This overrunning alternator dampener (OAD) is longer than an overrunning alternator pulley (OAP) because it contains a dampener spring, as well as a one-way clutch. Be sure to check that it locks in one direction</vt:lpstr>
      <vt:lpstr>Figure 55.7 A special tool is needed to remove and install overrunning alternator pulleys or dampeners</vt:lpstr>
      <vt:lpstr>QUESTION 1: ?</vt:lpstr>
      <vt:lpstr>ANSWER 1:</vt:lpstr>
      <vt:lpstr>AC RIPPLE VOLTAGE CHECK</vt:lpstr>
      <vt:lpstr>Figure 55.8 Testing AC ripple at the output terminal of the alternator is more accurate than testing at the battery due to the resistance of the wiring between the alternator and the battery. </vt:lpstr>
      <vt:lpstr>TECH TIP</vt:lpstr>
      <vt:lpstr>Figure 55.9 Charging system voltage can be easily checked at the lighter plug by connecting a lighter plug to the voltmeter through a double banana plug</vt:lpstr>
      <vt:lpstr>TESTING AC RIPPLE CURRENT</vt:lpstr>
      <vt:lpstr>Figure 55.10 A mini clamp-on meter can be used to measure alternator output, as shown here (105.2 amperes). Then the meter can be used to check AC ripple by selecting AC amps on the rotary dial. AC ripple should be less than 10% of the DC output</vt:lpstr>
      <vt:lpstr>QUESTION 2: ?</vt:lpstr>
      <vt:lpstr>ANSWER 2:</vt:lpstr>
      <vt:lpstr>CHARGING SYSTEM VOLTAGE DROP TESTING</vt:lpstr>
      <vt:lpstr>Figure 55.11 Voltmeter hookup to test the voltage drop of the charging circuit</vt:lpstr>
      <vt:lpstr>ALTERNATOR OUTPUT TEST</vt:lpstr>
      <vt:lpstr>Figure 55.12 A typical tester used to test batteries as well as the cranking and charging system. Always follow the operating instructions</vt:lpstr>
      <vt:lpstr>MINIMUM REQUIRED ALTERNATOR OUTPUT</vt:lpstr>
      <vt:lpstr>Figure 55.13 The best place to install a charging system tester amp probe is around the alternator output terminal wire, as shown in the figure</vt:lpstr>
      <vt:lpstr>QUESTION 3: ?</vt:lpstr>
      <vt:lpstr>ANSWER 3:</vt:lpstr>
      <vt:lpstr>ALTERNATOR REMOVAL</vt:lpstr>
      <vt:lpstr>Figure 55.14 Replacing an alternator is not always as easy as it is from a Buick with a 3800 V-6, where the alternator is easy to access. Many alternators are difficult to access and require the removal of other components</vt:lpstr>
      <vt:lpstr>FREQUENTLY ASKED QUESTION</vt:lpstr>
      <vt:lpstr>Figure 55.15 Explanation of clock positions. Because the four through bolts are equally spaced, it is possible for an alternator to be installed in one of four different clock positions. </vt:lpstr>
      <vt:lpstr>ALTERNATOR DISASSEMBLY (1 OF 2)</vt:lpstr>
      <vt:lpstr>ALTERNATOR DISASSEMBLY (2 OF 2)</vt:lpstr>
      <vt:lpstr>Figure 55.16 Testing an alternator rotor using an ohmmeter</vt:lpstr>
      <vt:lpstr>Figure 55.17 If the ohmmeter reads infinity between any two of the three stator windings, the stator is open and, therefore, defective. </vt:lpstr>
      <vt:lpstr>Figure 55.18 A diode trio can be tested using an analog (needle-type) ohmmeter or a digital meter set to “diode check”</vt:lpstr>
      <vt:lpstr>TESTING THE RECIFIER</vt:lpstr>
      <vt:lpstr>Figure 55.19 A typical rectifier bridge that contains all six diodes in one replaceable assembly</vt:lpstr>
      <vt:lpstr>REASSEMBLING THE ALTERNATOR</vt:lpstr>
      <vt:lpstr>Figure 55.20 A brush holder assembly with new brushes installed. The holes in the brushes are used to hold the brushes up in the holder when it is installed in the alternator. </vt:lpstr>
      <vt:lpstr>FREQUENTLY ASKED QUESTION</vt:lpstr>
      <vt:lpstr>Figure 55.21 An example of a rotor assembly that, if tested to be within specification, is suitable to be reinstalled after the slip rings have been cleaned</vt:lpstr>
      <vt:lpstr>REMANUFACTURERED ALTERNATORS</vt:lpstr>
      <vt:lpstr>ALTERNATOR INSTALLATION</vt:lpstr>
      <vt:lpstr>ALTERNATOR OVERHAUL</vt:lpstr>
      <vt:lpstr>1. Before the alternator is disassembled, it is spin tested and connected to a scope to check for possible defective components. </vt:lpstr>
      <vt:lpstr>2. The scope pattern shows that the voltage output is far from being a normal pattern. This pattern indicates serious faults in the rectifier diodes. </vt:lpstr>
      <vt:lpstr>3. The first step is to remove the drive pulley. This rebuilder is using an electric impact wrench to accomplish the task. </vt:lpstr>
      <vt:lpstr>4. Carefully inspect the drive galley for damage of embedded rubber from the drive belt. The slightest fault can cause a vibration, noise, or possible damage to the alternator.</vt:lpstr>
      <vt:lpstr>5. Remove the external fan (if equipped) and then the spacers, as shown.</vt:lpstr>
      <vt:lpstr>6. Next pop off the plastic cover (shield) covering the stator/rectifier connection. </vt:lpstr>
      <vt:lpstr>7. After the cover has been removed, the stator connections to the rectifier can be seen.</vt:lpstr>
      <vt:lpstr>8. Using a diagonal cutter, cut the weld to separate the stator from the rectifier. </vt:lpstr>
      <vt:lpstr>9. Before separating the halves of the case, this technician uses a punch to mark both halves. </vt:lpstr>
      <vt:lpstr>10. After the case has been marked, the through bolts are removed. </vt:lpstr>
      <vt:lpstr>11. The drive-end (DE) housing and the stator are being separated from the rear (slip-ring-end) housing. </vt:lpstr>
      <vt:lpstr>12. The stator is checked by visual inspection for discoloration or other physical damage, and then checked with an ohmmeter to see if the windings are shorted-to-ground. </vt:lpstr>
      <vt:lpstr>13. The front bearing is removed from the drive-end housing using a press.</vt:lpstr>
      <vt:lpstr>14. A view of the slip-ring-end (SRE) housing showing the black plastic shield, which helps direct air flow across the rectifier.</vt:lpstr>
      <vt:lpstr>15. A punch is used to dislodge the plastic shield retaining clips.</vt:lpstr>
      <vt:lpstr>16. After the shield has been removed, the rectifier, regulator, and brush holder assembly can be removed by removing the retaining screws. </vt:lpstr>
      <vt:lpstr>17. The heat transfer grease is visible when the rectifier assembly is lifted out of the rear housing.</vt:lpstr>
      <vt:lpstr>18. The parts are placed into a tumbler where ceramic stones and a water-based solvent are used to clean the parts.</vt:lpstr>
      <vt:lpstr>19. This rebuilder is painting the housing using a high-quality industrial grade spray paint to make the rebuilt alternator look like new.</vt:lpstr>
      <vt:lpstr>20. The slip rings on the rotor are being machined on a lathe.</vt:lpstr>
      <vt:lpstr>21. The rotor is being tested using an ohmmeter. The specifications for the resistance between the slip rings on the CS-130 are 2.2 to 3.5 ohms. </vt:lpstr>
      <vt:lpstr>22. The rotor is also tested between the slip ring and the rotor shaft. This reading should be infinity.</vt:lpstr>
      <vt:lpstr>23. A new rectifier. This replacement unit is significantly different than the original but is designed to replace the original unit and meets the original factory specifications.</vt:lpstr>
      <vt:lpstr>24. Silicone heat transfer compound is applied to the heat sink of the new rectifier. </vt:lpstr>
      <vt:lpstr>25. Replacement brushes and springs are assembled into the brush holder. </vt:lpstr>
      <vt:lpstr>26. The brushes are pushed into the brush holder and retained by a straight wire, which extends through the rear housing of the alternator. This wire is then pulled out when the unit is assembled.</vt:lpstr>
      <vt:lpstr>27. Here is what the CS alternator looks like after installing the new brush holder assembly, rectifier bridge, and voltage regulator.</vt:lpstr>
      <vt:lpstr>28. The junction between the rectifier bridge and the voltage regulator is soldered.</vt:lpstr>
      <vt:lpstr>29. The plastic deflector shield is snapped back into location using a blunt chisel and a hammer. This shield directs the airflow from the fan over the rectifier bridge and voltage regulator.</vt:lpstr>
      <vt:lpstr>30. Before the stator windings can be soldered to the rectifier bridge, the varnish insulation is removed from the ends of the leads. </vt:lpstr>
      <vt:lpstr>31. After the stator has been inserted into the rear housing the stator leads are soldered to the copper lugs of the rectifier bridge.</vt:lpstr>
      <vt:lpstr>32. New bearings are installed. A spacer is placed between the bearing and the slip rings to help prevent the possibility that the bearing could move on the shaft and short against the slip ring. </vt:lpstr>
      <vt:lpstr>33. The slip-ring-end housing is aligned with the marks made during disassembly and is pressed into the drive-end housing.</vt:lpstr>
      <vt:lpstr>34. The retaining bolts, which are threaded into the drive-end housing from the back of the alternator, are installed.</vt:lpstr>
      <vt:lpstr>35. The external fan and drive pulley are installed and the retaining nut is tightened on the rotor shaft.</vt:lpstr>
      <vt:lpstr>36. The scope pattern shows that the diodes and stator are functioning correctly and voltage check indicates that the voltage regulator is also functioning correctly. </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55</dc:title>
  <dc:creator>Curt &amp; Tammy</dc:creator>
  <cp:lastModifiedBy>Curt &amp; Tammy</cp:lastModifiedBy>
  <cp:revision>62</cp:revision>
  <dcterms:created xsi:type="dcterms:W3CDTF">2018-09-25T19:30:15Z</dcterms:created>
  <dcterms:modified xsi:type="dcterms:W3CDTF">2019-05-12T16:16:12Z</dcterms:modified>
</cp:coreProperties>
</file>