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8" r:id="rId11"/>
    <p:sldId id="267" r:id="rId12"/>
    <p:sldId id="268" r:id="rId13"/>
    <p:sldId id="339" r:id="rId14"/>
    <p:sldId id="315" r:id="rId15"/>
    <p:sldId id="316" r:id="rId16"/>
    <p:sldId id="317" r:id="rId17"/>
    <p:sldId id="270" r:id="rId18"/>
    <p:sldId id="318" r:id="rId19"/>
    <p:sldId id="286" r:id="rId20"/>
    <p:sldId id="287" r:id="rId21"/>
    <p:sldId id="340" r:id="rId22"/>
    <p:sldId id="341" r:id="rId23"/>
    <p:sldId id="319" r:id="rId24"/>
    <p:sldId id="320" r:id="rId25"/>
    <p:sldId id="321" r:id="rId26"/>
    <p:sldId id="322" r:id="rId27"/>
    <p:sldId id="342" r:id="rId28"/>
    <p:sldId id="343" r:id="rId29"/>
    <p:sldId id="323" r:id="rId30"/>
    <p:sldId id="326" r:id="rId31"/>
    <p:sldId id="327" r:id="rId32"/>
    <p:sldId id="328" r:id="rId33"/>
    <p:sldId id="329" r:id="rId34"/>
    <p:sldId id="330" r:id="rId35"/>
    <p:sldId id="344" r:id="rId36"/>
    <p:sldId id="331" r:id="rId37"/>
    <p:sldId id="345" r:id="rId38"/>
    <p:sldId id="332" r:id="rId39"/>
    <p:sldId id="333" r:id="rId40"/>
    <p:sldId id="334" r:id="rId41"/>
    <p:sldId id="346" r:id="rId42"/>
    <p:sldId id="335" r:id="rId43"/>
    <p:sldId id="299" r:id="rId44"/>
    <p:sldId id="300" r:id="rId45"/>
    <p:sldId id="347" r:id="rId46"/>
    <p:sldId id="336" r:id="rId47"/>
    <p:sldId id="337" r:id="rId48"/>
    <p:sldId id="348" r:id="rId49"/>
    <p:sldId id="32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54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Charging System</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54.2 The end frame toward the drive belt is called the drive-end housing and the rear section is called the slip-ring-end housing</a:t>
            </a:r>
            <a:endParaRPr lang="en-US" sz="2400" dirty="0">
              <a:latin typeface="+mj-lt"/>
            </a:endParaRPr>
          </a:p>
        </p:txBody>
      </p:sp>
      <p:pic>
        <p:nvPicPr>
          <p:cNvPr id="6" name="Picture 2" descr=" The figure shows the following components:&#10;• A drive pulley is mounted on a shaft at one end while the other end has slip rings.&#10;• The following components are mounted around the shaft: front bearing, front internal fan, rear internal fan, brush-end housing, stator, rotor, voltage regulator, rear bearing, and rectifier.&#10;• The components are encased in a drive-end housing along with a brush-end housing.&#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2963" y="2057400"/>
            <a:ext cx="5558073" cy="404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54.3 </a:t>
            </a:r>
            <a:r>
              <a:rPr lang="en-IN" sz="2800" dirty="0">
                <a:latin typeface="+mj-lt"/>
              </a:rPr>
              <a:t>An OAP on a Chevrolet Corvette alternator</a:t>
            </a:r>
            <a:endParaRPr lang="en-US" sz="2800" dirty="0">
              <a:latin typeface="+mj-lt"/>
            </a:endParaRPr>
          </a:p>
        </p:txBody>
      </p:sp>
      <p:pic>
        <p:nvPicPr>
          <p:cNvPr id="4" name="Picture 2" descr="A photo shows an alternator with an overrunning alternator pulley. The pulley is driven by accessory drive belt from the eng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744723"/>
            <a:ext cx="6067456" cy="455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dirty="0">
                <a:latin typeface="+mj-lt"/>
              </a:rPr>
              <a:t>Figure 54.4 An exploded view of an overrunning alternator pulley showing all of the internal parts</a:t>
            </a:r>
            <a:endParaRPr lang="en-US" sz="2400" dirty="0">
              <a:latin typeface="+mj-lt"/>
            </a:endParaRPr>
          </a:p>
        </p:txBody>
      </p:sp>
      <p:pic>
        <p:nvPicPr>
          <p:cNvPr id="4" name="Picture 2" descr="A figure shows an exploded view of an overrunning alternator pulley. A center hub with splines, two roller bearings and a clutch in between the bearings can be seen inside the outer hub of the alternator pulle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9495" y="1775302"/>
            <a:ext cx="3825010" cy="452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j-lt"/>
              </a:rPr>
              <a:t>Figure 54.5 An overrunning alternator damper (OAD) is not a simple one-way clutch or a solid pulley, but instead is engineered to dampen noises and vibrations in the front accessory drive belt system</a:t>
            </a:r>
            <a:endParaRPr lang="en-US" dirty="0">
              <a:latin typeface="+mj-lt"/>
            </a:endParaRPr>
          </a:p>
        </p:txBody>
      </p:sp>
      <p:pic>
        <p:nvPicPr>
          <p:cNvPr id="6" name="Picture 2" descr=" The figure shows the following components connected to each other as follows:&#10;• Cap plug&#10;• Bushing&#10;• Shaft&#10;• Torsion spring&#10;• Carrier&#10;• Clutch&#10;• Thrust washer&#10;• Thrust plate&#10;• Ball bearing&#10;• Pulley&#10;• Spac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0969" y="1878196"/>
            <a:ext cx="5342062" cy="443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purpose of an OAP or OAD?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Reduce noise and vibration.</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COMPONENTS AND OPERATION (1 OF 2)</a:t>
            </a:r>
            <a:endParaRPr lang="en-US" dirty="0">
              <a:latin typeface="+mj-lt"/>
            </a:endParaRPr>
          </a:p>
        </p:txBody>
      </p:sp>
      <p:sp>
        <p:nvSpPr>
          <p:cNvPr id="3" name="Content Placeholder 2"/>
          <p:cNvSpPr>
            <a:spLocks noGrp="1"/>
          </p:cNvSpPr>
          <p:nvPr>
            <p:ph idx="1"/>
          </p:nvPr>
        </p:nvSpPr>
        <p:spPr/>
        <p:txBody>
          <a:bodyPr/>
          <a:lstStyle/>
          <a:p>
            <a:r>
              <a:rPr lang="en-US" dirty="0" smtClean="0"/>
              <a:t>Rotor Construction</a:t>
            </a:r>
          </a:p>
          <a:p>
            <a:pPr lvl="1"/>
            <a:r>
              <a:rPr lang="en-US" dirty="0" smtClean="0"/>
              <a:t>The rotor </a:t>
            </a:r>
            <a:r>
              <a:rPr lang="en-US" dirty="0"/>
              <a:t>is constructed of many turns of copper wire coated with </a:t>
            </a:r>
            <a:r>
              <a:rPr lang="en-US" dirty="0" smtClean="0"/>
              <a:t>a varnish </a:t>
            </a:r>
            <a:r>
              <a:rPr lang="en-US" dirty="0"/>
              <a:t>insulation wound over an iron core</a:t>
            </a:r>
            <a:r>
              <a:rPr lang="en-US" dirty="0" smtClean="0"/>
              <a:t>.</a:t>
            </a:r>
          </a:p>
          <a:p>
            <a:r>
              <a:rPr lang="en-US" dirty="0" smtClean="0"/>
              <a:t>How Rotors Create Magnetic Fields</a:t>
            </a:r>
          </a:p>
          <a:p>
            <a:pPr lvl="1"/>
            <a:r>
              <a:rPr lang="en-US" dirty="0" smtClean="0"/>
              <a:t>Current through </a:t>
            </a:r>
            <a:r>
              <a:rPr lang="en-US" dirty="0"/>
              <a:t>the slip rings causes the “fingers” of the rotor to </a:t>
            </a:r>
            <a:r>
              <a:rPr lang="en-US" dirty="0" smtClean="0"/>
              <a:t>become alternating </a:t>
            </a:r>
            <a:r>
              <a:rPr lang="en-US" dirty="0"/>
              <a:t>north and south magnetic poles.</a:t>
            </a:r>
            <a:endParaRPr lang="en-US" dirty="0"/>
          </a:p>
        </p:txBody>
      </p:sp>
    </p:spTree>
    <p:extLst>
      <p:ext uri="{BB962C8B-B14F-4D97-AF65-F5344CB8AC3E}">
        <p14:creationId xmlns:p14="http://schemas.microsoft.com/office/powerpoint/2010/main" val="112333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ALTERNATOR COMPONENTS AND </a:t>
            </a:r>
            <a:r>
              <a:rPr lang="en-US" dirty="0" smtClean="0">
                <a:latin typeface="+mj-lt"/>
              </a:rPr>
              <a:t>OPERATION (2 OF 2)</a:t>
            </a:r>
            <a:endParaRPr lang="en-US" dirty="0">
              <a:latin typeface="+mj-lt"/>
            </a:endParaRPr>
          </a:p>
        </p:txBody>
      </p:sp>
      <p:sp>
        <p:nvSpPr>
          <p:cNvPr id="3" name="Content Placeholder 2"/>
          <p:cNvSpPr>
            <a:spLocks noGrp="1"/>
          </p:cNvSpPr>
          <p:nvPr>
            <p:ph idx="1"/>
          </p:nvPr>
        </p:nvSpPr>
        <p:spPr/>
        <p:txBody>
          <a:bodyPr/>
          <a:lstStyle/>
          <a:p>
            <a:r>
              <a:rPr lang="en-US" dirty="0" smtClean="0"/>
              <a:t>Rotor Current</a:t>
            </a:r>
          </a:p>
          <a:p>
            <a:pPr lvl="1"/>
            <a:r>
              <a:rPr lang="en-US" dirty="0"/>
              <a:t>The maximum rated alternator output in amperes depends on </a:t>
            </a:r>
            <a:r>
              <a:rPr lang="en-US" dirty="0" smtClean="0"/>
              <a:t>the number </a:t>
            </a:r>
            <a:r>
              <a:rPr lang="en-US" dirty="0"/>
              <a:t>and gauge of the rotor </a:t>
            </a:r>
            <a:r>
              <a:rPr lang="en-US" dirty="0" smtClean="0"/>
              <a:t>windings</a:t>
            </a:r>
          </a:p>
          <a:p>
            <a:r>
              <a:rPr lang="en-US" dirty="0" smtClean="0"/>
              <a:t>Stator Construction</a:t>
            </a:r>
          </a:p>
          <a:p>
            <a:pPr lvl="1"/>
            <a:r>
              <a:rPr lang="en-US" dirty="0"/>
              <a:t>The stator consists of </a:t>
            </a:r>
            <a:r>
              <a:rPr lang="en-US" dirty="0" smtClean="0"/>
              <a:t>the stationary </a:t>
            </a:r>
            <a:r>
              <a:rPr lang="en-US" dirty="0"/>
              <a:t>coil windings inside the </a:t>
            </a:r>
            <a:r>
              <a:rPr lang="en-US" dirty="0" smtClean="0"/>
              <a:t>alternator</a:t>
            </a:r>
          </a:p>
          <a:p>
            <a:r>
              <a:rPr lang="en-US" dirty="0" smtClean="0"/>
              <a:t>Diodes</a:t>
            </a:r>
          </a:p>
          <a:p>
            <a:pPr lvl="1"/>
            <a:r>
              <a:rPr lang="en-US" dirty="0" smtClean="0"/>
              <a:t>A semiconductor that </a:t>
            </a:r>
            <a:r>
              <a:rPr lang="en-US" dirty="0"/>
              <a:t>operate as a one-way electrical check valve</a:t>
            </a:r>
            <a:endParaRPr lang="en-US" dirty="0" smtClean="0"/>
          </a:p>
        </p:txBody>
      </p:sp>
    </p:spTree>
    <p:extLst>
      <p:ext uri="{BB962C8B-B14F-4D97-AF65-F5344CB8AC3E}">
        <p14:creationId xmlns:p14="http://schemas.microsoft.com/office/powerpoint/2010/main" val="299159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54.6 A cutaway of an alternator, showing the rotor and cooling fan that is used to force air through the unit to remove the heat created when it is charging the battery and supplying electrical power for the vehicle</a:t>
            </a:r>
            <a:endParaRPr lang="en-US" sz="2000" dirty="0">
              <a:latin typeface="+mj-lt"/>
            </a:endParaRPr>
          </a:p>
        </p:txBody>
      </p:sp>
      <p:pic>
        <p:nvPicPr>
          <p:cNvPr id="6" name="Picture 2" descr="The image shows a housing made of aluminum and the drive pulley of the alternator attached to the front end. Inside the housing, two bearings on each end support the shaft with rotor poles and internal cooling fan. Heavy metal plates in the shape of a triangle can be seen over the iron core which form the rotor pol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0923" y="2133600"/>
            <a:ext cx="4360952" cy="383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Figure 54.7 Rotor assembly of a typical alternator. Current through the slip rings causes the “fingers” of the rotor to become alternating north and south magnetic poles. </a:t>
            </a:r>
            <a:endParaRPr lang="en-US" dirty="0">
              <a:latin typeface="+mj-lt"/>
            </a:endParaRPr>
          </a:p>
        </p:txBody>
      </p:sp>
      <p:pic>
        <p:nvPicPr>
          <p:cNvPr id="4" name="Picture 2" descr="The figure shows a rotor with wire wound over the iron core and finger claw rotor poles on the end of the iron core. The rotor assembly fits on a shaft and the shaft has two slip rings in the end, market as negative and positive. Alternate finger claw rotor poles are named S (south) and N (north) and magnetic lines of force can be seen on the stator winding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8367" y="1905000"/>
            <a:ext cx="3647266" cy="412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54.1</a:t>
            </a:r>
            <a:r>
              <a:rPr lang="en-US" dirty="0" smtClean="0"/>
              <a:t> </a:t>
            </a:r>
            <a:r>
              <a:rPr lang="en-US" dirty="0"/>
              <a:t>Explain why an alternator generates an AC and changes it to DC</a:t>
            </a:r>
            <a:r>
              <a:rPr lang="en-US" dirty="0" smtClean="0"/>
              <a:t>.</a:t>
            </a:r>
          </a:p>
          <a:p>
            <a:pPr marL="0" indent="0">
              <a:buNone/>
            </a:pPr>
            <a:r>
              <a:rPr lang="en-US" b="1" dirty="0" smtClean="0">
                <a:solidFill>
                  <a:srgbClr val="005A70"/>
                </a:solidFill>
              </a:rPr>
              <a:t>54.2 </a:t>
            </a:r>
            <a:r>
              <a:rPr lang="en-US" dirty="0"/>
              <a:t>Describe an alternator’s construction, including overrunning pulleys</a:t>
            </a:r>
            <a:r>
              <a:rPr lang="en-US" dirty="0" smtClean="0"/>
              <a:t>.</a:t>
            </a:r>
          </a:p>
          <a:p>
            <a:pPr marL="0" indent="0">
              <a:buNone/>
            </a:pPr>
            <a:r>
              <a:rPr lang="en-US" b="1" dirty="0" smtClean="0">
                <a:solidFill>
                  <a:srgbClr val="005A70"/>
                </a:solidFill>
              </a:rPr>
              <a:t>54.3 </a:t>
            </a:r>
            <a:r>
              <a:rPr lang="en-US" dirty="0"/>
              <a:t>Describe the components and operation of an alternator</a:t>
            </a:r>
            <a:r>
              <a:rPr lang="en-US" dirty="0" smtClean="0"/>
              <a:t>.</a:t>
            </a:r>
          </a:p>
          <a:p>
            <a:pPr marL="0" indent="0">
              <a:buNone/>
            </a:pPr>
            <a:r>
              <a:rPr lang="en-US" b="1" dirty="0" smtClean="0">
                <a:solidFill>
                  <a:schemeClr val="accent2"/>
                </a:solidFill>
              </a:rPr>
              <a:t>54.4</a:t>
            </a:r>
            <a:r>
              <a:rPr lang="en-US" dirty="0" smtClean="0"/>
              <a:t> </a:t>
            </a:r>
            <a:r>
              <a:rPr lang="en-US" dirty="0"/>
              <a:t>Discuss how an alternator works.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mj-lt"/>
              </a:rPr>
              <a:t>Figure 54.8 An exploded view of a typical alternator showing all of its internal parts including the stator windings</a:t>
            </a:r>
            <a:endParaRPr lang="en-US" sz="2400" dirty="0">
              <a:latin typeface="+mj-lt"/>
            </a:endParaRPr>
          </a:p>
        </p:txBody>
      </p:sp>
      <p:pic>
        <p:nvPicPr>
          <p:cNvPr id="4" name="Picture 2" descr="The figure shows different parts of an alternator that are connected to each other as follows: &#10;A nut, a drive pulley, drive frame end, a bearing, a retainer, 3 small bolts, a rotor, a stator, four bolts, a fan guide, two support pins, a regulator, diode assembly, rear end frame and 4 half threaded bolts.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4148" y="1804168"/>
            <a:ext cx="5334119" cy="455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54.9 A rectifier usually includes six diodes in one assembly and is used to rectify AC voltage from the stator windings into DC voltage suitable for use by the battery and electrical devices in the vehicle</a:t>
            </a:r>
            <a:endParaRPr lang="en-US" sz="2000" dirty="0">
              <a:latin typeface="+mj-lt"/>
            </a:endParaRPr>
          </a:p>
        </p:txBody>
      </p:sp>
      <p:pic>
        <p:nvPicPr>
          <p:cNvPr id="6" name="Picture 2" descr="A photo shows a rectifier bridge with connectors for stator windings voltage regulator on the top. The rectifier has cooling fins as wel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7403" y="2286000"/>
            <a:ext cx="5189194" cy="368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HOW AN ALTERNATOR WORKS (1 OF 2)</a:t>
            </a:r>
            <a:endParaRPr lang="en-US" dirty="0">
              <a:latin typeface="+mj-lt"/>
            </a:endParaRPr>
          </a:p>
        </p:txBody>
      </p:sp>
      <p:sp>
        <p:nvSpPr>
          <p:cNvPr id="3" name="Content Placeholder 2"/>
          <p:cNvSpPr>
            <a:spLocks noGrp="1"/>
          </p:cNvSpPr>
          <p:nvPr>
            <p:ph idx="1"/>
          </p:nvPr>
        </p:nvSpPr>
        <p:spPr/>
        <p:txBody>
          <a:bodyPr/>
          <a:lstStyle/>
          <a:p>
            <a:r>
              <a:rPr lang="en-US" dirty="0" smtClean="0"/>
              <a:t>Field Current is Produced</a:t>
            </a:r>
          </a:p>
          <a:p>
            <a:pPr lvl="1"/>
            <a:r>
              <a:rPr lang="en-US" dirty="0"/>
              <a:t>The magnetic field of the </a:t>
            </a:r>
            <a:r>
              <a:rPr lang="en-US" dirty="0" smtClean="0"/>
              <a:t>rotor generates </a:t>
            </a:r>
            <a:r>
              <a:rPr lang="en-US" dirty="0"/>
              <a:t>a current in the stator windings by </a:t>
            </a:r>
            <a:r>
              <a:rPr lang="en-US" dirty="0" smtClean="0"/>
              <a:t>electromagnetic induction.</a:t>
            </a:r>
          </a:p>
          <a:p>
            <a:r>
              <a:rPr lang="en-US" dirty="0" smtClean="0"/>
              <a:t>Current is Induced in the Stator</a:t>
            </a:r>
          </a:p>
          <a:p>
            <a:pPr lvl="1"/>
            <a:r>
              <a:rPr lang="en-US" dirty="0"/>
              <a:t>The </a:t>
            </a:r>
            <a:r>
              <a:rPr lang="en-US" dirty="0" smtClean="0"/>
              <a:t>induced current </a:t>
            </a:r>
            <a:r>
              <a:rPr lang="en-US" dirty="0"/>
              <a:t>in the stator windings is an alternating current because </a:t>
            </a:r>
            <a:r>
              <a:rPr lang="en-US" dirty="0" smtClean="0"/>
              <a:t>of the </a:t>
            </a:r>
            <a:r>
              <a:rPr lang="en-US" dirty="0"/>
              <a:t>alternating magnetic field of the rotor</a:t>
            </a:r>
            <a:r>
              <a:rPr lang="en-US" dirty="0" smtClean="0"/>
              <a:t>.</a:t>
            </a:r>
          </a:p>
          <a:p>
            <a:endParaRPr lang="en-US" dirty="0" smtClean="0"/>
          </a:p>
          <a:p>
            <a:endParaRPr lang="en-US" dirty="0"/>
          </a:p>
        </p:txBody>
      </p:sp>
    </p:spTree>
    <p:extLst>
      <p:ext uri="{BB962C8B-B14F-4D97-AF65-F5344CB8AC3E}">
        <p14:creationId xmlns:p14="http://schemas.microsoft.com/office/powerpoint/2010/main" val="398420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HOW AN ALTERNATOR </a:t>
            </a:r>
            <a:r>
              <a:rPr lang="en-US" dirty="0" smtClean="0">
                <a:latin typeface="+mj-lt"/>
              </a:rPr>
              <a:t>WORKS (2 OF 2)</a:t>
            </a:r>
            <a:endParaRPr lang="en-US" dirty="0">
              <a:latin typeface="+mj-lt"/>
            </a:endParaRPr>
          </a:p>
        </p:txBody>
      </p:sp>
      <p:sp>
        <p:nvSpPr>
          <p:cNvPr id="3" name="Content Placeholder 2"/>
          <p:cNvSpPr>
            <a:spLocks noGrp="1"/>
          </p:cNvSpPr>
          <p:nvPr>
            <p:ph idx="1"/>
          </p:nvPr>
        </p:nvSpPr>
        <p:spPr/>
        <p:txBody>
          <a:bodyPr/>
          <a:lstStyle/>
          <a:p>
            <a:r>
              <a:rPr lang="en-US" dirty="0" smtClean="0"/>
              <a:t>Wye-Connected Stators</a:t>
            </a:r>
          </a:p>
          <a:p>
            <a:pPr lvl="1"/>
            <a:r>
              <a:rPr lang="en-US" dirty="0"/>
              <a:t>In a </a:t>
            </a:r>
            <a:r>
              <a:rPr lang="en-US" dirty="0" smtClean="0"/>
              <a:t>Wye-type stator connection</a:t>
            </a:r>
            <a:r>
              <a:rPr lang="en-US" dirty="0"/>
              <a:t>, the currents must combine because two windings </a:t>
            </a:r>
            <a:r>
              <a:rPr lang="en-US" dirty="0" smtClean="0"/>
              <a:t>are always </a:t>
            </a:r>
            <a:r>
              <a:rPr lang="en-US" dirty="0"/>
              <a:t>connected in </a:t>
            </a:r>
            <a:r>
              <a:rPr lang="en-US" dirty="0" smtClean="0"/>
              <a:t>series.</a:t>
            </a:r>
          </a:p>
          <a:p>
            <a:r>
              <a:rPr lang="en-US" dirty="0" smtClean="0"/>
              <a:t>Delta-Connected Stators</a:t>
            </a:r>
          </a:p>
          <a:p>
            <a:pPr lvl="1"/>
            <a:r>
              <a:rPr lang="en-US" dirty="0"/>
              <a:t>Current induced in each winding flows to the diodes in a </a:t>
            </a:r>
            <a:r>
              <a:rPr lang="en-US" dirty="0" smtClean="0"/>
              <a:t>parallel circuit</a:t>
            </a:r>
            <a:r>
              <a:rPr lang="en-US" dirty="0"/>
              <a:t>.</a:t>
            </a:r>
            <a:endParaRPr lang="en-US" dirty="0" smtClean="0"/>
          </a:p>
          <a:p>
            <a:endParaRPr lang="en-US" dirty="0"/>
          </a:p>
        </p:txBody>
      </p:sp>
    </p:spTree>
    <p:extLst>
      <p:ext uri="{BB962C8B-B14F-4D97-AF65-F5344CB8AC3E}">
        <p14:creationId xmlns:p14="http://schemas.microsoft.com/office/powerpoint/2010/main" val="341592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54.10 Magnetic lines of force cutting across a conductor induce a voltage and current in the conductor</a:t>
            </a:r>
            <a:endParaRPr lang="en-US" dirty="0">
              <a:latin typeface="+mj-lt"/>
            </a:endParaRPr>
          </a:p>
        </p:txBody>
      </p:sp>
      <p:pic>
        <p:nvPicPr>
          <p:cNvPr id="6" name="Picture 2" descr="The schematic shows a load circuit with a bulb in the middle and a conductor passing over a rotor. The conductor on the top is connected to a positive terminal A. The conductor on the bottom is connected to negative terminal B. The rotor has south pole on the top and north pole at the bottom and is shown with a rotating magnetic field around it. Voltage and current pass through the positive terminal to the negative terminal along the whole circu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4221" y="1877055"/>
            <a:ext cx="6735559" cy="443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54.11 A sine wave (shaped like the letter S on its side) voltage curve is created by one revolution of a winding as it rotates in a magnetic field</a:t>
            </a:r>
            <a:endParaRPr lang="en-US" dirty="0">
              <a:latin typeface="+mj-lt"/>
            </a:endParaRPr>
          </a:p>
        </p:txBody>
      </p:sp>
      <p:pic>
        <p:nvPicPr>
          <p:cNvPr id="3" name="Picture 2" descr="The figure shows a rotor with two slip rings and brushes connected to a voltmeter. The rotor winding is placed between two magnetic poles, north at the top and south at the bottom. The voltage curve created by one revolution of a winding can be described as below. &#10;• The voltage curve is drawn across a graph. The graph has degrees of rotor rotation on the horizontal axis and voltage on the vertical axis. Positive and negative voltages are shown on the graph. &#10;• The voltage curve is in the shape of a sine wave.&#10;• The sine curve begins from zero degree of rotation where the winding is horizontal. The winding rotates clockwise in increments of 45 degrees and completes a revolution after 360 degrees. &#10;• From zero degree to 180 degrees, the voltage curve moves only above the horizontal zero line. It begins at zero voltage at zero degrees, peaks at positive voltage at 90 degrees, and ends at zero voltage again at 180 degrees. &#10;• The 180 degrees to 360 degrees, the voltage curve moves only below the horizontal zero line. It continues at zero voltage at 180 degrees, peaks at negative voltage at 270 degrees and ends at zero voltage again at 360 degrees. &#10;• The sine curve is created by one revolution of a winding between the north and south po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8188" y="2286000"/>
            <a:ext cx="6667624" cy="320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28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54.12 When three windings (A, B, and C) are present in a stator, the resulting current generation is represented by the three sine waves. The voltages are 120 degrees out of phase. The connection of the individual phases produces </a:t>
            </a:r>
            <a:r>
              <a:rPr lang="en-US" sz="1800" dirty="0" smtClean="0">
                <a:latin typeface="+mj-lt"/>
              </a:rPr>
              <a:t>a three-phase </a:t>
            </a:r>
            <a:r>
              <a:rPr lang="en-US" sz="1800" dirty="0">
                <a:latin typeface="+mj-lt"/>
              </a:rPr>
              <a:t>alternating voltage</a:t>
            </a:r>
          </a:p>
        </p:txBody>
      </p:sp>
      <p:pic>
        <p:nvPicPr>
          <p:cNvPr id="3" name="Picture 2" descr="The figure shows three windings rotating clockwise in between south and north magnetic poles. The current created by the three windings are presented in the form of sine waves in the graph. The graph has degrees of rotation on the horizontal axis and voltage on the vertical axis. The waves oscillate between peak positive and peak negative every 180 degrees and the three curves named A, B, and C can be seen 120 degrees out of phase from each oth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6055" y="2438400"/>
            <a:ext cx="6830304" cy="325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2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54.13 </a:t>
            </a:r>
            <a:r>
              <a:rPr lang="en-IN" sz="2400" dirty="0">
                <a:latin typeface="+mj-lt"/>
              </a:rPr>
              <a:t>Wye-connected stator winding</a:t>
            </a:r>
            <a:endParaRPr lang="en-US" dirty="0">
              <a:latin typeface="+mj-lt"/>
            </a:endParaRPr>
          </a:p>
        </p:txBody>
      </p:sp>
      <p:pic>
        <p:nvPicPr>
          <p:cNvPr id="3" name="Picture 2" descr="The three windings are connected in the shape of Y and each of the stator is connected to a leg of a 6-diode rectifier that is connected at one end to the positive terminal of a battery and to ground on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589" y="1614359"/>
            <a:ext cx="7946822" cy="467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0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54.14 As the magnetic field, created in the rotor, cuts across the windings of the stator, a current is </a:t>
            </a:r>
            <a:r>
              <a:rPr lang="en-US" sz="1800" dirty="0" smtClean="0">
                <a:latin typeface="+mj-lt"/>
              </a:rPr>
              <a:t>induced. It </a:t>
            </a:r>
            <a:r>
              <a:rPr lang="en-US" sz="1800" dirty="0">
                <a:latin typeface="+mj-lt"/>
              </a:rPr>
              <a:t>is the flow of current through the diodes that converts the AC voltage produced in the stator windings to DC voltage available at the output terminal of the alternator</a:t>
            </a:r>
          </a:p>
        </p:txBody>
      </p:sp>
      <p:pic>
        <p:nvPicPr>
          <p:cNvPr id="3" name="Picture 2" descr="The circuit diagram shows the rectifier bridge is connected to ground on one end and the battery positive terminal on the other. One stator winding has a positive current induced and the second winding has a negative current induced. The third winding is inactive. The positive current from first winding passes through one positive diode and reaches the battery positive. The negative current from the second winding passes through one negative diode and reaches the grou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1067" y="2438400"/>
            <a:ext cx="5621868" cy="301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0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54.15 </a:t>
            </a:r>
            <a:r>
              <a:rPr lang="en-IN" sz="2400" dirty="0">
                <a:latin typeface="+mj-lt"/>
              </a:rPr>
              <a:t>Delta-connected stator winding</a:t>
            </a:r>
            <a:endParaRPr lang="en-US" dirty="0">
              <a:latin typeface="+mj-lt"/>
            </a:endParaRPr>
          </a:p>
        </p:txBody>
      </p:sp>
      <p:pic>
        <p:nvPicPr>
          <p:cNvPr id="3" name="Picture 2" descr="The three windings are connected in a triangular shape and each of the stator is connected to a leg of a 6-diode rectifier that is connected at one end to the positive terminal of a battery and to ground on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244" y="1655832"/>
            <a:ext cx="7809513" cy="466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04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54.5</a:t>
            </a:r>
            <a:r>
              <a:rPr lang="en-US" dirty="0" smtClean="0"/>
              <a:t> </a:t>
            </a:r>
            <a:r>
              <a:rPr lang="en-US" dirty="0"/>
              <a:t>List the factors determining an alternator’s output voltage </a:t>
            </a:r>
            <a:r>
              <a:rPr lang="en-US" dirty="0" smtClean="0"/>
              <a:t>and current.</a:t>
            </a:r>
          </a:p>
          <a:p>
            <a:pPr marL="0" indent="0">
              <a:buNone/>
            </a:pPr>
            <a:r>
              <a:rPr lang="en-US" b="1" dirty="0" smtClean="0">
                <a:solidFill>
                  <a:srgbClr val="005A70"/>
                </a:solidFill>
              </a:rPr>
              <a:t>54.6</a:t>
            </a:r>
            <a:r>
              <a:rPr lang="en-US" dirty="0" smtClean="0"/>
              <a:t> </a:t>
            </a:r>
            <a:r>
              <a:rPr lang="en-US" dirty="0"/>
              <a:t>Explain how the voltage and heat produced by an </a:t>
            </a:r>
            <a:r>
              <a:rPr lang="en-US" dirty="0" smtClean="0"/>
              <a:t>alternator are regulated.</a:t>
            </a:r>
          </a:p>
          <a:p>
            <a:pPr marL="0" indent="0">
              <a:buNone/>
            </a:pPr>
            <a:r>
              <a:rPr lang="en-US" b="1" dirty="0" smtClean="0">
                <a:solidFill>
                  <a:schemeClr val="accent2"/>
                </a:solidFill>
              </a:rPr>
              <a:t>54.7 </a:t>
            </a:r>
            <a:r>
              <a:rPr lang="en-US" dirty="0" smtClean="0"/>
              <a:t> </a:t>
            </a:r>
            <a:r>
              <a:rPr lang="en-US" dirty="0"/>
              <a:t>Discuss computer-controlled alternators</a:t>
            </a:r>
            <a:r>
              <a:rPr lang="en-US" dirty="0" smtClean="0"/>
              <a:t>.</a:t>
            </a:r>
          </a:p>
          <a:p>
            <a:pPr marL="0" indent="0">
              <a:buNone/>
            </a:pPr>
            <a:r>
              <a:rPr lang="en-US" b="1" dirty="0" smtClean="0">
                <a:solidFill>
                  <a:schemeClr val="accent2"/>
                </a:solidFill>
              </a:rPr>
              <a:t>54.8</a:t>
            </a:r>
            <a:r>
              <a:rPr lang="en-US" dirty="0" smtClean="0"/>
              <a:t> </a:t>
            </a:r>
            <a:r>
              <a:rPr lang="en-US" dirty="0"/>
              <a:t>This chapter will help prepare for the ASE </a:t>
            </a:r>
            <a:r>
              <a:rPr lang="en-US" dirty="0" smtClean="0"/>
              <a:t>Electrical/Electronic Systems </a:t>
            </a:r>
            <a:r>
              <a:rPr lang="en-US" dirty="0"/>
              <a:t>(A6) certification test content area “C” (</a:t>
            </a:r>
            <a:r>
              <a:rPr lang="en-US" dirty="0" smtClean="0"/>
              <a:t>Starting System </a:t>
            </a:r>
            <a:r>
              <a:rPr lang="en-US" dirty="0"/>
              <a:t>Diagnosis 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OUTPUT FACTORS</a:t>
            </a:r>
            <a:endParaRPr lang="en-US" dirty="0">
              <a:latin typeface="+mj-lt"/>
            </a:endParaRPr>
          </a:p>
        </p:txBody>
      </p:sp>
      <p:sp>
        <p:nvSpPr>
          <p:cNvPr id="3" name="Content Placeholder 2"/>
          <p:cNvSpPr>
            <a:spLocks noGrp="1"/>
          </p:cNvSpPr>
          <p:nvPr>
            <p:ph idx="1"/>
          </p:nvPr>
        </p:nvSpPr>
        <p:spPr/>
        <p:txBody>
          <a:bodyPr/>
          <a:lstStyle/>
          <a:p>
            <a:r>
              <a:rPr lang="en-US" dirty="0"/>
              <a:t>The output voltage and current of an alternator depend on the </a:t>
            </a:r>
            <a:r>
              <a:rPr lang="en-US" dirty="0" smtClean="0"/>
              <a:t>following factors.</a:t>
            </a:r>
          </a:p>
          <a:p>
            <a:pPr lvl="1"/>
            <a:r>
              <a:rPr lang="en-US" dirty="0" smtClean="0"/>
              <a:t>Speed of rotation</a:t>
            </a:r>
          </a:p>
          <a:p>
            <a:pPr lvl="1"/>
            <a:r>
              <a:rPr lang="en-US" dirty="0" smtClean="0"/>
              <a:t>Number of conductors</a:t>
            </a:r>
          </a:p>
          <a:p>
            <a:pPr lvl="1"/>
            <a:r>
              <a:rPr lang="en-US" dirty="0" smtClean="0"/>
              <a:t>Strength of the magnetic field</a:t>
            </a:r>
          </a:p>
          <a:p>
            <a:pPr lvl="1"/>
            <a:endParaRPr lang="en-US" dirty="0" smtClean="0"/>
          </a:p>
          <a:p>
            <a:pPr lvl="1"/>
            <a:endParaRPr lang="en-US" dirty="0"/>
          </a:p>
        </p:txBody>
      </p:sp>
    </p:spTree>
    <p:extLst>
      <p:ext uri="{BB962C8B-B14F-4D97-AF65-F5344CB8AC3E}">
        <p14:creationId xmlns:p14="http://schemas.microsoft.com/office/powerpoint/2010/main" val="2128832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54.16 A stator assembly with six, rather than the normal three, windings</a:t>
            </a:r>
            <a:endParaRPr lang="en-US" dirty="0">
              <a:latin typeface="+mj-lt"/>
            </a:endParaRPr>
          </a:p>
        </p:txBody>
      </p:sp>
      <p:pic>
        <p:nvPicPr>
          <p:cNvPr id="3" name="Picture 2" descr="A photo shows a stator assembly with six winding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9314" y="1752600"/>
            <a:ext cx="6325373" cy="433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49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VOLTAGE REGULATION</a:t>
            </a:r>
            <a:endParaRPr lang="en-US" dirty="0">
              <a:latin typeface="+mj-lt"/>
            </a:endParaRPr>
          </a:p>
        </p:txBody>
      </p:sp>
      <p:sp>
        <p:nvSpPr>
          <p:cNvPr id="3" name="Content Placeholder 2"/>
          <p:cNvSpPr>
            <a:spLocks noGrp="1"/>
          </p:cNvSpPr>
          <p:nvPr>
            <p:ph idx="1"/>
          </p:nvPr>
        </p:nvSpPr>
        <p:spPr/>
        <p:txBody>
          <a:bodyPr/>
          <a:lstStyle/>
          <a:p>
            <a:r>
              <a:rPr lang="en-US" dirty="0" smtClean="0"/>
              <a:t>Regulator Operation</a:t>
            </a:r>
          </a:p>
          <a:p>
            <a:pPr lvl="1"/>
            <a:r>
              <a:rPr lang="en-US" dirty="0"/>
              <a:t>The control of the field current is accomplished by </a:t>
            </a:r>
            <a:r>
              <a:rPr lang="en-US" dirty="0" smtClean="0"/>
              <a:t>opening and </a:t>
            </a:r>
            <a:r>
              <a:rPr lang="en-US" dirty="0"/>
              <a:t>closing the </a:t>
            </a:r>
            <a:r>
              <a:rPr lang="en-US" i="1" dirty="0"/>
              <a:t>ground </a:t>
            </a:r>
            <a:r>
              <a:rPr lang="en-US" dirty="0"/>
              <a:t>side of the field circuit through </a:t>
            </a:r>
            <a:r>
              <a:rPr lang="en-US" dirty="0" smtClean="0"/>
              <a:t>the rotor </a:t>
            </a:r>
            <a:r>
              <a:rPr lang="en-US" dirty="0"/>
              <a:t>on most </a:t>
            </a:r>
            <a:r>
              <a:rPr lang="en-US" dirty="0" smtClean="0"/>
              <a:t>alternators.</a:t>
            </a:r>
          </a:p>
          <a:p>
            <a:pPr lvl="1"/>
            <a:r>
              <a:rPr lang="en-US" dirty="0"/>
              <a:t>The </a:t>
            </a:r>
            <a:r>
              <a:rPr lang="en-US" dirty="0" err="1"/>
              <a:t>zener</a:t>
            </a:r>
            <a:r>
              <a:rPr lang="en-US" dirty="0"/>
              <a:t> diode is a major electronic component that </a:t>
            </a:r>
            <a:r>
              <a:rPr lang="en-US" dirty="0" smtClean="0"/>
              <a:t>makes voltage </a:t>
            </a:r>
            <a:r>
              <a:rPr lang="en-US" dirty="0"/>
              <a:t>regulation </a:t>
            </a:r>
            <a:r>
              <a:rPr lang="en-US" dirty="0" smtClean="0"/>
              <a:t>possible.</a:t>
            </a:r>
          </a:p>
          <a:p>
            <a:r>
              <a:rPr lang="en-US" dirty="0" smtClean="0"/>
              <a:t>Battery Condition and Charging Voltage</a:t>
            </a:r>
          </a:p>
          <a:p>
            <a:pPr lvl="1"/>
            <a:r>
              <a:rPr lang="en-US" dirty="0" smtClean="0"/>
              <a:t>The alternator may supply the needed current, but may not reach maximum charging voltage.</a:t>
            </a:r>
          </a:p>
          <a:p>
            <a:r>
              <a:rPr lang="en-US" dirty="0" smtClean="0"/>
              <a:t>Voltage regulators compensate for temperature. </a:t>
            </a:r>
          </a:p>
          <a:p>
            <a:endParaRPr lang="en-US" dirty="0"/>
          </a:p>
        </p:txBody>
      </p:sp>
    </p:spTree>
    <p:extLst>
      <p:ext uri="{BB962C8B-B14F-4D97-AF65-F5344CB8AC3E}">
        <p14:creationId xmlns:p14="http://schemas.microsoft.com/office/powerpoint/2010/main" val="176419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54.17 </a:t>
            </a:r>
            <a:r>
              <a:rPr lang="en-IN" sz="2400" dirty="0">
                <a:latin typeface="+mj-lt"/>
              </a:rPr>
              <a:t>Typical voltage regulator range</a:t>
            </a:r>
            <a:endParaRPr lang="en-US" dirty="0">
              <a:latin typeface="+mj-lt"/>
            </a:endParaRPr>
          </a:p>
        </p:txBody>
      </p:sp>
      <p:pic>
        <p:nvPicPr>
          <p:cNvPr id="3" name="Picture 2" descr="A graph plots voltage on the vertical axis and rpm on the horizontal axis. The voltage ranges from minus 14.2 to minus 14.6 volts. The voltage in the graph increases exponentially with increase in rp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176" y="1706796"/>
            <a:ext cx="7667649" cy="452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54.18 A typical electronic voltage regulator with the cover removed showing the circuits inside</a:t>
            </a:r>
            <a:endParaRPr lang="en-US" dirty="0">
              <a:latin typeface="+mj-lt"/>
            </a:endParaRPr>
          </a:p>
        </p:txBody>
      </p:sp>
      <p:pic>
        <p:nvPicPr>
          <p:cNvPr id="3" name="Picture 2" descr="A photo shows an electronic voltage regulator with the circuits inside the regulator visib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3934" y="1934208"/>
            <a:ext cx="7596133" cy="437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1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54.19 Typical General Motors SI-style alternator with an integral voltage regulator. </a:t>
            </a:r>
          </a:p>
        </p:txBody>
      </p:sp>
      <p:pic>
        <p:nvPicPr>
          <p:cNvPr id="3" name="Picture 2" descr="The circuit has different electrical components like a stator, a battery, diode Rectifier Bridge, a Zener diode, a thermistor, a transistor, a rotor and slip rings with brushes. The zener diode is connected in series to TR2 and is housed in a regulator. A diode trio connects to the regulator and to a rectifier bridge, which in turn is connected to field coil and st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8868" y="1676400"/>
            <a:ext cx="2726264" cy="444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06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COOLING</a:t>
            </a:r>
            <a:endParaRPr lang="en-US" dirty="0">
              <a:latin typeface="+mj-lt"/>
            </a:endParaRPr>
          </a:p>
        </p:txBody>
      </p:sp>
      <p:sp>
        <p:nvSpPr>
          <p:cNvPr id="3" name="Content Placeholder 2"/>
          <p:cNvSpPr>
            <a:spLocks noGrp="1"/>
          </p:cNvSpPr>
          <p:nvPr>
            <p:ph idx="1"/>
          </p:nvPr>
        </p:nvSpPr>
        <p:spPr/>
        <p:txBody>
          <a:bodyPr/>
          <a:lstStyle/>
          <a:p>
            <a:r>
              <a:rPr lang="en-US" dirty="0"/>
              <a:t>The types of cooling include</a:t>
            </a:r>
            <a:r>
              <a:rPr lang="en-US" dirty="0" smtClean="0"/>
              <a:t>:</a:t>
            </a:r>
          </a:p>
          <a:p>
            <a:pPr lvl="1"/>
            <a:r>
              <a:rPr lang="en-US" dirty="0"/>
              <a:t>External </a:t>
            </a:r>
            <a:r>
              <a:rPr lang="en-US" dirty="0" smtClean="0"/>
              <a:t>fan</a:t>
            </a:r>
          </a:p>
          <a:p>
            <a:pPr lvl="1"/>
            <a:r>
              <a:rPr lang="en-US" dirty="0"/>
              <a:t>Internal fan(s</a:t>
            </a:r>
            <a:r>
              <a:rPr lang="en-US" dirty="0" smtClean="0"/>
              <a:t>)</a:t>
            </a:r>
          </a:p>
          <a:p>
            <a:pPr lvl="1"/>
            <a:r>
              <a:rPr lang="en-US" dirty="0"/>
              <a:t>Both an external fan and an internal </a:t>
            </a:r>
            <a:r>
              <a:rPr lang="en-US" dirty="0" smtClean="0"/>
              <a:t>fan</a:t>
            </a:r>
          </a:p>
          <a:p>
            <a:pPr lvl="1"/>
            <a:r>
              <a:rPr lang="en-US" dirty="0"/>
              <a:t>Coolant </a:t>
            </a:r>
            <a:r>
              <a:rPr lang="en-US" dirty="0" smtClean="0"/>
              <a:t>cooled</a:t>
            </a:r>
          </a:p>
          <a:p>
            <a:pPr lvl="1"/>
            <a:endParaRPr lang="en-US" dirty="0"/>
          </a:p>
        </p:txBody>
      </p:sp>
    </p:spTree>
    <p:extLst>
      <p:ext uri="{BB962C8B-B14F-4D97-AF65-F5344CB8AC3E}">
        <p14:creationId xmlns:p14="http://schemas.microsoft.com/office/powerpoint/2010/main" val="256931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54.20 A coolant-cooled alternator showing the hose connections where coolant from the engine flows through the rear frame of the alternator</a:t>
            </a:r>
            <a:endParaRPr lang="en-US" dirty="0">
              <a:latin typeface="+mj-lt"/>
            </a:endParaRPr>
          </a:p>
        </p:txBody>
      </p:sp>
      <p:pic>
        <p:nvPicPr>
          <p:cNvPr id="3" name="Picture 3" descr="A photo shows a coolant-cooled alternator with coolant connections on the rear fram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6786" y="1828800"/>
            <a:ext cx="4300251" cy="424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66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smtClean="0">
                <a:solidFill>
                  <a:srgbClr val="000000"/>
                </a:solidFill>
              </a:rPr>
              <a:t>How can an alternator be cooled?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Internal fans, external fans, and engine coolant.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PRINCIPLE OF ALTERNATOR OPERATION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Terminology</a:t>
            </a:r>
          </a:p>
          <a:p>
            <a:pPr lvl="1"/>
            <a:r>
              <a:rPr lang="en-US" dirty="0"/>
              <a:t>The Society of </a:t>
            </a:r>
            <a:r>
              <a:rPr lang="en-US" dirty="0" smtClean="0"/>
              <a:t>Automotive Engineers </a:t>
            </a:r>
            <a:r>
              <a:rPr lang="en-US" dirty="0"/>
              <a:t>(SAE) term for the unit that generates electricity </a:t>
            </a:r>
            <a:r>
              <a:rPr lang="en-US" dirty="0" smtClean="0"/>
              <a:t>is </a:t>
            </a:r>
            <a:r>
              <a:rPr lang="en-US" i="1" dirty="0" smtClean="0"/>
              <a:t>generator</a:t>
            </a:r>
            <a:r>
              <a:rPr lang="en-US" i="1" dirty="0"/>
              <a:t>. </a:t>
            </a:r>
            <a:r>
              <a:rPr lang="en-US" dirty="0"/>
              <a:t>The term alternator is most commonly used in the </a:t>
            </a:r>
            <a:r>
              <a:rPr lang="en-US" dirty="0" smtClean="0"/>
              <a:t>trade.</a:t>
            </a:r>
          </a:p>
          <a:p>
            <a:r>
              <a:rPr lang="en-US" dirty="0" smtClean="0"/>
              <a:t>Principles: </a:t>
            </a:r>
            <a:r>
              <a:rPr lang="en-US" dirty="0" smtClean="0"/>
              <a:t>The amount of current generated can be increased by:</a:t>
            </a:r>
          </a:p>
          <a:p>
            <a:pPr lvl="1"/>
            <a:r>
              <a:rPr lang="en-US" dirty="0"/>
              <a:t>Increasing the </a:t>
            </a:r>
            <a:r>
              <a:rPr lang="en-US" i="1" dirty="0"/>
              <a:t>speed </a:t>
            </a:r>
            <a:r>
              <a:rPr lang="en-US" dirty="0"/>
              <a:t>of the conductors through the </a:t>
            </a:r>
            <a:r>
              <a:rPr lang="en-US" dirty="0" smtClean="0"/>
              <a:t>magnetic field</a:t>
            </a:r>
          </a:p>
          <a:p>
            <a:pPr lvl="1"/>
            <a:r>
              <a:rPr lang="en-US" dirty="0"/>
              <a:t>Increasing the </a:t>
            </a:r>
            <a:r>
              <a:rPr lang="en-US" i="1" dirty="0"/>
              <a:t>number </a:t>
            </a:r>
            <a:r>
              <a:rPr lang="en-US" dirty="0"/>
              <a:t>of conductors passing through </a:t>
            </a:r>
            <a:r>
              <a:rPr lang="en-US" dirty="0" smtClean="0"/>
              <a:t>the magnetic field</a:t>
            </a:r>
          </a:p>
          <a:p>
            <a:pPr lvl="1"/>
            <a:r>
              <a:rPr lang="en-US" dirty="0"/>
              <a:t>Increasing the </a:t>
            </a:r>
            <a:r>
              <a:rPr lang="en-US" i="1" dirty="0"/>
              <a:t>strength </a:t>
            </a:r>
            <a:r>
              <a:rPr lang="en-US" dirty="0"/>
              <a:t>of the magnetic field</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COMPUTER-CONTROLLED ALTERNATORS</a:t>
            </a:r>
            <a:endParaRPr lang="en-US" dirty="0">
              <a:latin typeface="+mj-lt"/>
            </a:endParaRPr>
          </a:p>
        </p:txBody>
      </p:sp>
      <p:sp>
        <p:nvSpPr>
          <p:cNvPr id="3" name="Content Placeholder 2"/>
          <p:cNvSpPr>
            <a:spLocks noGrp="1"/>
          </p:cNvSpPr>
          <p:nvPr>
            <p:ph idx="1"/>
          </p:nvPr>
        </p:nvSpPr>
        <p:spPr/>
        <p:txBody>
          <a:bodyPr/>
          <a:lstStyle/>
          <a:p>
            <a:r>
              <a:rPr lang="en-US" dirty="0"/>
              <a:t>Computers can interface with </a:t>
            </a:r>
            <a:r>
              <a:rPr lang="en-US" dirty="0" smtClean="0"/>
              <a:t>the charging </a:t>
            </a:r>
            <a:r>
              <a:rPr lang="en-US" dirty="0"/>
              <a:t>system in three ways</a:t>
            </a:r>
            <a:r>
              <a:rPr lang="en-US" dirty="0" smtClean="0"/>
              <a:t>.</a:t>
            </a:r>
          </a:p>
          <a:p>
            <a:pPr lvl="1"/>
            <a:r>
              <a:rPr lang="en-US" dirty="0"/>
              <a:t>The computer can </a:t>
            </a:r>
            <a:r>
              <a:rPr lang="en-US" i="1" dirty="0"/>
              <a:t>activate </a:t>
            </a:r>
            <a:r>
              <a:rPr lang="en-US" dirty="0"/>
              <a:t>the charging system by turning </a:t>
            </a:r>
            <a:r>
              <a:rPr lang="en-US" dirty="0" smtClean="0"/>
              <a:t>on and </a:t>
            </a:r>
            <a:r>
              <a:rPr lang="en-US" dirty="0"/>
              <a:t>off the field current to the rotor</a:t>
            </a:r>
            <a:r>
              <a:rPr lang="en-US" dirty="0" smtClean="0"/>
              <a:t>.</a:t>
            </a:r>
          </a:p>
          <a:p>
            <a:pPr lvl="1"/>
            <a:r>
              <a:rPr lang="en-US" dirty="0"/>
              <a:t>The computer can </a:t>
            </a:r>
            <a:r>
              <a:rPr lang="en-US" i="1" dirty="0"/>
              <a:t>monitor </a:t>
            </a:r>
            <a:r>
              <a:rPr lang="en-US" dirty="0"/>
              <a:t>the operation of the alternator </a:t>
            </a:r>
            <a:r>
              <a:rPr lang="en-US" dirty="0" smtClean="0"/>
              <a:t>and increase </a:t>
            </a:r>
            <a:r>
              <a:rPr lang="en-US" dirty="0"/>
              <a:t>engine </a:t>
            </a:r>
            <a:r>
              <a:rPr lang="en-US" dirty="0" smtClean="0"/>
              <a:t>speed.</a:t>
            </a:r>
          </a:p>
          <a:p>
            <a:pPr lvl="1"/>
            <a:r>
              <a:rPr lang="en-US" dirty="0"/>
              <a:t>The computer can </a:t>
            </a:r>
            <a:r>
              <a:rPr lang="en-US" i="1" dirty="0"/>
              <a:t>control </a:t>
            </a:r>
            <a:r>
              <a:rPr lang="en-US" dirty="0"/>
              <a:t>the alternator by </a:t>
            </a:r>
            <a:r>
              <a:rPr lang="en-US" dirty="0" smtClean="0"/>
              <a:t>controlling alternator output </a:t>
            </a:r>
            <a:r>
              <a:rPr lang="en-US" dirty="0"/>
              <a:t>to match the needs of the electrical system.</a:t>
            </a:r>
            <a:endParaRPr lang="en-US" dirty="0"/>
          </a:p>
        </p:txBody>
      </p:sp>
    </p:spTree>
    <p:extLst>
      <p:ext uri="{BB962C8B-B14F-4D97-AF65-F5344CB8AC3E}">
        <p14:creationId xmlns:p14="http://schemas.microsoft.com/office/powerpoint/2010/main" val="388646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54.21 A Hall-effect current sensor attached to the positive battery cable is used as part of the EPM system</a:t>
            </a:r>
            <a:endParaRPr lang="en-US" dirty="0">
              <a:latin typeface="+mj-lt"/>
            </a:endParaRPr>
          </a:p>
        </p:txBody>
      </p:sp>
      <p:pic>
        <p:nvPicPr>
          <p:cNvPr id="3" name="Picture 2" descr="A photo shows a current sensor attached to the positive terminal of a batter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1883" y="1756008"/>
            <a:ext cx="6058646" cy="454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4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54.22 The amount of time current is flowing through the field (rotor) determines the alternator output</a:t>
            </a:r>
            <a:endParaRPr lang="en-US" dirty="0">
              <a:latin typeface="+mj-lt"/>
            </a:endParaRPr>
          </a:p>
        </p:txBody>
      </p:sp>
      <p:pic>
        <p:nvPicPr>
          <p:cNvPr id="3" name="Picture 2" descr="The graph shows time on the horizontal axis and the current flowing through the rotor on the vertical axis. The graph resembles square waves. The first graph has high average field current line with a pulse that shows that current flow remains off for 10 percent of the time and remains on for 90 percent of the time. The current is above high average field current when on and below it when off. The second graph has low average field current line with a pulse shows that current flow remains on for 10 percent of the time and remains off for 90 percent of the time. The current is below low average field current when off and above it when 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0111" y="1841863"/>
            <a:ext cx="6202190" cy="439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96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54-1 </a:t>
            </a:r>
            <a:r>
              <a:rPr lang="en-US" sz="2400" b="0" dirty="0">
                <a:latin typeface="+mj-lt"/>
              </a:rPr>
              <a:t>The output voltage is controlled by varying the duty cycle </a:t>
            </a:r>
            <a:r>
              <a:rPr lang="en-US" sz="2400" b="0" dirty="0" smtClean="0">
                <a:latin typeface="+mj-lt"/>
              </a:rPr>
              <a:t>as controlled </a:t>
            </a:r>
            <a:r>
              <a:rPr lang="en-US" sz="2400" b="0" dirty="0">
                <a:latin typeface="+mj-lt"/>
              </a:rPr>
              <a:t>by the PCM.</a:t>
            </a:r>
            <a:endParaRPr lang="en-US" sz="2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533525"/>
            <a:ext cx="61722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9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CONSTRUCTION</a:t>
            </a:r>
            <a:endParaRPr lang="en-US" dirty="0">
              <a:latin typeface="+mj-lt"/>
            </a:endParaRPr>
          </a:p>
        </p:txBody>
      </p:sp>
      <p:sp>
        <p:nvSpPr>
          <p:cNvPr id="3" name="Content Placeholder 2"/>
          <p:cNvSpPr>
            <a:spLocks noGrp="1"/>
          </p:cNvSpPr>
          <p:nvPr>
            <p:ph idx="1"/>
          </p:nvPr>
        </p:nvSpPr>
        <p:spPr/>
        <p:txBody>
          <a:bodyPr/>
          <a:lstStyle/>
          <a:p>
            <a:r>
              <a:rPr lang="en-US" dirty="0" smtClean="0"/>
              <a:t>Housing</a:t>
            </a:r>
          </a:p>
          <a:p>
            <a:pPr lvl="1"/>
            <a:r>
              <a:rPr lang="en-US" dirty="0"/>
              <a:t>An alternator is constructed using a two-piece </a:t>
            </a:r>
            <a:r>
              <a:rPr lang="en-US" dirty="0" smtClean="0"/>
              <a:t>cast aluminum housing</a:t>
            </a:r>
          </a:p>
          <a:p>
            <a:pPr lvl="1"/>
            <a:r>
              <a:rPr lang="en-US" dirty="0"/>
              <a:t>A front ball bearing is pressed into the </a:t>
            </a:r>
            <a:r>
              <a:rPr lang="en-US" dirty="0" smtClean="0"/>
              <a:t>front housing</a:t>
            </a:r>
            <a:r>
              <a:rPr lang="en-US" dirty="0"/>
              <a:t>, called the drive-end (DE) </a:t>
            </a:r>
            <a:r>
              <a:rPr lang="en-US" dirty="0" smtClean="0"/>
              <a:t>housing</a:t>
            </a:r>
          </a:p>
          <a:p>
            <a:pPr lvl="1"/>
            <a:r>
              <a:rPr lang="en-US" dirty="0"/>
              <a:t>The rear housing, or the slip-ring-end (SRE) housing, </a:t>
            </a:r>
            <a:r>
              <a:rPr lang="en-US" dirty="0" smtClean="0"/>
              <a:t>usually contains </a:t>
            </a:r>
            <a:r>
              <a:rPr lang="en-US" dirty="0"/>
              <a:t>either a roller bearing or ball bearing</a:t>
            </a:r>
            <a:endParaRPr lang="en-US" dirty="0"/>
          </a:p>
        </p:txBody>
      </p:sp>
    </p:spTree>
    <p:extLst>
      <p:ext uri="{BB962C8B-B14F-4D97-AF65-F5344CB8AC3E}">
        <p14:creationId xmlns:p14="http://schemas.microsoft.com/office/powerpoint/2010/main" val="289614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How can the amount of current an alternator generates increase?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r>
              <a:rPr lang="en-US" sz="4000" dirty="0" smtClean="0">
                <a:solidFill>
                  <a:srgbClr val="000000"/>
                </a:solidFill>
              </a:rPr>
              <a:t>Increase the speed of the conductors, increase the number of conductors, increase the strength of the magnetic field.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ALTERNATOR OVERRUNING PULLEYS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a:t>
            </a:r>
            <a:r>
              <a:rPr lang="en-US" dirty="0" smtClean="0"/>
              <a:t>purpose of </a:t>
            </a:r>
            <a:r>
              <a:rPr lang="en-US" dirty="0"/>
              <a:t>this pulley is to help eliminate noise and vibration in the </a:t>
            </a:r>
            <a:r>
              <a:rPr lang="en-US" dirty="0" smtClean="0"/>
              <a:t>accessory drive </a:t>
            </a:r>
            <a:r>
              <a:rPr lang="en-US" dirty="0"/>
              <a:t>belt </a:t>
            </a:r>
            <a:r>
              <a:rPr lang="en-US" dirty="0" smtClean="0"/>
              <a:t>system</a:t>
            </a:r>
          </a:p>
          <a:p>
            <a:pPr lvl="1"/>
            <a:r>
              <a:rPr lang="en-US" dirty="0" smtClean="0"/>
              <a:t>May use </a:t>
            </a:r>
            <a:r>
              <a:rPr lang="en-US" dirty="0"/>
              <a:t>a dampener spring </a:t>
            </a:r>
            <a:r>
              <a:rPr lang="en-US" dirty="0" smtClean="0"/>
              <a:t>inside, plus </a:t>
            </a:r>
            <a:r>
              <a:rPr lang="en-US" dirty="0"/>
              <a:t>a one-way </a:t>
            </a:r>
            <a:r>
              <a:rPr lang="en-US" dirty="0" smtClean="0"/>
              <a:t>clutch</a:t>
            </a:r>
          </a:p>
          <a:p>
            <a:r>
              <a:rPr lang="en-US" dirty="0" smtClean="0"/>
              <a:t>Manufacturer Specific System Names</a:t>
            </a:r>
          </a:p>
          <a:p>
            <a:pPr lvl="1"/>
            <a:r>
              <a:rPr lang="en-US" dirty="0"/>
              <a:t>Isolating </a:t>
            </a:r>
            <a:r>
              <a:rPr lang="en-US" dirty="0" err="1"/>
              <a:t>Decoupler</a:t>
            </a:r>
            <a:r>
              <a:rPr lang="en-US" dirty="0"/>
              <a:t> Pulley (IDP</a:t>
            </a:r>
            <a:r>
              <a:rPr lang="en-US" dirty="0" smtClean="0"/>
              <a:t>)</a:t>
            </a:r>
          </a:p>
          <a:p>
            <a:pPr lvl="1"/>
            <a:r>
              <a:rPr lang="en-US" dirty="0"/>
              <a:t>Active Alternator Pulley (AAP</a:t>
            </a:r>
            <a:r>
              <a:rPr lang="en-US" dirty="0" smtClean="0"/>
              <a:t>)</a:t>
            </a:r>
          </a:p>
          <a:p>
            <a:pPr lvl="1"/>
            <a:r>
              <a:rPr lang="en-US" dirty="0"/>
              <a:t>Alternator </a:t>
            </a:r>
            <a:r>
              <a:rPr lang="en-US" dirty="0" err="1"/>
              <a:t>Decoupler</a:t>
            </a:r>
            <a:r>
              <a:rPr lang="en-US" dirty="0"/>
              <a:t> Pulley (ADP</a:t>
            </a:r>
            <a:r>
              <a:rPr lang="en-US" dirty="0" smtClean="0"/>
              <a:t>)</a:t>
            </a:r>
          </a:p>
          <a:p>
            <a:pPr lvl="1"/>
            <a:r>
              <a:rPr lang="en-US" dirty="0"/>
              <a:t>Alternator Overrunning </a:t>
            </a:r>
            <a:r>
              <a:rPr lang="en-US" dirty="0" err="1"/>
              <a:t>Decoupler</a:t>
            </a:r>
            <a:r>
              <a:rPr lang="en-US" dirty="0"/>
              <a:t> Pulley</a:t>
            </a:r>
            <a:endParaRPr lang="en-US" dirty="0" smtClean="0"/>
          </a:p>
          <a:p>
            <a:endParaRPr lang="en-US" dirty="0"/>
          </a:p>
        </p:txBody>
      </p:sp>
    </p:spTree>
    <p:extLst>
      <p:ext uri="{BB962C8B-B14F-4D97-AF65-F5344CB8AC3E}">
        <p14:creationId xmlns:p14="http://schemas.microsoft.com/office/powerpoint/2010/main" val="347419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54.1 A typical alternator on a Chevrolet V-8 engine that is driven by the accessory drive belt at the front of the engine</a:t>
            </a:r>
            <a:endParaRPr lang="en-US" sz="2400" dirty="0">
              <a:latin typeface="+mj-lt"/>
            </a:endParaRPr>
          </a:p>
        </p:txBody>
      </p:sp>
      <p:pic>
        <p:nvPicPr>
          <p:cNvPr id="5" name="Picture 2" descr="A photo shows an alternator with electrical connections on the rear end. The alternator is mounted using a bracket from the drive-end housin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5365" y="2167461"/>
            <a:ext cx="4013270" cy="401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544</TotalTime>
  <Words>1347</Words>
  <Application>Microsoft Office PowerPoint</Application>
  <PresentationFormat>On-screen Show (4:3)</PresentationFormat>
  <Paragraphs>117</Paragraphs>
  <Slides>44</Slides>
  <Notes>0</Notes>
  <HiddenSlides>0</HiddenSlides>
  <MMClips>0</MMClips>
  <ScaleCrop>false</ScaleCrop>
  <HeadingPairs>
    <vt:vector size="4" baseType="variant">
      <vt:variant>
        <vt:lpstr>Theme</vt:lpstr>
      </vt:variant>
      <vt:variant>
        <vt:i4>6</vt:i4>
      </vt:variant>
      <vt:variant>
        <vt:lpstr>Slide Titles</vt:lpstr>
      </vt:variant>
      <vt:variant>
        <vt:i4>44</vt:i4>
      </vt:variant>
    </vt:vector>
  </HeadingPairs>
  <TitlesOfParts>
    <vt:vector size="50"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PRINCIPLE OF ALTERNATOR OPERATION</vt:lpstr>
      <vt:lpstr>ALTERNATOR CONSTRUCTION</vt:lpstr>
      <vt:lpstr>QUESTION 1: ?</vt:lpstr>
      <vt:lpstr>ANSWER 1:</vt:lpstr>
      <vt:lpstr>ALTERNATOR OVERRUNING PULLEYS</vt:lpstr>
      <vt:lpstr>Figure 54.1 A typical alternator on a Chevrolet V-8 engine that is driven by the accessory drive belt at the front of the engine</vt:lpstr>
      <vt:lpstr>Figure 54.2 The end frame toward the drive belt is called the drive-end housing and the rear section is called the slip-ring-end housing</vt:lpstr>
      <vt:lpstr>Figure 54.3 An OAP on a Chevrolet Corvette alternator</vt:lpstr>
      <vt:lpstr>Figure 54.4 An exploded view of an overrunning alternator pulley showing all of the internal parts</vt:lpstr>
      <vt:lpstr>Figure 54.5 An overrunning alternator damper (OAD) is not a simple one-way clutch or a solid pulley, but instead is engineered to dampen noises and vibrations in the front accessory drive belt system</vt:lpstr>
      <vt:lpstr>QUESTION 2: ?</vt:lpstr>
      <vt:lpstr>ANSWER 2:</vt:lpstr>
      <vt:lpstr>ALTERNATOR COMPONENTS AND OPERATION (1 OF 2)</vt:lpstr>
      <vt:lpstr>ALTERNATOR COMPONENTS AND OPERATION (2 OF 2)</vt:lpstr>
      <vt:lpstr>Figure 54.6 A cutaway of an alternator, showing the rotor and cooling fan that is used to force air through the unit to remove the heat created when it is charging the battery and supplying electrical power for the vehicle</vt:lpstr>
      <vt:lpstr>Figure 54.7 Rotor assembly of a typical alternator. Current through the slip rings causes the “fingers” of the rotor to become alternating north and south magnetic poles. </vt:lpstr>
      <vt:lpstr>Figure 54.8 An exploded view of a typical alternator showing all of its internal parts including the stator windings</vt:lpstr>
      <vt:lpstr>Figure 54.9 A rectifier usually includes six diodes in one assembly and is used to rectify AC voltage from the stator windings into DC voltage suitable for use by the battery and electrical devices in the vehicle</vt:lpstr>
      <vt:lpstr>HOW AN ALTERNATOR WORKS (1 OF 2)</vt:lpstr>
      <vt:lpstr>HOW AN ALTERNATOR WORKS (2 OF 2)</vt:lpstr>
      <vt:lpstr>Figure 54.10 Magnetic lines of force cutting across a conductor induce a voltage and current in the conductor</vt:lpstr>
      <vt:lpstr>Figure 54.11 A sine wave (shaped like the letter S on its side) voltage curve is created by one revolution of a winding as it rotates in a magnetic field</vt:lpstr>
      <vt:lpstr>Figure 54.12 When three windings (A, B, and C) are present in a stator, the resulting current generation is represented by the three sine waves. The voltages are 120 degrees out of phase. The connection of the individual phases produces a three-phase alternating voltage</vt:lpstr>
      <vt:lpstr>Figure 54.13 Wye-connected stator winding</vt:lpstr>
      <vt:lpstr>Figure 54.14 As the magnetic field, created in the rotor, cuts across the windings of the stator, a current is induced. It is the flow of current through the diodes that converts the AC voltage produced in the stator windings to DC voltage available at the output terminal of the alternator</vt:lpstr>
      <vt:lpstr>Figure 54.15 Delta-connected stator winding</vt:lpstr>
      <vt:lpstr>ALTERNATOR OUTPUT FACTORS</vt:lpstr>
      <vt:lpstr>Figure 54.16 A stator assembly with six, rather than the normal three, windings</vt:lpstr>
      <vt:lpstr>ALTERNATOR VOLTAGE REGULATION</vt:lpstr>
      <vt:lpstr>Figure 54.17 Typical voltage regulator range</vt:lpstr>
      <vt:lpstr>Figure 54.18 A typical electronic voltage regulator with the cover removed showing the circuits inside</vt:lpstr>
      <vt:lpstr>Figure 54.19 Typical General Motors SI-style alternator with an integral voltage regulator. </vt:lpstr>
      <vt:lpstr>ALTERNATOR COOLING</vt:lpstr>
      <vt:lpstr>Figure 54.20 A coolant-cooled alternator showing the hose connections where coolant from the engine flows through the rear frame of the alternator</vt:lpstr>
      <vt:lpstr>QUESTION 3: ?</vt:lpstr>
      <vt:lpstr>ANSWER 3:</vt:lpstr>
      <vt:lpstr>COMPUTER-CONTROLLED ALTERNATORS</vt:lpstr>
      <vt:lpstr>Figure 54.21 A Hall-effect current sensor attached to the positive battery cable is used as part of the EPM system</vt:lpstr>
      <vt:lpstr>Figure 54.22 The amount of time current is flowing through the field (rotor) determines the alternator output</vt:lpstr>
      <vt:lpstr>Chart 54-1 The output voltage is controlled by varying the duty cycle as controlled by the PCM.</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54</dc:title>
  <dc:creator>Curt &amp; Tammy</dc:creator>
  <cp:lastModifiedBy>Curt &amp; Tammy</cp:lastModifiedBy>
  <cp:revision>56</cp:revision>
  <dcterms:created xsi:type="dcterms:W3CDTF">2018-09-25T19:30:15Z</dcterms:created>
  <dcterms:modified xsi:type="dcterms:W3CDTF">2019-05-11T19:47:46Z</dcterms:modified>
</cp:coreProperties>
</file>