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59" r:id="rId12"/>
    <p:sldId id="326" r:id="rId13"/>
    <p:sldId id="327" r:id="rId14"/>
    <p:sldId id="328" r:id="rId15"/>
    <p:sldId id="267" r:id="rId16"/>
    <p:sldId id="268" r:id="rId17"/>
    <p:sldId id="360" r:id="rId18"/>
    <p:sldId id="361" r:id="rId19"/>
    <p:sldId id="329" r:id="rId20"/>
    <p:sldId id="363" r:id="rId21"/>
    <p:sldId id="330" r:id="rId22"/>
    <p:sldId id="286" r:id="rId23"/>
    <p:sldId id="287" r:id="rId24"/>
    <p:sldId id="364" r:id="rId25"/>
    <p:sldId id="331" r:id="rId26"/>
    <p:sldId id="332" r:id="rId27"/>
    <p:sldId id="333" r:id="rId28"/>
    <p:sldId id="334" r:id="rId29"/>
    <p:sldId id="365" r:id="rId30"/>
    <p:sldId id="299" r:id="rId31"/>
    <p:sldId id="300" r:id="rId32"/>
    <p:sldId id="366" r:id="rId33"/>
    <p:sldId id="367" r:id="rId34"/>
    <p:sldId id="335" r:id="rId35"/>
    <p:sldId id="368" r:id="rId36"/>
    <p:sldId id="362"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Cranking System Diagnosis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voltage drop testing?</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ensure no unwanted resistance exists in the circuit.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CONTROL CIRCUIT TESTING</a:t>
            </a:r>
            <a:endParaRPr lang="en-US" dirty="0">
              <a:latin typeface="+mj-lt"/>
            </a:endParaRPr>
          </a:p>
        </p:txBody>
      </p:sp>
      <p:sp>
        <p:nvSpPr>
          <p:cNvPr id="3" name="Content Placeholder 2"/>
          <p:cNvSpPr>
            <a:spLocks noGrp="1"/>
          </p:cNvSpPr>
          <p:nvPr>
            <p:ph idx="1"/>
          </p:nvPr>
        </p:nvSpPr>
        <p:spPr/>
        <p:txBody>
          <a:bodyPr/>
          <a:lstStyle/>
          <a:p>
            <a:r>
              <a:rPr lang="en-US" dirty="0" smtClean="0"/>
              <a:t>An </a:t>
            </a:r>
            <a:r>
              <a:rPr lang="en-US" dirty="0"/>
              <a:t>open or break anywhere </a:t>
            </a:r>
            <a:r>
              <a:rPr lang="en-US" dirty="0" smtClean="0"/>
              <a:t>in the </a:t>
            </a:r>
            <a:r>
              <a:rPr lang="en-US" dirty="0"/>
              <a:t>control circuit prevents the operation of the starter motor</a:t>
            </a:r>
            <a:r>
              <a:rPr lang="en-US" dirty="0" smtClean="0"/>
              <a:t>.</a:t>
            </a:r>
          </a:p>
          <a:p>
            <a:r>
              <a:rPr lang="en-US" dirty="0" smtClean="0"/>
              <a:t>Components to checked:</a:t>
            </a:r>
          </a:p>
          <a:p>
            <a:pPr lvl="1"/>
            <a:r>
              <a:rPr lang="en-US" dirty="0"/>
              <a:t>Neutral safety or clutch </a:t>
            </a:r>
            <a:r>
              <a:rPr lang="en-US" dirty="0" smtClean="0"/>
              <a:t>switch</a:t>
            </a:r>
          </a:p>
          <a:p>
            <a:pPr lvl="1"/>
            <a:r>
              <a:rPr lang="en-US" dirty="0" smtClean="0"/>
              <a:t>Blown crank fuse</a:t>
            </a:r>
          </a:p>
          <a:p>
            <a:pPr lvl="1"/>
            <a:r>
              <a:rPr lang="en-US" dirty="0"/>
              <a:t>Open at the ignition switch in the crank </a:t>
            </a:r>
            <a:r>
              <a:rPr lang="en-US" dirty="0" smtClean="0"/>
              <a:t>position</a:t>
            </a:r>
          </a:p>
          <a:p>
            <a:pPr lvl="1"/>
            <a:r>
              <a:rPr lang="en-US" dirty="0"/>
              <a:t>Starter relay or module, if </a:t>
            </a:r>
            <a:r>
              <a:rPr lang="en-US" dirty="0" smtClean="0"/>
              <a:t>equipped</a:t>
            </a:r>
          </a:p>
          <a:p>
            <a:pPr lvl="1"/>
            <a:r>
              <a:rPr lang="en-US" dirty="0" smtClean="0"/>
              <a:t>Antitheft controls</a:t>
            </a:r>
            <a:endParaRPr lang="en-US" dirty="0"/>
          </a:p>
        </p:txBody>
      </p:sp>
    </p:spTree>
    <p:extLst>
      <p:ext uri="{BB962C8B-B14F-4D97-AF65-F5344CB8AC3E}">
        <p14:creationId xmlns:p14="http://schemas.microsoft.com/office/powerpoint/2010/main" val="425165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AMPERAGE TEST</a:t>
            </a:r>
            <a:endParaRPr lang="en-US" dirty="0">
              <a:latin typeface="+mj-lt"/>
            </a:endParaRPr>
          </a:p>
        </p:txBody>
      </p:sp>
      <p:sp>
        <p:nvSpPr>
          <p:cNvPr id="3" name="Content Placeholder 2"/>
          <p:cNvSpPr>
            <a:spLocks noGrp="1"/>
          </p:cNvSpPr>
          <p:nvPr>
            <p:ph idx="1"/>
          </p:nvPr>
        </p:nvSpPr>
        <p:spPr/>
        <p:txBody>
          <a:bodyPr/>
          <a:lstStyle/>
          <a:p>
            <a:r>
              <a:rPr lang="en-US" dirty="0" smtClean="0"/>
              <a:t>Reason for Starter Amperage Test</a:t>
            </a:r>
          </a:p>
          <a:p>
            <a:pPr lvl="1"/>
            <a:r>
              <a:rPr lang="en-US" dirty="0" smtClean="0"/>
              <a:t>Slow or no cranking of the engine</a:t>
            </a:r>
          </a:p>
          <a:p>
            <a:r>
              <a:rPr lang="en-US" dirty="0" smtClean="0"/>
              <a:t>Test Preparation</a:t>
            </a:r>
          </a:p>
          <a:p>
            <a:pPr lvl="1"/>
            <a:r>
              <a:rPr lang="en-US" dirty="0" smtClean="0"/>
              <a:t>Battery </a:t>
            </a:r>
            <a:r>
              <a:rPr lang="en-US" dirty="0"/>
              <a:t>is sufficiently charged (75% or more</a:t>
            </a:r>
            <a:r>
              <a:rPr lang="en-US" dirty="0" smtClean="0"/>
              <a:t>)</a:t>
            </a:r>
          </a:p>
          <a:p>
            <a:r>
              <a:rPr lang="en-US" dirty="0" smtClean="0"/>
              <a:t>Specifications:</a:t>
            </a:r>
          </a:p>
          <a:p>
            <a:pPr lvl="1"/>
            <a:r>
              <a:rPr lang="en-US" dirty="0"/>
              <a:t>4-cylinder engines = 150 to 185 </a:t>
            </a:r>
            <a:r>
              <a:rPr lang="en-US" dirty="0" smtClean="0"/>
              <a:t>amperes</a:t>
            </a:r>
          </a:p>
          <a:p>
            <a:pPr lvl="1"/>
            <a:r>
              <a:rPr lang="en-US" dirty="0"/>
              <a:t>6-cylinder engines = 160 to 200 </a:t>
            </a:r>
            <a:r>
              <a:rPr lang="en-US" dirty="0" smtClean="0"/>
              <a:t>amperes</a:t>
            </a:r>
          </a:p>
          <a:p>
            <a:pPr lvl="1"/>
            <a:r>
              <a:rPr lang="en-US" dirty="0"/>
              <a:t>8-cylinder engines = 185 to 250 amperes</a:t>
            </a:r>
            <a:endParaRPr lang="en-US" dirty="0"/>
          </a:p>
        </p:txBody>
      </p:sp>
    </p:spTree>
    <p:extLst>
      <p:ext uri="{BB962C8B-B14F-4D97-AF65-F5344CB8AC3E}">
        <p14:creationId xmlns:p14="http://schemas.microsoft.com/office/powerpoint/2010/main" val="22722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53.5 A starter amperage tester uses an amp probe around the positive or negative battery cables</a:t>
            </a:r>
            <a:endParaRPr lang="en-US" dirty="0">
              <a:latin typeface="+mj-lt"/>
            </a:endParaRPr>
          </a:p>
        </p:txBody>
      </p:sp>
      <p:pic>
        <p:nvPicPr>
          <p:cNvPr id="3" name="Picture 2" descr="A figure shows a starter amperage tester with three probes. Two probes are connected to the positive and negative terminals of the battery. A wire connected from the negative terminal to the ground has an amp probe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3456" y="2209800"/>
            <a:ext cx="5657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2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REMOVAL</a:t>
            </a:r>
            <a:endParaRPr lang="en-US" dirty="0">
              <a:latin typeface="+mj-lt"/>
            </a:endParaRPr>
          </a:p>
        </p:txBody>
      </p:sp>
      <p:sp>
        <p:nvSpPr>
          <p:cNvPr id="3" name="Content Placeholder 2"/>
          <p:cNvSpPr>
            <a:spLocks noGrp="1"/>
          </p:cNvSpPr>
          <p:nvPr>
            <p:ph idx="1"/>
          </p:nvPr>
        </p:nvSpPr>
        <p:spPr/>
        <p:txBody>
          <a:bodyPr/>
          <a:lstStyle/>
          <a:p>
            <a:r>
              <a:rPr lang="en-US" dirty="0" smtClean="0"/>
              <a:t>Procedure:</a:t>
            </a:r>
          </a:p>
          <a:p>
            <a:pPr lvl="1"/>
            <a:r>
              <a:rPr lang="en-US" dirty="0"/>
              <a:t>Disconnect the negative battery cable</a:t>
            </a:r>
            <a:r>
              <a:rPr lang="en-US" dirty="0" smtClean="0"/>
              <a:t>.</a:t>
            </a:r>
          </a:p>
          <a:p>
            <a:pPr lvl="1"/>
            <a:r>
              <a:rPr lang="en-US" dirty="0"/>
              <a:t>Hoist the vehicle </a:t>
            </a:r>
            <a:r>
              <a:rPr lang="en-US" dirty="0" smtClean="0"/>
              <a:t>safely (as needed).</a:t>
            </a:r>
          </a:p>
          <a:p>
            <a:pPr lvl="1"/>
            <a:r>
              <a:rPr lang="en-US" dirty="0" smtClean="0"/>
              <a:t>Remove </a:t>
            </a:r>
            <a:r>
              <a:rPr lang="en-US" dirty="0"/>
              <a:t>the starter retaining </a:t>
            </a:r>
            <a:r>
              <a:rPr lang="en-US" dirty="0" smtClean="0"/>
              <a:t>bolts</a:t>
            </a:r>
          </a:p>
          <a:p>
            <a:pPr lvl="1"/>
            <a:r>
              <a:rPr lang="en-US" dirty="0" smtClean="0"/>
              <a:t>Gain access to the wiring</a:t>
            </a:r>
          </a:p>
          <a:p>
            <a:pPr lvl="1"/>
            <a:r>
              <a:rPr lang="en-US" dirty="0"/>
              <a:t>Disconnect and label the wire(s</a:t>
            </a:r>
            <a:r>
              <a:rPr lang="en-US" dirty="0" smtClean="0"/>
              <a:t>)</a:t>
            </a:r>
          </a:p>
          <a:p>
            <a:pPr lvl="1"/>
            <a:r>
              <a:rPr lang="en-US" dirty="0" smtClean="0"/>
              <a:t>Inspect </a:t>
            </a:r>
            <a:r>
              <a:rPr lang="en-US" dirty="0"/>
              <a:t>the flywheel (flexplate) for ring gear damage.</a:t>
            </a:r>
            <a:endParaRPr lang="en-US" dirty="0"/>
          </a:p>
        </p:txBody>
      </p:sp>
    </p:spTree>
    <p:extLst>
      <p:ext uri="{BB962C8B-B14F-4D97-AF65-F5344CB8AC3E}">
        <p14:creationId xmlns:p14="http://schemas.microsoft.com/office/powerpoint/2010/main" val="158145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53.6 The starter is located under the intake manifold on this Cadillac </a:t>
            </a:r>
            <a:r>
              <a:rPr lang="en-US" sz="2400" dirty="0" err="1">
                <a:latin typeface="+mj-lt"/>
              </a:rPr>
              <a:t>Northstar</a:t>
            </a:r>
            <a:r>
              <a:rPr lang="en-US" sz="2400" dirty="0">
                <a:latin typeface="+mj-lt"/>
              </a:rPr>
              <a:t> engine</a:t>
            </a:r>
            <a:endParaRPr lang="en-US" dirty="0">
              <a:latin typeface="+mj-lt"/>
            </a:endParaRPr>
          </a:p>
        </p:txBody>
      </p:sp>
      <p:pic>
        <p:nvPicPr>
          <p:cNvPr id="3" name="Picture 2" descr="A photo shows a starter motor with a piggyback solenoid. Battery cable and “S” (start) terminal wire are connected to the solenoi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5438" y="2057400"/>
            <a:ext cx="484631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16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steps in removing a typical starter motor?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3108543"/>
          </a:xfrm>
          <a:prstGeom prst="rect">
            <a:avLst/>
          </a:prstGeom>
        </p:spPr>
        <p:txBody>
          <a:bodyPr wrap="square">
            <a:spAutoFit/>
          </a:bodyPr>
          <a:lstStyle/>
          <a:p>
            <a:pPr lvl="1"/>
            <a:r>
              <a:rPr lang="en-US" sz="2800" dirty="0">
                <a:solidFill>
                  <a:schemeClr val="tx2"/>
                </a:solidFill>
              </a:rPr>
              <a:t>Disconnect the negative battery cable.</a:t>
            </a:r>
          </a:p>
          <a:p>
            <a:pPr lvl="1"/>
            <a:r>
              <a:rPr lang="en-US" sz="2800" dirty="0">
                <a:solidFill>
                  <a:schemeClr val="tx2"/>
                </a:solidFill>
              </a:rPr>
              <a:t>Hoist the vehicle safely (as needed).</a:t>
            </a:r>
          </a:p>
          <a:p>
            <a:pPr lvl="1"/>
            <a:r>
              <a:rPr lang="en-US" sz="2800" dirty="0">
                <a:solidFill>
                  <a:schemeClr val="tx2"/>
                </a:solidFill>
              </a:rPr>
              <a:t>Remove the starter retaining bolts</a:t>
            </a:r>
          </a:p>
          <a:p>
            <a:pPr lvl="1"/>
            <a:r>
              <a:rPr lang="en-US" sz="2800" dirty="0">
                <a:solidFill>
                  <a:schemeClr val="tx2"/>
                </a:solidFill>
              </a:rPr>
              <a:t>Gain access to the wiring</a:t>
            </a:r>
          </a:p>
          <a:p>
            <a:pPr lvl="1"/>
            <a:r>
              <a:rPr lang="en-US" sz="2800" dirty="0">
                <a:solidFill>
                  <a:schemeClr val="tx2"/>
                </a:solidFill>
              </a:rPr>
              <a:t>Disconnect and label the wire(s)</a:t>
            </a:r>
          </a:p>
          <a:p>
            <a:pPr lvl="1"/>
            <a:r>
              <a:rPr lang="en-US" sz="2800" dirty="0">
                <a:solidFill>
                  <a:schemeClr val="tx2"/>
                </a:solidFill>
              </a:rPr>
              <a:t>Inspect the flywheel (flexplate) for ring gear damage.</a:t>
            </a:r>
            <a:endParaRPr lang="en-US" sz="2800" dirty="0">
              <a:solidFill>
                <a:schemeClr val="tx2"/>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MOTOR SERVICE</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M</a:t>
            </a:r>
            <a:r>
              <a:rPr lang="en-US" dirty="0" smtClean="0"/>
              <a:t>ost </a:t>
            </a:r>
            <a:r>
              <a:rPr lang="en-US" dirty="0"/>
              <a:t>starter motors are replaced as an </a:t>
            </a:r>
            <a:r>
              <a:rPr lang="en-US" dirty="0" smtClean="0"/>
              <a:t>assembly</a:t>
            </a:r>
          </a:p>
          <a:p>
            <a:pPr lvl="1"/>
            <a:r>
              <a:rPr lang="en-US" dirty="0" smtClean="0"/>
              <a:t>Some older starters can be serviced</a:t>
            </a:r>
          </a:p>
          <a:p>
            <a:r>
              <a:rPr lang="en-US" dirty="0" smtClean="0"/>
              <a:t>Inspection and Testing</a:t>
            </a:r>
          </a:p>
          <a:p>
            <a:pPr lvl="1"/>
            <a:r>
              <a:rPr lang="en-US" dirty="0" smtClean="0"/>
              <a:t>Solenoid</a:t>
            </a:r>
          </a:p>
          <a:p>
            <a:pPr lvl="1"/>
            <a:r>
              <a:rPr lang="en-US" dirty="0"/>
              <a:t>Starter </a:t>
            </a:r>
            <a:r>
              <a:rPr lang="en-US" dirty="0" smtClean="0"/>
              <a:t>armature</a:t>
            </a:r>
          </a:p>
          <a:p>
            <a:pPr lvl="1"/>
            <a:r>
              <a:rPr lang="en-US" dirty="0"/>
              <a:t>Starter motor field </a:t>
            </a:r>
            <a:r>
              <a:rPr lang="en-US" dirty="0" smtClean="0"/>
              <a:t>coils</a:t>
            </a:r>
          </a:p>
          <a:p>
            <a:pPr lvl="1"/>
            <a:r>
              <a:rPr lang="en-US" dirty="0"/>
              <a:t>Starter brush </a:t>
            </a:r>
            <a:r>
              <a:rPr lang="en-US" dirty="0" smtClean="0"/>
              <a:t>inspection</a:t>
            </a:r>
          </a:p>
          <a:p>
            <a:pPr lvl="1"/>
            <a:endParaRPr lang="en-US" dirty="0"/>
          </a:p>
        </p:txBody>
      </p:sp>
    </p:spTree>
    <p:extLst>
      <p:ext uri="{BB962C8B-B14F-4D97-AF65-F5344CB8AC3E}">
        <p14:creationId xmlns:p14="http://schemas.microsoft.com/office/powerpoint/2010/main" val="343940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53.1</a:t>
            </a:r>
            <a:r>
              <a:rPr lang="en-US" dirty="0" smtClean="0"/>
              <a:t> </a:t>
            </a:r>
            <a:r>
              <a:rPr lang="en-US" dirty="0"/>
              <a:t>Explain the procedure to troubleshoot a starting system problem</a:t>
            </a:r>
            <a:r>
              <a:rPr lang="en-US" dirty="0" smtClean="0"/>
              <a:t>.</a:t>
            </a:r>
          </a:p>
          <a:p>
            <a:pPr marL="0" indent="0">
              <a:buNone/>
            </a:pPr>
            <a:r>
              <a:rPr lang="en-US" b="1" dirty="0" smtClean="0">
                <a:solidFill>
                  <a:srgbClr val="005A70"/>
                </a:solidFill>
              </a:rPr>
              <a:t>53.2  </a:t>
            </a:r>
            <a:r>
              <a:rPr lang="en-US" dirty="0"/>
              <a:t>Discuss how to perform a voltage drop test on the cranking circuit</a:t>
            </a:r>
            <a:r>
              <a:rPr lang="en-US" dirty="0" smtClean="0"/>
              <a:t>.</a:t>
            </a:r>
          </a:p>
          <a:p>
            <a:pPr marL="0" indent="0">
              <a:buNone/>
            </a:pPr>
            <a:r>
              <a:rPr lang="en-US" b="1" dirty="0" smtClean="0">
                <a:solidFill>
                  <a:srgbClr val="005A70"/>
                </a:solidFill>
              </a:rPr>
              <a:t>53.3  </a:t>
            </a:r>
            <a:r>
              <a:rPr lang="en-US" dirty="0"/>
              <a:t>Perform control circuit testing and starter </a:t>
            </a:r>
            <a:r>
              <a:rPr lang="en-US" dirty="0" smtClean="0"/>
              <a:t>amperage test</a:t>
            </a:r>
            <a:r>
              <a:rPr lang="en-US" dirty="0"/>
              <a:t>, </a:t>
            </a:r>
            <a:r>
              <a:rPr lang="en-US" dirty="0" smtClean="0"/>
              <a:t>and determine necessary </a:t>
            </a:r>
            <a:r>
              <a:rPr lang="en-US" dirty="0"/>
              <a:t>action</a:t>
            </a:r>
            <a:r>
              <a:rPr lang="en-US" dirty="0" smtClean="0"/>
              <a:t>.</a:t>
            </a:r>
          </a:p>
          <a:p>
            <a:pPr marL="0" indent="0">
              <a:buNone/>
            </a:pPr>
            <a:r>
              <a:rPr lang="en-US" b="1" dirty="0" smtClean="0">
                <a:solidFill>
                  <a:schemeClr val="accent2"/>
                </a:solidFill>
              </a:rPr>
              <a:t>53.4</a:t>
            </a:r>
            <a:r>
              <a:rPr lang="en-US" dirty="0" smtClean="0"/>
              <a:t> </a:t>
            </a:r>
            <a:r>
              <a:rPr lang="en-US" dirty="0"/>
              <a:t>Describe the procedure to remove a starter motor.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53.7 An exploded view of a typical solenoid-operated starter</a:t>
            </a:r>
            <a:endParaRPr lang="en-US" dirty="0">
              <a:latin typeface="+mj-lt"/>
            </a:endParaRPr>
          </a:p>
        </p:txBody>
      </p:sp>
      <p:pic>
        <p:nvPicPr>
          <p:cNvPr id="3" name="Picture 2" descr="The figure shows the exploded view of all parts inside a starter motor. The parts in the exploded view are connected to each other as follows. &#10;A through bolt, a commutator end frame, an O-ring, a brush holder with two insulated brushes and two ground brushes, a brush spring, two bearings, an armature, a field frame, a screw, another O-ring, two armature support bolts, an armature support, four spacers, a drive shaft, another bearing, a shaft support, a clutch drive, a bushing, a clip and a drive-end frame. &#10;All these parts go inside the starter motor housing from rear to front. A shift lever attached to the clutch drive and a solenoid are connected in piggyback to the drive-en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3267" y="1581948"/>
            <a:ext cx="5977466" cy="448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4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53.8 GM solenoid ohmmeter check. The reading between 1 and 3 (S terminal and ground) should be 0.4 to 0.6 ohm (hold-in winding). The reading between 1 and 2 (S terminal and M terminal) should be 0.2 to 0.4 ohm (pull-in winding)</a:t>
            </a:r>
          </a:p>
        </p:txBody>
      </p:sp>
      <p:pic>
        <p:nvPicPr>
          <p:cNvPr id="3" name="Picture 2" descr="A figure shows a cut section of a solenoid. S terminal and M terminal of the solenoid are numbered 1 and 2 and the body ground is numbered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9289" y="2133600"/>
            <a:ext cx="41208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5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53.9 Measuring an armature shaft for runout using a dial indicator and V-blocks</a:t>
            </a:r>
            <a:endParaRPr lang="en-US" dirty="0">
              <a:latin typeface="+mj-lt"/>
            </a:endParaRPr>
          </a:p>
        </p:txBody>
      </p:sp>
      <p:pic>
        <p:nvPicPr>
          <p:cNvPr id="3" name="Picture 2" descr="A figure shows an armature resting on two v-blocks on each end. A dial-gauge is placed at one end of the armatur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529" y="2218268"/>
            <a:ext cx="6018942" cy="364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2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53.10 Replacement starter brushes should be installed so the beveled edge matches the rotation of the commutator</a:t>
            </a:r>
            <a:endParaRPr lang="en-US" dirty="0">
              <a:latin typeface="+mj-lt"/>
            </a:endParaRPr>
          </a:p>
        </p:txBody>
      </p:sp>
      <p:pic>
        <p:nvPicPr>
          <p:cNvPr id="3" name="Picture 2" descr="A figure shows a brush placed on a rotating commutator. The commutators have mica insulation between them and the brush is placed on the edge of the commutator and it matches the brush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9374" y="2136390"/>
            <a:ext cx="3905252" cy="391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1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BENCH TESTING</a:t>
            </a:r>
            <a:endParaRPr lang="en-US" dirty="0">
              <a:latin typeface="+mj-lt"/>
            </a:endParaRPr>
          </a:p>
        </p:txBody>
      </p:sp>
      <p:sp>
        <p:nvSpPr>
          <p:cNvPr id="3" name="Content Placeholder 2"/>
          <p:cNvSpPr>
            <a:spLocks noGrp="1"/>
          </p:cNvSpPr>
          <p:nvPr>
            <p:ph idx="1"/>
          </p:nvPr>
        </p:nvSpPr>
        <p:spPr/>
        <p:txBody>
          <a:bodyPr/>
          <a:lstStyle/>
          <a:p>
            <a:r>
              <a:rPr lang="en-US" dirty="0"/>
              <a:t>Every starter should be tested before installation in a </a:t>
            </a:r>
            <a:r>
              <a:rPr lang="en-US" dirty="0" smtClean="0"/>
              <a:t>vehicle.</a:t>
            </a:r>
          </a:p>
          <a:p>
            <a:r>
              <a:rPr lang="en-US" dirty="0"/>
              <a:t>Bench testing is the usual </a:t>
            </a:r>
            <a:r>
              <a:rPr lang="en-US" dirty="0" smtClean="0"/>
              <a:t>method of ensuring starter has been properly repaired.</a:t>
            </a:r>
          </a:p>
          <a:p>
            <a:pPr lvl="1"/>
            <a:r>
              <a:rPr lang="en-US" dirty="0" smtClean="0"/>
              <a:t>Clamping the starter </a:t>
            </a:r>
            <a:r>
              <a:rPr lang="en-US" dirty="0"/>
              <a:t>in a </a:t>
            </a:r>
            <a:r>
              <a:rPr lang="en-US" dirty="0" smtClean="0"/>
              <a:t>vise</a:t>
            </a:r>
          </a:p>
          <a:p>
            <a:pPr lvl="1"/>
            <a:r>
              <a:rPr lang="en-US" dirty="0" smtClean="0"/>
              <a:t>Connect heavy-gauge </a:t>
            </a:r>
            <a:r>
              <a:rPr lang="en-US" dirty="0"/>
              <a:t>jumper wires (minimum 4 gauge) to both a </a:t>
            </a:r>
            <a:r>
              <a:rPr lang="en-US" dirty="0" smtClean="0"/>
              <a:t>good battery </a:t>
            </a:r>
            <a:r>
              <a:rPr lang="en-US" dirty="0"/>
              <a:t>and the starter</a:t>
            </a:r>
            <a:r>
              <a:rPr lang="en-US" dirty="0" smtClean="0"/>
              <a:t>.</a:t>
            </a:r>
          </a:p>
          <a:p>
            <a:pPr lvl="1"/>
            <a:r>
              <a:rPr lang="en-US" dirty="0" smtClean="0"/>
              <a:t>The starter motor operates within specifications.</a:t>
            </a:r>
            <a:endParaRPr lang="en-US" dirty="0"/>
          </a:p>
        </p:txBody>
      </p:sp>
    </p:spTree>
    <p:extLst>
      <p:ext uri="{BB962C8B-B14F-4D97-AF65-F5344CB8AC3E}">
        <p14:creationId xmlns:p14="http://schemas.microsoft.com/office/powerpoint/2010/main" val="290675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bench testing the starter motor?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ensure it operates properly before it is reinstalled on the vehicle.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INSTALLATION</a:t>
            </a:r>
            <a:endParaRPr lang="en-US" dirty="0">
              <a:latin typeface="+mj-lt"/>
            </a:endParaRPr>
          </a:p>
        </p:txBody>
      </p:sp>
      <p:sp>
        <p:nvSpPr>
          <p:cNvPr id="3" name="Content Placeholder 2"/>
          <p:cNvSpPr>
            <a:spLocks noGrp="1"/>
          </p:cNvSpPr>
          <p:nvPr>
            <p:ph idx="1"/>
          </p:nvPr>
        </p:nvSpPr>
        <p:spPr/>
        <p:txBody>
          <a:bodyPr/>
          <a:lstStyle/>
          <a:p>
            <a:r>
              <a:rPr lang="en-US" dirty="0" smtClean="0"/>
              <a:t>Check </a:t>
            </a:r>
            <a:r>
              <a:rPr lang="en-US" dirty="0"/>
              <a:t>service information for the exact wiring </a:t>
            </a:r>
            <a:r>
              <a:rPr lang="en-US" dirty="0" smtClean="0"/>
              <a:t>connections</a:t>
            </a:r>
          </a:p>
          <a:p>
            <a:r>
              <a:rPr lang="en-US" dirty="0" smtClean="0"/>
              <a:t>Verify </a:t>
            </a:r>
            <a:r>
              <a:rPr lang="en-US" dirty="0"/>
              <a:t>that all electrical connections on the </a:t>
            </a:r>
            <a:r>
              <a:rPr lang="en-US" dirty="0" smtClean="0"/>
              <a:t>starter-motor are in good condition</a:t>
            </a:r>
          </a:p>
          <a:p>
            <a:r>
              <a:rPr lang="en-US" dirty="0" smtClean="0"/>
              <a:t>Attach </a:t>
            </a:r>
            <a:r>
              <a:rPr lang="en-US" dirty="0"/>
              <a:t>the power and control </a:t>
            </a:r>
            <a:r>
              <a:rPr lang="en-US" dirty="0" smtClean="0"/>
              <a:t>wires</a:t>
            </a:r>
          </a:p>
          <a:p>
            <a:r>
              <a:rPr lang="en-US" dirty="0" smtClean="0"/>
              <a:t>Install </a:t>
            </a:r>
            <a:r>
              <a:rPr lang="en-US" dirty="0"/>
              <a:t>the starter, and torque all the fasteners to </a:t>
            </a:r>
            <a:r>
              <a:rPr lang="en-US" dirty="0" smtClean="0"/>
              <a:t>factory specifications</a:t>
            </a:r>
          </a:p>
          <a:p>
            <a:r>
              <a:rPr lang="en-US" dirty="0"/>
              <a:t>Perform a starter amperage draw test and check for </a:t>
            </a:r>
            <a:r>
              <a:rPr lang="en-US" dirty="0" smtClean="0"/>
              <a:t>proper engine </a:t>
            </a:r>
            <a:r>
              <a:rPr lang="en-US" dirty="0"/>
              <a:t>cranking.</a:t>
            </a:r>
            <a:endParaRPr lang="en-US" dirty="0"/>
          </a:p>
        </p:txBody>
      </p:sp>
    </p:spTree>
    <p:extLst>
      <p:ext uri="{BB962C8B-B14F-4D97-AF65-F5344CB8AC3E}">
        <p14:creationId xmlns:p14="http://schemas.microsoft.com/office/powerpoint/2010/main" val="406454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DRIVE TO FLYWHEEL CLEARANCE</a:t>
            </a:r>
            <a:endParaRPr lang="en-US" dirty="0">
              <a:latin typeface="+mj-lt"/>
            </a:endParaRPr>
          </a:p>
        </p:txBody>
      </p:sp>
      <p:sp>
        <p:nvSpPr>
          <p:cNvPr id="3" name="Content Placeholder 2"/>
          <p:cNvSpPr>
            <a:spLocks noGrp="1"/>
          </p:cNvSpPr>
          <p:nvPr>
            <p:ph idx="1"/>
          </p:nvPr>
        </p:nvSpPr>
        <p:spPr/>
        <p:txBody>
          <a:bodyPr/>
          <a:lstStyle/>
          <a:p>
            <a:r>
              <a:rPr lang="en-US" dirty="0" smtClean="0"/>
              <a:t>Need for Shims</a:t>
            </a:r>
          </a:p>
          <a:p>
            <a:pPr lvl="1"/>
            <a:r>
              <a:rPr lang="en-US" dirty="0"/>
              <a:t>Many starters use shims, which are thin metal strips, between </a:t>
            </a:r>
            <a:r>
              <a:rPr lang="en-US" dirty="0" smtClean="0"/>
              <a:t>the flywheel </a:t>
            </a:r>
            <a:r>
              <a:rPr lang="en-US" dirty="0"/>
              <a:t>and the engine block mounting pad to provide the </a:t>
            </a:r>
            <a:r>
              <a:rPr lang="en-US" dirty="0" smtClean="0"/>
              <a:t>proper clearance.</a:t>
            </a:r>
          </a:p>
          <a:p>
            <a:r>
              <a:rPr lang="en-US" dirty="0" smtClean="0"/>
              <a:t>Symptoms of Clearance Problems</a:t>
            </a:r>
          </a:p>
          <a:p>
            <a:pPr lvl="1"/>
            <a:r>
              <a:rPr lang="en-US" dirty="0" smtClean="0"/>
              <a:t>Clearance too Great: A high pitched whine </a:t>
            </a:r>
            <a:r>
              <a:rPr lang="en-US" i="1" dirty="0"/>
              <a:t>during </a:t>
            </a:r>
            <a:r>
              <a:rPr lang="en-US" dirty="0"/>
              <a:t>cranking</a:t>
            </a:r>
            <a:r>
              <a:rPr lang="en-US" dirty="0" smtClean="0"/>
              <a:t>.</a:t>
            </a:r>
          </a:p>
          <a:p>
            <a:pPr lvl="1"/>
            <a:r>
              <a:rPr lang="en-US" dirty="0" smtClean="0"/>
              <a:t>Clearance to Small: The </a:t>
            </a:r>
            <a:r>
              <a:rPr lang="en-US" dirty="0"/>
              <a:t>starter may bind, </a:t>
            </a:r>
            <a:r>
              <a:rPr lang="en-US" dirty="0" smtClean="0"/>
              <a:t>crank slowly.</a:t>
            </a:r>
            <a:endParaRPr lang="en-US" dirty="0"/>
          </a:p>
        </p:txBody>
      </p:sp>
    </p:spTree>
    <p:extLst>
      <p:ext uri="{BB962C8B-B14F-4D97-AF65-F5344CB8AC3E}">
        <p14:creationId xmlns:p14="http://schemas.microsoft.com/office/powerpoint/2010/main" val="259264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53.11 A shim (or half shim) may be needed to provide the proper clearance between the flywheel teeth of the engine and the pinion teeth of the starter</a:t>
            </a:r>
            <a:endParaRPr lang="en-US" dirty="0">
              <a:latin typeface="+mj-lt"/>
            </a:endParaRPr>
          </a:p>
        </p:txBody>
      </p:sp>
      <p:pic>
        <p:nvPicPr>
          <p:cNvPr id="3" name="Picture 2" descr="A figure shows a shim and a half shim aligned to the outside mounting pads of a starter motor. A pinion gear and ring gear mating is shown with an indication of a clearance value of 0.020 inch to 0.035 inch between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0998" y="2212590"/>
            <a:ext cx="2542004" cy="391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8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53.5</a:t>
            </a:r>
            <a:r>
              <a:rPr lang="en-US" dirty="0" smtClean="0"/>
              <a:t> </a:t>
            </a:r>
            <a:r>
              <a:rPr lang="en-US" dirty="0"/>
              <a:t>Explain starter motor service and bench testing</a:t>
            </a:r>
            <a:r>
              <a:rPr lang="en-US" dirty="0" smtClean="0"/>
              <a:t>.</a:t>
            </a:r>
          </a:p>
          <a:p>
            <a:pPr marL="0" indent="0">
              <a:buNone/>
            </a:pPr>
            <a:r>
              <a:rPr lang="en-US" b="1" dirty="0" smtClean="0">
                <a:solidFill>
                  <a:srgbClr val="005A70"/>
                </a:solidFill>
              </a:rPr>
              <a:t>53.6</a:t>
            </a:r>
            <a:r>
              <a:rPr lang="en-US" dirty="0" smtClean="0"/>
              <a:t> </a:t>
            </a:r>
            <a:r>
              <a:rPr lang="en-US" dirty="0"/>
              <a:t>Describe the procedure to install a starter motor</a:t>
            </a:r>
            <a:r>
              <a:rPr lang="en-US" dirty="0" smtClean="0"/>
              <a:t>.</a:t>
            </a:r>
          </a:p>
          <a:p>
            <a:pPr marL="0" indent="0">
              <a:buNone/>
            </a:pPr>
            <a:r>
              <a:rPr lang="en-US" b="1" dirty="0" smtClean="0">
                <a:solidFill>
                  <a:schemeClr val="accent2"/>
                </a:solidFill>
              </a:rPr>
              <a:t>53.7</a:t>
            </a:r>
            <a:r>
              <a:rPr lang="en-US" dirty="0" smtClean="0"/>
              <a:t> </a:t>
            </a:r>
            <a:r>
              <a:rPr lang="en-US" dirty="0"/>
              <a:t>Describe how to ensure proper clearance between the </a:t>
            </a:r>
            <a:r>
              <a:rPr lang="en-US" dirty="0" smtClean="0"/>
              <a:t>starter pinion </a:t>
            </a:r>
            <a:r>
              <a:rPr lang="en-US" dirty="0"/>
              <a:t>and the engine flywheel.</a:t>
            </a:r>
            <a:r>
              <a:rPr lang="en-US" dirty="0" smtClean="0"/>
              <a:t> </a:t>
            </a:r>
          </a:p>
          <a:p>
            <a:pPr marL="0" indent="0">
              <a:buNone/>
            </a:pPr>
            <a:r>
              <a:rPr lang="en-US" b="1" dirty="0" smtClean="0">
                <a:solidFill>
                  <a:schemeClr val="accent2"/>
                </a:solidFill>
              </a:rPr>
              <a:t>53.8</a:t>
            </a:r>
            <a:r>
              <a:rPr lang="en-US" dirty="0" smtClean="0"/>
              <a:t> </a:t>
            </a:r>
            <a:r>
              <a:rPr lang="en-US" dirty="0"/>
              <a:t>This chapter will help prepare for the ASE </a:t>
            </a:r>
            <a:r>
              <a:rPr lang="en-US" dirty="0" smtClean="0"/>
              <a:t>Electrical/Electronic Systems </a:t>
            </a:r>
            <a:r>
              <a:rPr lang="en-US" dirty="0"/>
              <a:t>(A6) certification test content area “C” (Battery </a:t>
            </a:r>
            <a:r>
              <a:rPr lang="en-US" dirty="0" smtClean="0"/>
              <a:t>and Starting </a:t>
            </a:r>
            <a:r>
              <a:rPr lang="en-US" dirty="0"/>
              <a:t>Systems 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STARTING SYSTEM SYMPTOM GUIDE</a:t>
            </a:r>
            <a:endParaRPr lang="en-US" dirty="0">
              <a:latin typeface="+mj-lt"/>
            </a:endParaRPr>
          </a:p>
        </p:txBody>
      </p:sp>
      <p:sp>
        <p:nvSpPr>
          <p:cNvPr id="3" name="Content Placeholder 2"/>
          <p:cNvSpPr>
            <a:spLocks noGrp="1"/>
          </p:cNvSpPr>
          <p:nvPr>
            <p:ph idx="1"/>
          </p:nvPr>
        </p:nvSpPr>
        <p:spPr/>
        <p:txBody>
          <a:bodyPr/>
          <a:lstStyle/>
          <a:p>
            <a:r>
              <a:rPr lang="en-US" dirty="0" smtClean="0"/>
              <a:t>The following list may help to identify possible starting system concerns.</a:t>
            </a:r>
          </a:p>
          <a:p>
            <a:pPr lvl="1"/>
            <a:r>
              <a:rPr lang="en-US" dirty="0" smtClean="0"/>
              <a:t>Starter motor whines</a:t>
            </a:r>
          </a:p>
          <a:p>
            <a:pPr lvl="1"/>
            <a:r>
              <a:rPr lang="en-US" dirty="0"/>
              <a:t>Starter </a:t>
            </a:r>
            <a:r>
              <a:rPr lang="en-US" dirty="0" smtClean="0"/>
              <a:t>rotates slowly</a:t>
            </a:r>
          </a:p>
          <a:p>
            <a:pPr lvl="1"/>
            <a:r>
              <a:rPr lang="en-US" dirty="0"/>
              <a:t>Starter </a:t>
            </a:r>
            <a:r>
              <a:rPr lang="en-US" dirty="0" smtClean="0"/>
              <a:t>fails to rotate</a:t>
            </a:r>
          </a:p>
          <a:p>
            <a:pPr lvl="1"/>
            <a:r>
              <a:rPr lang="en-US" dirty="0"/>
              <a:t>Starter </a:t>
            </a:r>
            <a:r>
              <a:rPr lang="en-US" dirty="0" smtClean="0"/>
              <a:t>produces grinding noise</a:t>
            </a:r>
          </a:p>
          <a:p>
            <a:pPr lvl="1"/>
            <a:r>
              <a:rPr lang="en-US" dirty="0"/>
              <a:t>Starter </a:t>
            </a:r>
            <a:r>
              <a:rPr lang="en-US" dirty="0" smtClean="0"/>
              <a:t>clicks when engaged</a:t>
            </a:r>
          </a:p>
          <a:p>
            <a:endParaRPr lang="en-US" dirty="0"/>
          </a:p>
        </p:txBody>
      </p:sp>
    </p:spTree>
    <p:extLst>
      <p:ext uri="{BB962C8B-B14F-4D97-AF65-F5344CB8AC3E}">
        <p14:creationId xmlns:p14="http://schemas.microsoft.com/office/powerpoint/2010/main" val="230433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STARTER OVERHAUL</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648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 </a:t>
            </a:r>
            <a:r>
              <a:rPr lang="en-US" sz="2400" b="0" dirty="0">
                <a:latin typeface="+mj-lt"/>
              </a:rPr>
              <a:t>This dirty and greasy starter can be restored to useful</a:t>
            </a:r>
            <a:br>
              <a:rPr lang="en-US" sz="2400" b="0" dirty="0">
                <a:latin typeface="+mj-lt"/>
              </a:rPr>
            </a:br>
            <a:r>
              <a:rPr lang="en-US" sz="2400" b="0" dirty="0">
                <a:latin typeface="+mj-lt"/>
              </a:rPr>
              <a:t>service.</a:t>
            </a:r>
            <a:endParaRPr lang="en-US" sz="2400" dirty="0">
              <a:latin typeface="+mj-lt"/>
            </a:endParaRPr>
          </a:p>
        </p:txBody>
      </p:sp>
      <p:pic>
        <p:nvPicPr>
          <p:cNvPr id="3" name="Picture 2" descr="A photo shows a technician holding a dirty and greasy start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99508"/>
            <a:ext cx="6867525" cy="461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2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 </a:t>
            </a:r>
            <a:r>
              <a:rPr lang="en-US" sz="2400" b="0" dirty="0">
                <a:latin typeface="+mj-lt"/>
              </a:rPr>
              <a:t>The connecting wire between the solenoid and the</a:t>
            </a:r>
            <a:br>
              <a:rPr lang="en-US" sz="2400" b="0" dirty="0">
                <a:latin typeface="+mj-lt"/>
              </a:rPr>
            </a:br>
            <a:r>
              <a:rPr lang="en-US" sz="2400" b="0" dirty="0">
                <a:latin typeface="+mj-lt"/>
              </a:rPr>
              <a:t>starter is removed.</a:t>
            </a:r>
            <a:endParaRPr lang="en-US" sz="2400" dirty="0">
              <a:latin typeface="+mj-lt"/>
            </a:endParaRPr>
          </a:p>
        </p:txBody>
      </p:sp>
      <p:pic>
        <p:nvPicPr>
          <p:cNvPr id="3" name="Picture 2" descr="A photo shows a technician removing the connecting wire from the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38828"/>
            <a:ext cx="6867525" cy="456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0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3. </a:t>
            </a:r>
            <a:r>
              <a:rPr lang="en-US" b="0" dirty="0">
                <a:latin typeface="+mj-lt"/>
              </a:rPr>
              <a:t>An old starter field housing is being used to </a:t>
            </a:r>
            <a:r>
              <a:rPr lang="en-US" b="0" dirty="0" smtClean="0">
                <a:latin typeface="+mj-lt"/>
              </a:rPr>
              <a:t>support the </a:t>
            </a:r>
            <a:r>
              <a:rPr lang="en-US" b="0" dirty="0">
                <a:latin typeface="+mj-lt"/>
              </a:rPr>
              <a:t>drive-end housing of the starter as it is </a:t>
            </a:r>
            <a:r>
              <a:rPr lang="en-US" b="0" dirty="0" smtClean="0">
                <a:latin typeface="+mj-lt"/>
              </a:rPr>
              <a:t>being disassembled</a:t>
            </a:r>
            <a:r>
              <a:rPr lang="en-US" b="0" dirty="0">
                <a:latin typeface="+mj-lt"/>
              </a:rPr>
              <a:t>. This rebuilder is using an </a:t>
            </a:r>
            <a:r>
              <a:rPr lang="en-US" b="0" dirty="0" smtClean="0">
                <a:latin typeface="+mj-lt"/>
              </a:rPr>
              <a:t>electric impact wrench </a:t>
            </a:r>
            <a:r>
              <a:rPr lang="en-US" b="0" dirty="0">
                <a:latin typeface="+mj-lt"/>
              </a:rPr>
              <a:t>to remove the solenoid fasteners.</a:t>
            </a:r>
            <a:endParaRPr lang="en-US" dirty="0">
              <a:latin typeface="+mj-lt"/>
            </a:endParaRPr>
          </a:p>
        </p:txBody>
      </p:sp>
      <p:pic>
        <p:nvPicPr>
          <p:cNvPr id="3" name="Picture 2" descr="A photo shows a greasy starter supported by a starter housing. An impact wrench is seen removing solenoid fasten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58033"/>
            <a:ext cx="6771419" cy="452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5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a:t>
            </a:r>
            <a:r>
              <a:rPr lang="en-US" sz="2400" b="0" dirty="0">
                <a:latin typeface="+mj-lt"/>
              </a:rPr>
              <a:t> A </a:t>
            </a:r>
            <a:r>
              <a:rPr lang="en-US" sz="2400" b="0" dirty="0" err="1">
                <a:latin typeface="+mj-lt"/>
              </a:rPr>
              <a:t>Torx</a:t>
            </a:r>
            <a:r>
              <a:rPr lang="en-US" sz="2400" b="0" dirty="0">
                <a:latin typeface="+mj-lt"/>
              </a:rPr>
              <a:t> driver is used to remove the solenoid </a:t>
            </a:r>
            <a:r>
              <a:rPr lang="en-US" sz="2400" b="0" dirty="0" smtClean="0">
                <a:latin typeface="+mj-lt"/>
              </a:rPr>
              <a:t>attaching screws</a:t>
            </a:r>
            <a:r>
              <a:rPr lang="en-US" sz="2400" b="0" dirty="0">
                <a:latin typeface="+mj-lt"/>
              </a:rPr>
              <a:t>.</a:t>
            </a:r>
            <a:r>
              <a:rPr lang="en-US" sz="2400" dirty="0" smtClean="0">
                <a:latin typeface="+mj-lt"/>
              </a:rPr>
              <a:t> </a:t>
            </a:r>
            <a:endParaRPr lang="en-US" sz="2400" dirty="0">
              <a:latin typeface="+mj-lt"/>
            </a:endParaRPr>
          </a:p>
        </p:txBody>
      </p:sp>
      <p:pic>
        <p:nvPicPr>
          <p:cNvPr id="3" name="Picture 2" descr="A photo shows a technician using a torx driver to remove solenoid attaching screw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65070"/>
            <a:ext cx="6847619" cy="44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5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 </a:t>
            </a:r>
            <a:r>
              <a:rPr lang="en-US" sz="2400" b="0" dirty="0">
                <a:latin typeface="+mj-lt"/>
              </a:rPr>
              <a:t>After the retaining screws have been removed, </a:t>
            </a:r>
            <a:r>
              <a:rPr lang="en-US" sz="2400" b="0" dirty="0" smtClean="0">
                <a:latin typeface="+mj-lt"/>
              </a:rPr>
              <a:t>the solenoid </a:t>
            </a:r>
            <a:r>
              <a:rPr lang="en-US" sz="2400" b="0" dirty="0">
                <a:latin typeface="+mj-lt"/>
              </a:rPr>
              <a:t>can be separated from the starter motor. </a:t>
            </a:r>
            <a:r>
              <a:rPr lang="en-US" sz="2400" b="0" dirty="0" smtClean="0">
                <a:latin typeface="+mj-lt"/>
              </a:rPr>
              <a:t>This rebuilder </a:t>
            </a:r>
            <a:r>
              <a:rPr lang="en-US" sz="2400" b="0" dirty="0">
                <a:latin typeface="+mj-lt"/>
              </a:rPr>
              <a:t>always replaces the solenoid.</a:t>
            </a:r>
            <a:endParaRPr lang="en-US" sz="2400" dirty="0">
              <a:latin typeface="+mj-lt"/>
            </a:endParaRPr>
          </a:p>
        </p:txBody>
      </p:sp>
      <p:pic>
        <p:nvPicPr>
          <p:cNvPr id="3" name="Picture 2" descr="A photo shows a solenoid being separated from the starter mot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99635"/>
            <a:ext cx="6836024" cy="445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6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 </a:t>
            </a:r>
            <a:r>
              <a:rPr lang="en-US" sz="2400" b="0" dirty="0">
                <a:latin typeface="+mj-lt"/>
              </a:rPr>
              <a:t>The through bolts are being removed</a:t>
            </a:r>
            <a:r>
              <a:rPr lang="en-US" b="0" dirty="0"/>
              <a:t>.</a:t>
            </a:r>
            <a:endParaRPr lang="en-US" dirty="0"/>
          </a:p>
        </p:txBody>
      </p:sp>
      <p:pic>
        <p:nvPicPr>
          <p:cNvPr id="3" name="Picture 2" descr="A photo shows a technician using a screwdriver to remove through bolts from the starter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486512"/>
            <a:ext cx="7086600" cy="457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3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 </a:t>
            </a:r>
            <a:r>
              <a:rPr lang="en-US" sz="2400" b="0" dirty="0">
                <a:latin typeface="+mj-lt"/>
              </a:rPr>
              <a:t>The brush end plate is removed.</a:t>
            </a:r>
            <a:endParaRPr lang="en-US" sz="2400" dirty="0">
              <a:latin typeface="+mj-lt"/>
            </a:endParaRPr>
          </a:p>
        </p:txBody>
      </p:sp>
      <p:pic>
        <p:nvPicPr>
          <p:cNvPr id="3" name="Picture 2" descr="A photo shows the brush end plate separated from the starter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09657"/>
            <a:ext cx="6810376" cy="458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3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 </a:t>
            </a:r>
            <a:r>
              <a:rPr lang="en-US" sz="2400" b="0" dirty="0">
                <a:latin typeface="+mj-lt"/>
              </a:rPr>
              <a:t>The armature assembly is removed from the field frame.</a:t>
            </a:r>
            <a:endParaRPr lang="en-US" sz="2400" dirty="0">
              <a:latin typeface="+mj-lt"/>
            </a:endParaRPr>
          </a:p>
        </p:txBody>
      </p:sp>
      <p:pic>
        <p:nvPicPr>
          <p:cNvPr id="3" name="Picture 2" descr="A photo shows the armature assembly inside the field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24000"/>
            <a:ext cx="7058025" cy="459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0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STARTING SYSTEM TROUBLESHOOTING PROCEDURE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Overview</a:t>
            </a:r>
          </a:p>
          <a:p>
            <a:pPr lvl="1"/>
            <a:r>
              <a:rPr lang="en-US" dirty="0" smtClean="0"/>
              <a:t>Check all system components for proper operation</a:t>
            </a:r>
            <a:endParaRPr lang="en-US" dirty="0" smtClean="0"/>
          </a:p>
          <a:p>
            <a:r>
              <a:rPr lang="en-US" dirty="0" smtClean="0"/>
              <a:t>Steps Involved</a:t>
            </a:r>
          </a:p>
          <a:p>
            <a:pPr lvl="1"/>
            <a:r>
              <a:rPr lang="en-US" dirty="0" smtClean="0"/>
              <a:t>Step 1: Verify </a:t>
            </a:r>
            <a:r>
              <a:rPr lang="en-US" dirty="0"/>
              <a:t>the customer concern</a:t>
            </a:r>
            <a:r>
              <a:rPr lang="en-US" dirty="0" smtClean="0"/>
              <a:t>.</a:t>
            </a:r>
          </a:p>
          <a:p>
            <a:pPr lvl="1"/>
            <a:r>
              <a:rPr lang="en-US" dirty="0" smtClean="0"/>
              <a:t>Step 2: Visually </a:t>
            </a:r>
            <a:r>
              <a:rPr lang="en-US" dirty="0"/>
              <a:t>inspect the battery and battery connections</a:t>
            </a:r>
            <a:r>
              <a:rPr lang="en-US" dirty="0" smtClean="0"/>
              <a:t>.</a:t>
            </a:r>
          </a:p>
          <a:p>
            <a:pPr lvl="1"/>
            <a:r>
              <a:rPr lang="en-US" dirty="0" smtClean="0"/>
              <a:t>Step 3:Test </a:t>
            </a:r>
            <a:r>
              <a:rPr lang="en-US" dirty="0"/>
              <a:t>battery condition</a:t>
            </a:r>
            <a:r>
              <a:rPr lang="en-US" dirty="0" smtClean="0"/>
              <a:t>.</a:t>
            </a:r>
          </a:p>
          <a:p>
            <a:pPr lvl="1"/>
            <a:r>
              <a:rPr lang="en-US" dirty="0" smtClean="0"/>
              <a:t>Step 4: Check </a:t>
            </a:r>
            <a:r>
              <a:rPr lang="en-US" dirty="0"/>
              <a:t>the control circuit</a:t>
            </a:r>
            <a:r>
              <a:rPr lang="en-US" dirty="0" smtClean="0"/>
              <a:t>.</a:t>
            </a:r>
          </a:p>
          <a:p>
            <a:pPr lvl="1"/>
            <a:r>
              <a:rPr lang="en-US" dirty="0" smtClean="0"/>
              <a:t>Step 5: Check </a:t>
            </a:r>
            <a:r>
              <a:rPr lang="en-US" dirty="0"/>
              <a:t>voltage drop of the starter circuit. </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 </a:t>
            </a:r>
            <a:r>
              <a:rPr lang="en-US" sz="2400" b="0" dirty="0">
                <a:latin typeface="+mj-lt"/>
              </a:rPr>
              <a:t>Notice that the length of a direct-drive starter </a:t>
            </a:r>
            <a:r>
              <a:rPr lang="en-US" sz="2400" b="0" dirty="0" smtClean="0">
                <a:latin typeface="+mj-lt"/>
              </a:rPr>
              <a:t>armature (top</a:t>
            </a:r>
            <a:r>
              <a:rPr lang="en-US" sz="2400" b="0" dirty="0">
                <a:latin typeface="+mj-lt"/>
              </a:rPr>
              <a:t>) is the same length as the overall length of </a:t>
            </a:r>
            <a:r>
              <a:rPr lang="en-US" sz="2400" b="0" dirty="0" smtClean="0">
                <a:latin typeface="+mj-lt"/>
              </a:rPr>
              <a:t>a gear-reduction </a:t>
            </a:r>
            <a:r>
              <a:rPr lang="en-US" sz="2400" b="0" dirty="0">
                <a:latin typeface="+mj-lt"/>
              </a:rPr>
              <a:t>armature, except smaller in diameter.</a:t>
            </a:r>
            <a:endParaRPr lang="en-US" sz="2400" dirty="0">
              <a:latin typeface="+mj-lt"/>
            </a:endParaRPr>
          </a:p>
        </p:txBody>
      </p:sp>
      <p:pic>
        <p:nvPicPr>
          <p:cNvPr id="3" name="Picture 2" descr="A photo shows a direct-drive starter armature and a gear-reduction armature. Both have same lengths but different sizes of diamet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98048"/>
            <a:ext cx="7058025" cy="458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1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10. </a:t>
            </a:r>
            <a:r>
              <a:rPr lang="en-US" sz="2400" b="0" dirty="0">
                <a:latin typeface="+mj-lt"/>
              </a:rPr>
              <a:t>A light tap with a hammer dislodges the </a:t>
            </a:r>
            <a:r>
              <a:rPr lang="en-US" sz="2400" b="0" dirty="0" smtClean="0">
                <a:latin typeface="+mj-lt"/>
              </a:rPr>
              <a:t>armature thrust </a:t>
            </a:r>
            <a:r>
              <a:rPr lang="en-US" sz="2400" b="0" dirty="0">
                <a:latin typeface="+mj-lt"/>
              </a:rPr>
              <a:t>ball (in the palm of the hand) from the </a:t>
            </a:r>
            <a:r>
              <a:rPr lang="en-US" sz="2400" b="0" dirty="0" smtClean="0">
                <a:latin typeface="+mj-lt"/>
              </a:rPr>
              <a:t>center of </a:t>
            </a:r>
            <a:r>
              <a:rPr lang="en-US" sz="2400" b="0" dirty="0">
                <a:latin typeface="+mj-lt"/>
              </a:rPr>
              <a:t>the gear-reduction assembly.</a:t>
            </a:r>
            <a:endParaRPr lang="en-US" sz="2400" dirty="0">
              <a:latin typeface="+mj-lt"/>
            </a:endParaRPr>
          </a:p>
        </p:txBody>
      </p:sp>
      <p:pic>
        <p:nvPicPr>
          <p:cNvPr id="3" name="Picture 2" descr="A photo shows an armature thrust bal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684692"/>
            <a:ext cx="6753225" cy="43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66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11. </a:t>
            </a:r>
            <a:r>
              <a:rPr lang="en-US" sz="2400" b="0" dirty="0">
                <a:latin typeface="+mj-lt"/>
              </a:rPr>
              <a:t>This figure shows the planetary ring gear </a:t>
            </a:r>
            <a:r>
              <a:rPr lang="en-US" sz="2400" b="0" dirty="0" smtClean="0">
                <a:latin typeface="+mj-lt"/>
              </a:rPr>
              <a:t>and pinion </a:t>
            </a:r>
            <a:r>
              <a:rPr lang="en-US" sz="2400" b="0" dirty="0">
                <a:latin typeface="+mj-lt"/>
              </a:rPr>
              <a:t>gears</a:t>
            </a:r>
            <a:r>
              <a:rPr lang="en-US" b="0" dirty="0"/>
              <a:t>.</a:t>
            </a:r>
            <a:endParaRPr lang="en-US" dirty="0"/>
          </a:p>
        </p:txBody>
      </p:sp>
      <p:pic>
        <p:nvPicPr>
          <p:cNvPr id="3" name="Picture 2" descr="A photo shows three pinion gears inside a planetary ring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200"/>
            <a:ext cx="6986310" cy="459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12. </a:t>
            </a:r>
            <a:r>
              <a:rPr lang="en-US" sz="2400" b="0" dirty="0">
                <a:latin typeface="+mj-lt"/>
              </a:rPr>
              <a:t>A close-up of one of the planetary gears, </a:t>
            </a:r>
            <a:r>
              <a:rPr lang="en-US" sz="2400" b="0" dirty="0" smtClean="0">
                <a:latin typeface="+mj-lt"/>
              </a:rPr>
              <a:t>which shows </a:t>
            </a:r>
            <a:r>
              <a:rPr lang="en-US" sz="2400" b="0" dirty="0">
                <a:latin typeface="+mj-lt"/>
              </a:rPr>
              <a:t>the small needle bearings on the inside.</a:t>
            </a:r>
            <a:endParaRPr lang="en-US" sz="2400" dirty="0">
              <a:latin typeface="+mj-lt"/>
            </a:endParaRPr>
          </a:p>
        </p:txBody>
      </p:sp>
      <p:pic>
        <p:nvPicPr>
          <p:cNvPr id="3" name="Picture 2" descr="A photo shows a planetary pinion gear with a needle bearing inside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01652"/>
            <a:ext cx="6833910" cy="445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7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13. </a:t>
            </a:r>
            <a:r>
              <a:rPr lang="en-US" sz="2400" b="0" dirty="0">
                <a:latin typeface="+mj-lt"/>
              </a:rPr>
              <a:t>The clip is removed from the shaft so the </a:t>
            </a:r>
            <a:r>
              <a:rPr lang="en-US" sz="2400" b="0" dirty="0" smtClean="0">
                <a:latin typeface="+mj-lt"/>
              </a:rPr>
              <a:t>planetary gear </a:t>
            </a:r>
            <a:r>
              <a:rPr lang="en-US" sz="2400" b="0" dirty="0">
                <a:latin typeface="+mj-lt"/>
              </a:rPr>
              <a:t>assembly can be separated and inspected.</a:t>
            </a:r>
            <a:endParaRPr lang="en-US" sz="2400" dirty="0">
              <a:latin typeface="+mj-lt"/>
            </a:endParaRPr>
          </a:p>
        </p:txBody>
      </p:sp>
      <p:pic>
        <p:nvPicPr>
          <p:cNvPr id="3" name="Picture 2" descr="A photo shows a screwdriver removing a clip from th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76400"/>
            <a:ext cx="6786567" cy="447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9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14. </a:t>
            </a:r>
            <a:r>
              <a:rPr lang="en-US" sz="2400" b="0" dirty="0">
                <a:latin typeface="+mj-lt"/>
              </a:rPr>
              <a:t>The shaft assembly is being separated from </a:t>
            </a:r>
            <a:r>
              <a:rPr lang="en-US" sz="2400" b="0" dirty="0" smtClean="0">
                <a:latin typeface="+mj-lt"/>
              </a:rPr>
              <a:t>the stationary </a:t>
            </a:r>
            <a:r>
              <a:rPr lang="en-US" sz="2400" b="0" dirty="0">
                <a:latin typeface="+mj-lt"/>
              </a:rPr>
              <a:t>gear assembly.</a:t>
            </a:r>
            <a:endParaRPr lang="en-US" sz="2400" dirty="0">
              <a:latin typeface="+mj-lt"/>
            </a:endParaRPr>
          </a:p>
        </p:txBody>
      </p:sp>
      <p:pic>
        <p:nvPicPr>
          <p:cNvPr id="3" name="Picture 2" descr="A photo shows the shaft assembly separated from the stationary gea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00200"/>
            <a:ext cx="6862767" cy="449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15. </a:t>
            </a:r>
            <a:r>
              <a:rPr lang="en-US" sz="2400" b="0" dirty="0">
                <a:latin typeface="+mj-lt"/>
              </a:rPr>
              <a:t>The commutator on the armature is </a:t>
            </a:r>
            <a:r>
              <a:rPr lang="en-US" sz="2400" b="0" dirty="0" smtClean="0">
                <a:latin typeface="+mj-lt"/>
              </a:rPr>
              <a:t>discolored and </a:t>
            </a:r>
            <a:r>
              <a:rPr lang="en-US" sz="2400" b="0" dirty="0">
                <a:latin typeface="+mj-lt"/>
              </a:rPr>
              <a:t>the brushes may not have been making </a:t>
            </a:r>
            <a:r>
              <a:rPr lang="en-US" sz="2400" b="0" dirty="0" smtClean="0">
                <a:latin typeface="+mj-lt"/>
              </a:rPr>
              <a:t>good contact </a:t>
            </a:r>
            <a:r>
              <a:rPr lang="en-US" sz="2400" b="0" dirty="0">
                <a:latin typeface="+mj-lt"/>
              </a:rPr>
              <a:t>with the segments.</a:t>
            </a:r>
            <a:endParaRPr lang="en-US" sz="2400" dirty="0">
              <a:latin typeface="+mj-lt"/>
            </a:endParaRPr>
          </a:p>
        </p:txBody>
      </p:sp>
      <p:pic>
        <p:nvPicPr>
          <p:cNvPr id="3" name="Picture 2" descr="A photo shows a discolored commut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56813"/>
            <a:ext cx="6634166" cy="43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1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16. </a:t>
            </a:r>
            <a:r>
              <a:rPr lang="en-US" sz="2400" b="0" dirty="0">
                <a:latin typeface="+mj-lt"/>
              </a:rPr>
              <a:t>All of the starter components are placed in a </a:t>
            </a:r>
            <a:r>
              <a:rPr lang="en-US" sz="2400" b="0" dirty="0" smtClean="0">
                <a:latin typeface="+mj-lt"/>
              </a:rPr>
              <a:t>tumbler with </a:t>
            </a:r>
            <a:r>
              <a:rPr lang="en-US" sz="2400" b="0" dirty="0">
                <a:latin typeface="+mj-lt"/>
              </a:rPr>
              <a:t>water-based cleaner. The armature is </a:t>
            </a:r>
            <a:r>
              <a:rPr lang="en-US" sz="2400" b="0" dirty="0" smtClean="0">
                <a:latin typeface="+mj-lt"/>
              </a:rPr>
              <a:t>installed in </a:t>
            </a:r>
            <a:r>
              <a:rPr lang="en-US" sz="2400" b="0" dirty="0">
                <a:latin typeface="+mj-lt"/>
              </a:rPr>
              <a:t>a lathe and the commutator is resurfaced </a:t>
            </a:r>
            <a:r>
              <a:rPr lang="en-US" sz="2400" b="0" dirty="0" smtClean="0">
                <a:latin typeface="+mj-lt"/>
              </a:rPr>
              <a:t>using emery </a:t>
            </a:r>
            <a:r>
              <a:rPr lang="en-US" sz="2400" b="0" dirty="0">
                <a:latin typeface="+mj-lt"/>
              </a:rPr>
              <a:t>cloth.</a:t>
            </a:r>
            <a:endParaRPr lang="en-US" sz="2400" dirty="0">
              <a:latin typeface="+mj-lt"/>
            </a:endParaRPr>
          </a:p>
        </p:txBody>
      </p:sp>
      <p:pic>
        <p:nvPicPr>
          <p:cNvPr id="3" name="Picture 2" descr="A photo shows an armature being resurfaced on a lathe using a sand pa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493119"/>
            <a:ext cx="6839301" cy="450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1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17. </a:t>
            </a:r>
            <a:r>
              <a:rPr lang="en-US" sz="2400" b="0" dirty="0">
                <a:latin typeface="+mj-lt"/>
              </a:rPr>
              <a:t>The finished commutator looks like new</a:t>
            </a:r>
            <a:r>
              <a:rPr lang="en-US" b="0" dirty="0"/>
              <a:t>.</a:t>
            </a:r>
            <a:endParaRPr lang="en-US" dirty="0"/>
          </a:p>
        </p:txBody>
      </p:sp>
      <p:pic>
        <p:nvPicPr>
          <p:cNvPr id="3" name="Picture 2" descr="A photo shows a clean commut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676400"/>
            <a:ext cx="6763101" cy="441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9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18. </a:t>
            </a:r>
            <a:r>
              <a:rPr lang="en-US" sz="2400" b="0" dirty="0">
                <a:latin typeface="+mj-lt"/>
              </a:rPr>
              <a:t>Starter reassembly begins by installing a </a:t>
            </a:r>
            <a:r>
              <a:rPr lang="en-US" sz="2400" b="0" dirty="0" smtClean="0">
                <a:latin typeface="+mj-lt"/>
              </a:rPr>
              <a:t>new starter </a:t>
            </a:r>
            <a:r>
              <a:rPr lang="en-US" sz="2400" b="0" dirty="0">
                <a:latin typeface="+mj-lt"/>
              </a:rPr>
              <a:t>drive on the shaft assembly. The stop </a:t>
            </a:r>
            <a:r>
              <a:rPr lang="en-US" sz="2400" b="0" dirty="0" smtClean="0">
                <a:latin typeface="+mj-lt"/>
              </a:rPr>
              <a:t>ring and </a:t>
            </a:r>
            <a:r>
              <a:rPr lang="en-US" sz="2400" b="0" dirty="0">
                <a:latin typeface="+mj-lt"/>
              </a:rPr>
              <a:t>stop ring retainer are then installed.</a:t>
            </a:r>
            <a:r>
              <a:rPr lang="en-US" sz="2400" dirty="0" smtClean="0">
                <a:latin typeface="+mj-lt"/>
              </a:rPr>
              <a:t> </a:t>
            </a:r>
            <a:endParaRPr lang="en-US" sz="2400" dirty="0">
              <a:latin typeface="+mj-lt"/>
            </a:endParaRPr>
          </a:p>
        </p:txBody>
      </p:sp>
      <p:pic>
        <p:nvPicPr>
          <p:cNvPr id="3" name="Picture 2" descr="A photo shows a stop ring and stop ring retainer installed on a starter dr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35317"/>
            <a:ext cx="6880648" cy="453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8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53.1 A theft deterrent indicator lamp of the dash. A flashing lamp usually indicates a fault in the system, and the engine may not start</a:t>
            </a:r>
          </a:p>
        </p:txBody>
      </p:sp>
      <p:pic>
        <p:nvPicPr>
          <p:cNvPr id="5" name="Picture 2" descr="A photo shows a part of the dashboard with speedometer, brake and parking lamp, oil indicator lamp, and theft deterrent lamp illuminat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7168" y="2460358"/>
            <a:ext cx="416966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19. </a:t>
            </a:r>
            <a:r>
              <a:rPr lang="en-US" sz="2400" b="0" dirty="0">
                <a:latin typeface="+mj-lt"/>
              </a:rPr>
              <a:t>The gear-reduction assembly is positioned </a:t>
            </a:r>
            <a:r>
              <a:rPr lang="en-US" sz="2400" b="0" dirty="0" smtClean="0">
                <a:latin typeface="+mj-lt"/>
              </a:rPr>
              <a:t>along with </a:t>
            </a:r>
            <a:r>
              <a:rPr lang="en-US" sz="2400" b="0" dirty="0">
                <a:latin typeface="+mj-lt"/>
              </a:rPr>
              <a:t>the shift fork (drive lever) into the </a:t>
            </a:r>
            <a:r>
              <a:rPr lang="en-US" sz="2400" b="0" dirty="0" smtClean="0">
                <a:latin typeface="+mj-lt"/>
              </a:rPr>
              <a:t>cleaned drive-end </a:t>
            </a:r>
            <a:r>
              <a:rPr lang="en-US" sz="2400" b="0" dirty="0">
                <a:latin typeface="+mj-lt"/>
              </a:rPr>
              <a:t>housing.</a:t>
            </a:r>
            <a:endParaRPr lang="en-US" sz="2400" dirty="0">
              <a:latin typeface="+mj-lt"/>
            </a:endParaRPr>
          </a:p>
        </p:txBody>
      </p:sp>
      <p:pic>
        <p:nvPicPr>
          <p:cNvPr id="3" name="Picture 2" descr="A photo shows a cleaned drive end housing with gear-reduction assembly. The shift fork is also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517544"/>
            <a:ext cx="6685650" cy="445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5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20. </a:t>
            </a:r>
            <a:r>
              <a:rPr lang="en-US" sz="2400" b="0" dirty="0">
                <a:latin typeface="+mj-lt"/>
              </a:rPr>
              <a:t>After gear retainer has been installed over the </a:t>
            </a:r>
            <a:r>
              <a:rPr lang="en-US" sz="2400" b="0" dirty="0" smtClean="0">
                <a:latin typeface="+mj-lt"/>
              </a:rPr>
              <a:t>gear reduction assembly</a:t>
            </a:r>
            <a:r>
              <a:rPr lang="en-US" sz="2400" b="0" dirty="0">
                <a:latin typeface="+mj-lt"/>
              </a:rPr>
              <a:t>, the armature is installed.</a:t>
            </a:r>
            <a:endParaRPr lang="en-US" sz="2400" dirty="0">
              <a:latin typeface="+mj-lt"/>
            </a:endParaRPr>
          </a:p>
        </p:txBody>
      </p:sp>
      <p:pic>
        <p:nvPicPr>
          <p:cNvPr id="3" name="Picture 2" descr="A photo shows an armature placed on the gear re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600200"/>
            <a:ext cx="6934201" cy="448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1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21. </a:t>
            </a:r>
            <a:r>
              <a:rPr lang="en-US" sz="2400" b="0" dirty="0">
                <a:latin typeface="+mj-lt"/>
              </a:rPr>
              <a:t>New brushes are being installed into the </a:t>
            </a:r>
            <a:r>
              <a:rPr lang="en-US" sz="2400" b="0" dirty="0" smtClean="0">
                <a:latin typeface="+mj-lt"/>
              </a:rPr>
              <a:t>brush holder </a:t>
            </a:r>
            <a:r>
              <a:rPr lang="en-US" sz="2400" b="0" dirty="0">
                <a:latin typeface="+mj-lt"/>
              </a:rPr>
              <a:t>assembly</a:t>
            </a:r>
            <a:r>
              <a:rPr lang="en-US" b="0" dirty="0"/>
              <a:t>.</a:t>
            </a:r>
            <a:endParaRPr lang="en-US" dirty="0"/>
          </a:p>
        </p:txBody>
      </p:sp>
      <p:pic>
        <p:nvPicPr>
          <p:cNvPr id="3" name="Picture 2" descr="A photo shows a brush holder assembly with new brus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479808"/>
            <a:ext cx="6742097" cy="450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9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22. </a:t>
            </a:r>
            <a:r>
              <a:rPr lang="en-US" sz="2400" b="0" dirty="0">
                <a:latin typeface="+mj-lt"/>
              </a:rPr>
              <a:t>The brush end plate and the through bolts </a:t>
            </a:r>
            <a:r>
              <a:rPr lang="en-US" sz="2400" b="0" dirty="0" smtClean="0">
                <a:latin typeface="+mj-lt"/>
              </a:rPr>
              <a:t>are installed</a:t>
            </a:r>
            <a:r>
              <a:rPr lang="en-US" sz="2400" b="0" dirty="0">
                <a:latin typeface="+mj-lt"/>
              </a:rPr>
              <a:t>, being sure that the ground </a:t>
            </a:r>
            <a:r>
              <a:rPr lang="en-US" sz="2400" b="0" dirty="0" smtClean="0">
                <a:latin typeface="+mj-lt"/>
              </a:rPr>
              <a:t>connection for </a:t>
            </a:r>
            <a:r>
              <a:rPr lang="en-US" sz="2400" b="0" dirty="0">
                <a:latin typeface="+mj-lt"/>
              </a:rPr>
              <a:t>the brushes is clean and tight.</a:t>
            </a:r>
            <a:endParaRPr lang="en-US" sz="2400" dirty="0">
              <a:latin typeface="+mj-lt"/>
            </a:endParaRPr>
          </a:p>
        </p:txBody>
      </p:sp>
      <p:pic>
        <p:nvPicPr>
          <p:cNvPr id="3" name="Picture 2" descr="A photo shows the brush end plate of the starter motor. Two incomplete installed through bolts can also be s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546741"/>
            <a:ext cx="6665897" cy="445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7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23. </a:t>
            </a:r>
            <a:r>
              <a:rPr lang="en-US" b="0" dirty="0">
                <a:latin typeface="+mj-lt"/>
              </a:rPr>
              <a:t>This starter was restored to useful service </a:t>
            </a:r>
            <a:r>
              <a:rPr lang="en-US" b="0" dirty="0" smtClean="0">
                <a:latin typeface="+mj-lt"/>
              </a:rPr>
              <a:t>by replacing the </a:t>
            </a:r>
            <a:r>
              <a:rPr lang="en-US" b="0" dirty="0">
                <a:latin typeface="+mj-lt"/>
              </a:rPr>
              <a:t>solenoid, the brushes, and the </a:t>
            </a:r>
            <a:r>
              <a:rPr lang="en-US" b="0" dirty="0" smtClean="0">
                <a:latin typeface="+mj-lt"/>
              </a:rPr>
              <a:t>starter drive </a:t>
            </a:r>
            <a:r>
              <a:rPr lang="en-US" b="0" dirty="0">
                <a:latin typeface="+mj-lt"/>
              </a:rPr>
              <a:t>assembly, plus a thorough cleaning </a:t>
            </a:r>
            <a:r>
              <a:rPr lang="en-US" b="0" dirty="0" smtClean="0">
                <a:latin typeface="+mj-lt"/>
              </a:rPr>
              <a:t>and attention to </a:t>
            </a:r>
            <a:r>
              <a:rPr lang="en-US" b="0" dirty="0">
                <a:latin typeface="+mj-lt"/>
              </a:rPr>
              <a:t>detail in the reassembly.</a:t>
            </a:r>
            <a:endParaRPr lang="en-US" dirty="0">
              <a:latin typeface="+mj-lt"/>
            </a:endParaRPr>
          </a:p>
        </p:txBody>
      </p:sp>
      <p:pic>
        <p:nvPicPr>
          <p:cNvPr id="3" name="Picture 2" descr="A photo shows a fully-restored, clean starter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1568779"/>
            <a:ext cx="6578119" cy="440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2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VOLTAGE DROP TESTING</a:t>
            </a:r>
            <a:endParaRPr lang="en-US" dirty="0">
              <a:latin typeface="+mj-lt"/>
            </a:endParaRPr>
          </a:p>
        </p:txBody>
      </p:sp>
      <p:sp>
        <p:nvSpPr>
          <p:cNvPr id="3" name="Content Placeholder 2"/>
          <p:cNvSpPr>
            <a:spLocks noGrp="1"/>
          </p:cNvSpPr>
          <p:nvPr>
            <p:ph idx="1"/>
          </p:nvPr>
        </p:nvSpPr>
        <p:spPr/>
        <p:txBody>
          <a:bodyPr/>
          <a:lstStyle/>
          <a:p>
            <a:r>
              <a:rPr lang="en-US" dirty="0"/>
              <a:t>Voltage drop is the drop in voltage that occurs </a:t>
            </a:r>
            <a:r>
              <a:rPr lang="en-US" dirty="0" smtClean="0"/>
              <a:t>when current </a:t>
            </a:r>
            <a:r>
              <a:rPr lang="en-US" dirty="0"/>
              <a:t>is flowing through a resistance.</a:t>
            </a:r>
            <a:endParaRPr lang="en-US" dirty="0" smtClean="0"/>
          </a:p>
          <a:p>
            <a:r>
              <a:rPr lang="en-US" dirty="0" smtClean="0"/>
              <a:t>Test Procedure</a:t>
            </a:r>
          </a:p>
          <a:p>
            <a:pPr lvl="1"/>
            <a:r>
              <a:rPr lang="en-US" dirty="0"/>
              <a:t>Disable the ignition or fuel </a:t>
            </a:r>
            <a:r>
              <a:rPr lang="en-US" dirty="0" smtClean="0"/>
              <a:t>injection</a:t>
            </a:r>
          </a:p>
          <a:p>
            <a:pPr lvl="1"/>
            <a:r>
              <a:rPr lang="en-US" dirty="0" smtClean="0"/>
              <a:t>Connect voltmeter between battery and starter motor</a:t>
            </a:r>
          </a:p>
          <a:p>
            <a:pPr lvl="1"/>
            <a:r>
              <a:rPr lang="en-US" dirty="0"/>
              <a:t>Crank the engine and observe the reading while </a:t>
            </a:r>
            <a:r>
              <a:rPr lang="en-US" dirty="0" smtClean="0"/>
              <a:t>cranking</a:t>
            </a:r>
          </a:p>
          <a:p>
            <a:pPr lvl="1"/>
            <a:r>
              <a:rPr lang="en-US" dirty="0" smtClean="0"/>
              <a:t>Test voltage drop across solenoid</a:t>
            </a:r>
          </a:p>
          <a:p>
            <a:pPr lvl="1"/>
            <a:r>
              <a:rPr lang="en-US" dirty="0" smtClean="0"/>
              <a:t>Check voltage drop on ground side of circuit</a:t>
            </a:r>
            <a:endParaRPr lang="en-US" dirty="0"/>
          </a:p>
        </p:txBody>
      </p:sp>
    </p:spTree>
    <p:extLst>
      <p:ext uri="{BB962C8B-B14F-4D97-AF65-F5344CB8AC3E}">
        <p14:creationId xmlns:p14="http://schemas.microsoft.com/office/powerpoint/2010/main" val="89896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53.2 Voltmeter hookups </a:t>
            </a:r>
            <a:r>
              <a:rPr lang="en-US" sz="2400" dirty="0" smtClean="0">
                <a:latin typeface="+mj-lt"/>
              </a:rPr>
              <a:t>for voltage </a:t>
            </a:r>
            <a:r>
              <a:rPr lang="en-US" sz="2400" dirty="0">
                <a:latin typeface="+mj-lt"/>
              </a:rPr>
              <a:t>drop testing of a solenoid-type cranking circuit</a:t>
            </a:r>
            <a:endParaRPr lang="en-US" dirty="0">
              <a:latin typeface="+mj-lt"/>
            </a:endParaRPr>
          </a:p>
        </p:txBody>
      </p:sp>
      <p:pic>
        <p:nvPicPr>
          <p:cNvPr id="3" name="Picture 2" descr="The multimeter is connected as follows:&#10;• Black lead to the solenoid and red lead to the positive terminal of the battery&#10;• Black lead to the negative terminal of the battery and red lead to the ground&#10;• Black lead to the starter motor terminal and red lead to the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9696" y="2408336"/>
            <a:ext cx="48646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8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53.3 Voltmeter hookups for voltage drop testing of a Ford cranking circuit</a:t>
            </a:r>
            <a:endParaRPr lang="en-US" dirty="0">
              <a:latin typeface="+mj-lt"/>
            </a:endParaRPr>
          </a:p>
        </p:txBody>
      </p:sp>
      <p:pic>
        <p:nvPicPr>
          <p:cNvPr id="3" name="Picture 2" descr="The multimeter is connected as follows:&#10;• Black lead to the S terminal of solenoid and red lead to the positive terminal of the battery&#10;• Black lead to the negative terminal of the battery and red lead to the ground&#10;• Black lead to the S terminal of solenoid and red lead to the R terminal of solenoid&#10;• Black lead to the starter motor terminal and red lead to the R terminal of solenoi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2415" y="1913468"/>
            <a:ext cx="3839170" cy="422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6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53.4 </a:t>
            </a:r>
            <a:r>
              <a:rPr lang="en-US" sz="2000" dirty="0" smtClean="0">
                <a:latin typeface="+mj-lt"/>
              </a:rPr>
              <a:t>Place </a:t>
            </a:r>
            <a:r>
              <a:rPr lang="en-US" sz="2000" dirty="0">
                <a:latin typeface="+mj-lt"/>
              </a:rPr>
              <a:t>one voltmeter lead on the battery terminal and the other voltmeter lead on the cable end and crank the engine. The voltmeter reads the difference in voltage between the two leads, which should not exceed 0.20 volt (200 millivolts)</a:t>
            </a:r>
          </a:p>
        </p:txBody>
      </p:sp>
      <p:pic>
        <p:nvPicPr>
          <p:cNvPr id="3" name="Picture 2" descr="A photo shows a red volt-meter lead placed on the battery terminal and a black volt-meter lead placed on the cabl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4164" y="3098800"/>
            <a:ext cx="4055672" cy="304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7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446</TotalTime>
  <Words>1501</Words>
  <Application>Microsoft Office PowerPoint</Application>
  <PresentationFormat>On-screen Show (4:3)</PresentationFormat>
  <Paragraphs>144</Paragraphs>
  <Slides>55</Slides>
  <Notes>0</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STARTING SYSTEM TROUBLESHOOTING PROCEDURE</vt:lpstr>
      <vt:lpstr>Figure 53.1 A theft deterrent indicator lamp of the dash. A flashing lamp usually indicates a fault in the system, and the engine may not start</vt:lpstr>
      <vt:lpstr>VOLTAGE DROP TESTING</vt:lpstr>
      <vt:lpstr>Figure 53.2 Voltmeter hookups for voltage drop testing of a solenoid-type cranking circuit</vt:lpstr>
      <vt:lpstr>Figure 53.3 Voltmeter hookups for voltage drop testing of a Ford cranking circuit</vt:lpstr>
      <vt:lpstr>Figure 53.4 Place one voltmeter lead on the battery terminal and the other voltmeter lead on the cable end and crank the engine. The voltmeter reads the difference in voltage between the two leads, which should not exceed 0.20 volt (200 millivolts)</vt:lpstr>
      <vt:lpstr>QUESTION 1: ?</vt:lpstr>
      <vt:lpstr>ANSWER 1:</vt:lpstr>
      <vt:lpstr>CONTROL CIRCUIT TESTING</vt:lpstr>
      <vt:lpstr>STARTER AMPERAGE TEST</vt:lpstr>
      <vt:lpstr>Figure 53.5 A starter amperage tester uses an amp probe around the positive or negative battery cables</vt:lpstr>
      <vt:lpstr>STARTER REMOVAL</vt:lpstr>
      <vt:lpstr>Figure 53.6 The starter is located under the intake manifold on this Cadillac Northstar engine</vt:lpstr>
      <vt:lpstr>QUESTION 2: ?</vt:lpstr>
      <vt:lpstr>ANSWER 2:</vt:lpstr>
      <vt:lpstr>STARTER MOTOR SERVICE</vt:lpstr>
      <vt:lpstr>Figure 53.7 An exploded view of a typical solenoid-operated starter</vt:lpstr>
      <vt:lpstr>Figure 53.8 GM solenoid ohmmeter check. The reading between 1 and 3 (S terminal and ground) should be 0.4 to 0.6 ohm (hold-in winding). The reading between 1 and 2 (S terminal and M terminal) should be 0.2 to 0.4 ohm (pull-in winding)</vt:lpstr>
      <vt:lpstr>Figure 53.9 Measuring an armature shaft for runout using a dial indicator and V-blocks</vt:lpstr>
      <vt:lpstr>Figure 53.10 Replacement starter brushes should be installed so the beveled edge matches the rotation of the commutator</vt:lpstr>
      <vt:lpstr>BENCH TESTING</vt:lpstr>
      <vt:lpstr>QUESTION 3: ?</vt:lpstr>
      <vt:lpstr>ANSWER 3:</vt:lpstr>
      <vt:lpstr>STARTER INSTALLATION</vt:lpstr>
      <vt:lpstr>STARTER DRIVE TO FLYWHEEL CLEARANCE</vt:lpstr>
      <vt:lpstr>Figure 53.11 A shim (or half shim) may be needed to provide the proper clearance between the flywheel teeth of the engine and the pinion teeth of the starter</vt:lpstr>
      <vt:lpstr>STARTING SYSTEM SYMPTOM GUIDE</vt:lpstr>
      <vt:lpstr>STARTER OVERHAUL</vt:lpstr>
      <vt:lpstr>1. This dirty and greasy starter can be restored to useful service.</vt:lpstr>
      <vt:lpstr>2. The connecting wire between the solenoid and the starter is removed.</vt:lpstr>
      <vt:lpstr>3. An old starter field housing is being used to support the drive-end housing of the starter as it is being disassembled. This rebuilder is using an electric impact wrench to remove the solenoid fasteners.</vt:lpstr>
      <vt:lpstr>4. A Torx driver is used to remove the solenoid attaching screws. </vt:lpstr>
      <vt:lpstr>5. After the retaining screws have been removed, the solenoid can be separated from the starter motor. This rebuilder always replaces the solenoid.</vt:lpstr>
      <vt:lpstr>6. The through bolts are being removed.</vt:lpstr>
      <vt:lpstr>7. The brush end plate is removed.</vt:lpstr>
      <vt:lpstr>8. The armature assembly is removed from the field frame.</vt:lpstr>
      <vt:lpstr>9. Notice that the length of a direct-drive starter armature (top) is the same length as the overall length of a gear-reduction armature, except smaller in diameter.</vt:lpstr>
      <vt:lpstr>10. A light tap with a hammer dislodges the armature thrust ball (in the palm of the hand) from the center of the gear-reduction assembly.</vt:lpstr>
      <vt:lpstr>11. This figure shows the planetary ring gear and pinion gears.</vt:lpstr>
      <vt:lpstr>12. A close-up of one of the planetary gears, which shows the small needle bearings on the inside.</vt:lpstr>
      <vt:lpstr>13. The clip is removed from the shaft so the planetary gear assembly can be separated and inspected.</vt:lpstr>
      <vt:lpstr>14. The shaft assembly is being separated from the stationary gear assembly.</vt:lpstr>
      <vt:lpstr>15. The commutator on the armature is discolored and the brushes may not have been making good contact with the segments.</vt:lpstr>
      <vt:lpstr>16. All of the starter components are placed in a tumbler with water-based cleaner. The armature is installed in a lathe and the commutator is resurfaced using emery cloth.</vt:lpstr>
      <vt:lpstr>17. The finished commutator looks like new.</vt:lpstr>
      <vt:lpstr>18. Starter reassembly begins by installing a new starter drive on the shaft assembly. The stop ring and stop ring retainer are then installed. </vt:lpstr>
      <vt:lpstr>19. The gear-reduction assembly is positioned along with the shift fork (drive lever) into the cleaned drive-end housing.</vt:lpstr>
      <vt:lpstr>20. After gear retainer has been installed over the gear reduction assembly, the armature is installed.</vt:lpstr>
      <vt:lpstr>21. New brushes are being installed into the brush holder assembly.</vt:lpstr>
      <vt:lpstr>22. The brush end plate and the through bolts are installed, being sure that the ground connection for the brushes is clean and tight.</vt:lpstr>
      <vt:lpstr>23. This starter was restored to useful service by replacing the solenoid, the brushes, and the starter drive assembly, plus a thorough cleaning and attention to detail in the reassembly.</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53</dc:title>
  <dc:creator>Curt &amp; Tammy</dc:creator>
  <cp:lastModifiedBy>Curt &amp; Tammy</cp:lastModifiedBy>
  <cp:revision>54</cp:revision>
  <dcterms:created xsi:type="dcterms:W3CDTF">2018-09-25T19:30:15Z</dcterms:created>
  <dcterms:modified xsi:type="dcterms:W3CDTF">2019-05-11T15:53:20Z</dcterms:modified>
</cp:coreProperties>
</file>