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15" r:id="rId11"/>
    <p:sldId id="326" r:id="rId12"/>
    <p:sldId id="327" r:id="rId13"/>
    <p:sldId id="267" r:id="rId14"/>
    <p:sldId id="268" r:id="rId15"/>
    <p:sldId id="353" r:id="rId16"/>
    <p:sldId id="328" r:id="rId17"/>
    <p:sldId id="329" r:id="rId18"/>
    <p:sldId id="354" r:id="rId19"/>
    <p:sldId id="357" r:id="rId20"/>
    <p:sldId id="330" r:id="rId21"/>
    <p:sldId id="331" r:id="rId22"/>
    <p:sldId id="332" r:id="rId23"/>
    <p:sldId id="333" r:id="rId24"/>
    <p:sldId id="334" r:id="rId25"/>
    <p:sldId id="335" r:id="rId26"/>
    <p:sldId id="336" r:id="rId27"/>
    <p:sldId id="337" r:id="rId28"/>
    <p:sldId id="355" r:id="rId29"/>
    <p:sldId id="338" r:id="rId30"/>
    <p:sldId id="339" r:id="rId31"/>
    <p:sldId id="340" r:id="rId32"/>
    <p:sldId id="341" r:id="rId33"/>
    <p:sldId id="342" r:id="rId34"/>
    <p:sldId id="272" r:id="rId35"/>
    <p:sldId id="343" r:id="rId36"/>
    <p:sldId id="356" r:id="rId37"/>
    <p:sldId id="344" r:id="rId38"/>
    <p:sldId id="358" r:id="rId39"/>
    <p:sldId id="361" r:id="rId40"/>
    <p:sldId id="345" r:id="rId41"/>
    <p:sldId id="346" r:id="rId42"/>
    <p:sldId id="347" r:id="rId43"/>
    <p:sldId id="286" r:id="rId44"/>
    <p:sldId id="287" r:id="rId45"/>
    <p:sldId id="362" r:id="rId46"/>
    <p:sldId id="348" r:id="rId47"/>
    <p:sldId id="349" r:id="rId48"/>
    <p:sldId id="359" r:id="rId49"/>
    <p:sldId id="363" r:id="rId50"/>
    <p:sldId id="364" r:id="rId51"/>
    <p:sldId id="350" r:id="rId52"/>
    <p:sldId id="351" r:id="rId53"/>
    <p:sldId id="360" r:id="rId54"/>
    <p:sldId id="352" r:id="rId55"/>
    <p:sldId id="299" r:id="rId56"/>
    <p:sldId id="300" r:id="rId57"/>
    <p:sldId id="325"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5/8/2019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5/8/2019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a16="http://schemas.microsoft.com/office/drawing/2014/main" xmlns=""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3.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3.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3.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3.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3.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43.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52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Cranking System</a:t>
            </a: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COMPUTER-CONTROLLED STARTING</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The ignition switch start position on the push-to-start button is </a:t>
            </a:r>
            <a:r>
              <a:rPr lang="en-US" dirty="0" smtClean="0"/>
              <a:t>used as </a:t>
            </a:r>
            <a:r>
              <a:rPr lang="en-US" dirty="0"/>
              <a:t>an input signal to the powertrain control module (PCM</a:t>
            </a:r>
            <a:r>
              <a:rPr lang="en-US" dirty="0" smtClean="0"/>
              <a:t>).</a:t>
            </a:r>
          </a:p>
          <a:p>
            <a:r>
              <a:rPr lang="en-US" dirty="0" smtClean="0"/>
              <a:t>Remote Starting</a:t>
            </a:r>
          </a:p>
          <a:p>
            <a:pPr lvl="1"/>
            <a:r>
              <a:rPr lang="en-US" dirty="0" smtClean="0"/>
              <a:t>Allows </a:t>
            </a:r>
            <a:r>
              <a:rPr lang="en-US" dirty="0"/>
              <a:t>the driver </a:t>
            </a:r>
            <a:r>
              <a:rPr lang="en-US" dirty="0" smtClean="0"/>
              <a:t>to start </a:t>
            </a:r>
            <a:r>
              <a:rPr lang="en-US" dirty="0"/>
              <a:t>the engine of the vehicle </a:t>
            </a:r>
            <a:r>
              <a:rPr lang="en-US" dirty="0" smtClean="0"/>
              <a:t>from a </a:t>
            </a:r>
            <a:r>
              <a:rPr lang="en-US" dirty="0"/>
              <a:t>distance of about 200 </a:t>
            </a:r>
            <a:r>
              <a:rPr lang="en-US" dirty="0" err="1"/>
              <a:t>ft</a:t>
            </a:r>
            <a:r>
              <a:rPr lang="en-US" dirty="0"/>
              <a:t> (65 m</a:t>
            </a:r>
            <a:r>
              <a:rPr lang="en-US" dirty="0" smtClean="0"/>
              <a:t>).</a:t>
            </a:r>
          </a:p>
          <a:p>
            <a:pPr lvl="1"/>
            <a:r>
              <a:rPr lang="en-US" dirty="0"/>
              <a:t>The doors remain locked </a:t>
            </a:r>
            <a:r>
              <a:rPr lang="en-US" dirty="0" smtClean="0"/>
              <a:t>to reduce </a:t>
            </a:r>
            <a:r>
              <a:rPr lang="en-US" dirty="0"/>
              <a:t>the possibility of theft.</a:t>
            </a:r>
            <a:endParaRPr lang="en-US" dirty="0"/>
          </a:p>
        </p:txBody>
      </p:sp>
    </p:spTree>
    <p:extLst>
      <p:ext uri="{BB962C8B-B14F-4D97-AF65-F5344CB8AC3E}">
        <p14:creationId xmlns:p14="http://schemas.microsoft.com/office/powerpoint/2010/main" val="996388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52.4 Instead of using an ignition key to start the engine, some vehicles are using a start button, which is also used to </a:t>
            </a:r>
            <a:r>
              <a:rPr lang="en-US" sz="2400" dirty="0" smtClean="0">
                <a:latin typeface="Arial (Headings)"/>
              </a:rPr>
              <a:t>stop the </a:t>
            </a:r>
            <a:r>
              <a:rPr lang="en-US" sz="2400" dirty="0">
                <a:latin typeface="Arial (Headings)"/>
              </a:rPr>
              <a:t>engine, as shown on this Jaguar</a:t>
            </a:r>
            <a:endParaRPr lang="en-US" dirty="0"/>
          </a:p>
        </p:txBody>
      </p:sp>
      <p:pic>
        <p:nvPicPr>
          <p:cNvPr id="3" name="Picture 2" descr="A photo shows an engine start-stop button."/>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57400" y="1981200"/>
            <a:ext cx="5029200" cy="37719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591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52.5 The top button on this key fob is the remote start button</a:t>
            </a:r>
            <a:endParaRPr lang="en-US" dirty="0"/>
          </a:p>
        </p:txBody>
      </p:sp>
      <p:pic>
        <p:nvPicPr>
          <p:cNvPr id="3" name="Picture 2" descr="A photo shows a key fob with remote start system along with 5 other button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45078" y="1871133"/>
            <a:ext cx="5453844" cy="436307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2329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MOTOR </a:t>
            </a:r>
            <a:r>
              <a:rPr lang="en-US" dirty="0" smtClean="0">
                <a:latin typeface="+mj-lt"/>
              </a:rPr>
              <a:t>OPERATION (1 OF 2)</a:t>
            </a:r>
            <a:endParaRPr lang="en-US" dirty="0">
              <a:latin typeface="+mj-lt"/>
            </a:endParaRPr>
          </a:p>
        </p:txBody>
      </p:sp>
      <p:sp>
        <p:nvSpPr>
          <p:cNvPr id="3" name="Content Placeholder 2"/>
          <p:cNvSpPr>
            <a:spLocks noGrp="1"/>
          </p:cNvSpPr>
          <p:nvPr>
            <p:ph idx="1"/>
          </p:nvPr>
        </p:nvSpPr>
        <p:spPr/>
        <p:txBody>
          <a:bodyPr/>
          <a:lstStyle/>
          <a:p>
            <a:r>
              <a:rPr lang="en-US" dirty="0" smtClean="0"/>
              <a:t>Principles</a:t>
            </a:r>
          </a:p>
          <a:p>
            <a:pPr lvl="1"/>
            <a:r>
              <a:rPr lang="en-US" dirty="0"/>
              <a:t>A starter motor uses electromagnetic principles </a:t>
            </a:r>
            <a:r>
              <a:rPr lang="en-US" dirty="0" smtClean="0"/>
              <a:t>to convert </a:t>
            </a:r>
            <a:r>
              <a:rPr lang="en-US" dirty="0"/>
              <a:t>electrical energy from the battery (up to 300 amperes) </a:t>
            </a:r>
            <a:r>
              <a:rPr lang="en-US" dirty="0" smtClean="0"/>
              <a:t>to mechanical </a:t>
            </a:r>
            <a:r>
              <a:rPr lang="en-US" dirty="0"/>
              <a:t>power (up to 8 horsepower [6 kilowatts]) to crank </a:t>
            </a:r>
            <a:r>
              <a:rPr lang="en-US" dirty="0" smtClean="0"/>
              <a:t>the engine.</a:t>
            </a:r>
          </a:p>
          <a:p>
            <a:r>
              <a:rPr lang="en-US" dirty="0" smtClean="0"/>
              <a:t>Series Motors</a:t>
            </a:r>
          </a:p>
          <a:p>
            <a:pPr lvl="1"/>
            <a:r>
              <a:rPr lang="en-US" dirty="0"/>
              <a:t>A series motor develops its maximum </a:t>
            </a:r>
            <a:r>
              <a:rPr lang="en-US" dirty="0" smtClean="0"/>
              <a:t>torque at </a:t>
            </a:r>
            <a:r>
              <a:rPr lang="en-US" dirty="0"/>
              <a:t>the initial start (0 RPM) and develops less torque as the </a:t>
            </a:r>
            <a:r>
              <a:rPr lang="en-US" dirty="0" smtClean="0"/>
              <a:t>speed increases</a:t>
            </a:r>
            <a:r>
              <a:rPr lang="en-US" dirty="0"/>
              <a:t>.</a:t>
            </a:r>
            <a:endParaRPr lang="en-US" dirty="0"/>
          </a:p>
        </p:txBody>
      </p:sp>
    </p:spTree>
    <p:extLst>
      <p:ext uri="{BB962C8B-B14F-4D97-AF65-F5344CB8AC3E}">
        <p14:creationId xmlns:p14="http://schemas.microsoft.com/office/powerpoint/2010/main" val="106899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STARTER MOTOR </a:t>
            </a:r>
            <a:r>
              <a:rPr lang="en-US" dirty="0" smtClean="0">
                <a:latin typeface="+mj-lt"/>
              </a:rPr>
              <a:t>OPERATION (2 OF 2)</a:t>
            </a:r>
            <a:endParaRPr lang="en-US" dirty="0">
              <a:latin typeface="+mj-lt"/>
            </a:endParaRPr>
          </a:p>
        </p:txBody>
      </p:sp>
      <p:sp>
        <p:nvSpPr>
          <p:cNvPr id="3" name="Content Placeholder 2"/>
          <p:cNvSpPr>
            <a:spLocks noGrp="1"/>
          </p:cNvSpPr>
          <p:nvPr>
            <p:ph idx="1"/>
          </p:nvPr>
        </p:nvSpPr>
        <p:spPr/>
        <p:txBody>
          <a:bodyPr/>
          <a:lstStyle/>
          <a:p>
            <a:r>
              <a:rPr lang="en-US" dirty="0" smtClean="0"/>
              <a:t>Shunt Motors</a:t>
            </a:r>
          </a:p>
          <a:p>
            <a:pPr lvl="1"/>
            <a:r>
              <a:rPr lang="en-US" dirty="0"/>
              <a:t>Shunt-type electric motors have the field </a:t>
            </a:r>
            <a:r>
              <a:rPr lang="en-US" dirty="0" smtClean="0"/>
              <a:t>coils in </a:t>
            </a:r>
            <a:r>
              <a:rPr lang="en-US" dirty="0"/>
              <a:t>parallel (or shunt) across the armature</a:t>
            </a:r>
            <a:r>
              <a:rPr lang="en-US" dirty="0" smtClean="0"/>
              <a:t>.</a:t>
            </a:r>
          </a:p>
          <a:p>
            <a:r>
              <a:rPr lang="en-US" dirty="0" smtClean="0"/>
              <a:t>Permanent Magnet Motors</a:t>
            </a:r>
          </a:p>
          <a:p>
            <a:pPr lvl="1"/>
            <a:r>
              <a:rPr lang="en-US" dirty="0" smtClean="0"/>
              <a:t>Permanent magnet </a:t>
            </a:r>
            <a:r>
              <a:rPr lang="en-US" dirty="0"/>
              <a:t>starters use gear reduction to multiply starter motor </a:t>
            </a:r>
            <a:r>
              <a:rPr lang="en-US" dirty="0" smtClean="0"/>
              <a:t>torque.</a:t>
            </a:r>
          </a:p>
          <a:p>
            <a:r>
              <a:rPr lang="en-US" dirty="0" smtClean="0"/>
              <a:t>Compound Motors</a:t>
            </a:r>
          </a:p>
          <a:p>
            <a:pPr lvl="1"/>
            <a:r>
              <a:rPr lang="en-US" dirty="0" smtClean="0"/>
              <a:t>Some </a:t>
            </a:r>
            <a:r>
              <a:rPr lang="en-US" dirty="0"/>
              <a:t>of the field coils </a:t>
            </a:r>
            <a:r>
              <a:rPr lang="en-US" dirty="0" smtClean="0"/>
              <a:t>are connected </a:t>
            </a:r>
            <a:r>
              <a:rPr lang="en-US" dirty="0"/>
              <a:t>to the armature in series and some </a:t>
            </a:r>
            <a:r>
              <a:rPr lang="en-US" dirty="0" smtClean="0"/>
              <a:t>are </a:t>
            </a:r>
            <a:r>
              <a:rPr lang="en-US" dirty="0"/>
              <a:t>connected directly to the battery in parallel (shunt) with </a:t>
            </a:r>
            <a:r>
              <a:rPr lang="en-US" dirty="0" smtClean="0"/>
              <a:t>the armature</a:t>
            </a:r>
            <a:r>
              <a:rPr lang="en-US" dirty="0"/>
              <a:t>.</a:t>
            </a:r>
            <a:endParaRPr lang="en-US" dirty="0"/>
          </a:p>
        </p:txBody>
      </p:sp>
    </p:spTree>
    <p:extLst>
      <p:ext uri="{BB962C8B-B14F-4D97-AF65-F5344CB8AC3E}">
        <p14:creationId xmlns:p14="http://schemas.microsoft.com/office/powerpoint/2010/main" val="2027328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52.6 This series-wound electric motor shows the basic operation with only two brushes: one hot brush and one ground </a:t>
            </a:r>
            <a:r>
              <a:rPr lang="en-US" sz="2400" dirty="0" smtClean="0">
                <a:latin typeface="Arial (Headings)"/>
              </a:rPr>
              <a:t>brush.</a:t>
            </a:r>
            <a:endParaRPr lang="en-US" sz="2400" dirty="0"/>
          </a:p>
        </p:txBody>
      </p:sp>
      <p:pic>
        <p:nvPicPr>
          <p:cNvPr id="3" name="Picture 2" descr="The figure shows a commutator, an armature, stator in the form of two pole shoes and two brushes, hot brush and ground brush, connected to the commutator. The ground brush is connected to the starter case ground. A field coil is shown flowing from the output terminal through the pole shoes to the hot brush. The commutator is rotating clockwise in the figure."/>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14600" y="1981200"/>
            <a:ext cx="3938016"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872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52.7 The interaction of the magnetic fields of the armature loops and field coils creates a stronger magnetic field on the right side of the conductor, causing the armature loop to move toward the left</a:t>
            </a:r>
            <a:endParaRPr lang="en-US" dirty="0"/>
          </a:p>
        </p:txBody>
      </p:sp>
      <p:pic>
        <p:nvPicPr>
          <p:cNvPr id="3" name="Picture 2" descr="A figure shows an armature loop between two field coil magnets, south at the top and north at the bottom. Strong magnetic lines of force are shown piling up armature loop conductor and weaker ones on the othe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91768" y="1981200"/>
            <a:ext cx="6760464"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185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52.8 The armature loops rotate due to the difference in the strength of the magnetic field. The loops move from a strong magnetic field strength toward a weaker magnetic field strength </a:t>
            </a:r>
            <a:endParaRPr lang="en-US" dirty="0"/>
          </a:p>
        </p:txBody>
      </p:sp>
      <p:pic>
        <p:nvPicPr>
          <p:cNvPr id="3" name="Picture 2" descr="A figure shows an armature loop between two field coil magnets, north at the top and south at the bottom. The figure also shows magnetic lines of force directed from north to south and an outward conductor mo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4630"/>
          <a:stretch/>
        </p:blipFill>
        <p:spPr bwMode="auto">
          <a:xfrm>
            <a:off x="1346702" y="1984108"/>
            <a:ext cx="2719745" cy="106389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The figure also shows the armature loop sandwiched between two field coil magnets, north at the top and south at the bottom. The figure also shows magnetic lines of force directed from north to south and an outward conductor motion."/>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8726" b="61292"/>
          <a:stretch/>
        </p:blipFill>
        <p:spPr bwMode="auto">
          <a:xfrm>
            <a:off x="4920385" y="1752600"/>
            <a:ext cx="2547215" cy="12954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5" name="Picture 2" descr="A figure shows two magnets, south on the left and north on the right. Two current carrying armature loops are shown rotating clockwise in between the magnets due to the magnetic lines of force.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42369" b="38716"/>
          <a:stretch/>
        </p:blipFill>
        <p:spPr bwMode="auto">
          <a:xfrm>
            <a:off x="1346702" y="4190821"/>
            <a:ext cx="3165893" cy="15240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2" descr="A figure shows a battery connected to the commutator via brushes. The commutator has an armature rotating clockwise in between two magnetic poles, south and north.  "/>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4640"/>
          <a:stretch/>
        </p:blipFill>
        <p:spPr bwMode="auto">
          <a:xfrm>
            <a:off x="5181600" y="3657600"/>
            <a:ext cx="2286000" cy="205722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5927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52.9 Magnetic lines of force in a four-pole motor</a:t>
            </a:r>
            <a:endParaRPr lang="en-US" dirty="0"/>
          </a:p>
        </p:txBody>
      </p:sp>
      <p:pic>
        <p:nvPicPr>
          <p:cNvPr id="3" name="Picture 2" descr="A figure shows magnetic flux flowing inside of a four-pole motor. A circular pattern of windings and armature is surrounded by four shoe poles. There’s air gap between the circular pattern and the shoe pol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34260" y="1938867"/>
            <a:ext cx="3875481" cy="4266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225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52.10 A pole shoe and field winding</a:t>
            </a:r>
            <a:endParaRPr lang="en-US" dirty="0"/>
          </a:p>
        </p:txBody>
      </p:sp>
      <p:pic>
        <p:nvPicPr>
          <p:cNvPr id="3" name="Picture 2" descr="A figure shows a pole shoe with ribbon-shaped copper field windings wrapped around 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794262" y="2187851"/>
            <a:ext cx="5555476" cy="39354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0263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52.1</a:t>
            </a:r>
            <a:r>
              <a:rPr lang="en-US" dirty="0" smtClean="0"/>
              <a:t> </a:t>
            </a:r>
            <a:r>
              <a:rPr lang="en-US" dirty="0"/>
              <a:t>Describe the parts and operation of a cranking circuit and </a:t>
            </a:r>
            <a:r>
              <a:rPr lang="en-US" dirty="0" smtClean="0"/>
              <a:t>explain computer-controlled </a:t>
            </a:r>
            <a:r>
              <a:rPr lang="en-US" dirty="0"/>
              <a:t>starting</a:t>
            </a:r>
            <a:r>
              <a:rPr lang="en-US" dirty="0" smtClean="0"/>
              <a:t>.</a:t>
            </a:r>
          </a:p>
          <a:p>
            <a:pPr marL="0" indent="0">
              <a:buNone/>
            </a:pPr>
            <a:r>
              <a:rPr lang="en-US" b="1" dirty="0" smtClean="0">
                <a:solidFill>
                  <a:srgbClr val="005A70"/>
                </a:solidFill>
              </a:rPr>
              <a:t>52.2 </a:t>
            </a:r>
            <a:r>
              <a:rPr lang="en-US" dirty="0"/>
              <a:t>Discuss how a starter motor converts electrical power </a:t>
            </a:r>
            <a:r>
              <a:rPr lang="en-US" dirty="0" smtClean="0"/>
              <a:t>into mechanical </a:t>
            </a:r>
            <a:r>
              <a:rPr lang="en-US" dirty="0"/>
              <a:t>power</a:t>
            </a:r>
            <a:r>
              <a:rPr lang="en-US" dirty="0" smtClean="0"/>
              <a:t>.</a:t>
            </a:r>
          </a:p>
          <a:p>
            <a:pPr marL="0" indent="0">
              <a:buNone/>
            </a:pPr>
            <a:r>
              <a:rPr lang="en-US" b="1" dirty="0" smtClean="0">
                <a:solidFill>
                  <a:srgbClr val="005A70"/>
                </a:solidFill>
              </a:rPr>
              <a:t>52.3 </a:t>
            </a:r>
            <a:r>
              <a:rPr lang="en-US" dirty="0"/>
              <a:t>List the different types of starters motors.</a:t>
            </a:r>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52.11 This wiring diagram illustrates the construction of a series-wound electric motor. Notice that all current flows </a:t>
            </a:r>
            <a:r>
              <a:rPr lang="en-US" dirty="0" smtClean="0">
                <a:latin typeface="Arial (Headings)"/>
              </a:rPr>
              <a:t>through the </a:t>
            </a:r>
            <a:r>
              <a:rPr lang="en-US" dirty="0">
                <a:latin typeface="Arial (Headings)"/>
              </a:rPr>
              <a:t>field coils, then through the armature (in series) before reaching ground</a:t>
            </a:r>
            <a:endParaRPr lang="en-US" dirty="0"/>
          </a:p>
        </p:txBody>
      </p:sp>
      <p:pic>
        <p:nvPicPr>
          <p:cNvPr id="3" name="Picture 2" descr="A wiring diagram shows a series coil connected in series with an armature. The series coil is connected to the positive terminal whereas the armature is connected to the grou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4700" y="2895600"/>
            <a:ext cx="7594600" cy="218724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524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52.12 This wiring diagram illustrates the construction of a shunt-type electric motor and shows the field coils in parallel (</a:t>
            </a:r>
            <a:r>
              <a:rPr lang="en-US" sz="2400" dirty="0" smtClean="0">
                <a:latin typeface="Arial (Headings)"/>
              </a:rPr>
              <a:t>or shunt</a:t>
            </a:r>
            <a:r>
              <a:rPr lang="en-US" sz="2400" dirty="0">
                <a:latin typeface="Arial (Headings)"/>
              </a:rPr>
              <a:t>) across the armature</a:t>
            </a:r>
            <a:endParaRPr lang="en-US" dirty="0"/>
          </a:p>
        </p:txBody>
      </p:sp>
      <p:pic>
        <p:nvPicPr>
          <p:cNvPr id="3" name="Picture 2" descr="A wiring diagram shows a coil connected in parallel with an armature. The coil is connected to the positive terminal on one end and to the ground on the other en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810470"/>
            <a:ext cx="7620000" cy="31699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36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52.13 A compound motor is a combination of series and shunt types, using part of the field coils connected electrically in series with the armature and part in parallel (shunt)</a:t>
            </a:r>
            <a:endParaRPr lang="en-US" dirty="0"/>
          </a:p>
        </p:txBody>
      </p:sp>
      <p:pic>
        <p:nvPicPr>
          <p:cNvPr id="3" name="Picture 2" descr="A wiring diagram shows a series circuit with a series coil and armature. The series circuit is connected to a positive terminal on one end and to the ground on the other end. A shunt coil is connected in parallel to this series circui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0" y="2743200"/>
            <a:ext cx="7620000" cy="270662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60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HOW THE STARTER MOTOR WORKS</a:t>
            </a:r>
            <a:endParaRPr lang="en-US" dirty="0">
              <a:latin typeface="+mj-lt"/>
            </a:endParaRPr>
          </a:p>
        </p:txBody>
      </p:sp>
      <p:sp>
        <p:nvSpPr>
          <p:cNvPr id="3" name="Content Placeholder 2"/>
          <p:cNvSpPr>
            <a:spLocks noGrp="1"/>
          </p:cNvSpPr>
          <p:nvPr>
            <p:ph idx="1"/>
          </p:nvPr>
        </p:nvSpPr>
        <p:spPr/>
        <p:txBody>
          <a:bodyPr/>
          <a:lstStyle/>
          <a:p>
            <a:r>
              <a:rPr lang="en-US" dirty="0" smtClean="0"/>
              <a:t>Parts Involved</a:t>
            </a:r>
          </a:p>
          <a:p>
            <a:pPr lvl="1"/>
            <a:r>
              <a:rPr lang="en-US" dirty="0" smtClean="0"/>
              <a:t>Field Coils</a:t>
            </a:r>
          </a:p>
          <a:p>
            <a:pPr lvl="1"/>
            <a:r>
              <a:rPr lang="en-US" dirty="0" smtClean="0"/>
              <a:t>Armature</a:t>
            </a:r>
          </a:p>
          <a:p>
            <a:pPr lvl="1"/>
            <a:r>
              <a:rPr lang="en-US" dirty="0" smtClean="0"/>
              <a:t>Field Housing</a:t>
            </a:r>
          </a:p>
          <a:p>
            <a:r>
              <a:rPr lang="en-US" dirty="0" smtClean="0"/>
              <a:t>Starter Brushes</a:t>
            </a:r>
          </a:p>
          <a:p>
            <a:pPr lvl="1"/>
            <a:r>
              <a:rPr lang="en-US" dirty="0"/>
              <a:t>To supply the proper current to the </a:t>
            </a:r>
            <a:r>
              <a:rPr lang="en-US" dirty="0" smtClean="0"/>
              <a:t>armature, a </a:t>
            </a:r>
            <a:r>
              <a:rPr lang="en-US" dirty="0"/>
              <a:t>four-pole motor must have four brushes riding on the commutator</a:t>
            </a:r>
            <a:r>
              <a:rPr lang="en-US" dirty="0" smtClean="0"/>
              <a:t>.</a:t>
            </a:r>
          </a:p>
          <a:p>
            <a:r>
              <a:rPr lang="en-US" dirty="0" smtClean="0"/>
              <a:t>Permanent Magnet Fields</a:t>
            </a:r>
          </a:p>
          <a:p>
            <a:pPr lvl="1"/>
            <a:r>
              <a:rPr lang="en-US" dirty="0" smtClean="0"/>
              <a:t>Used </a:t>
            </a:r>
            <a:r>
              <a:rPr lang="en-US" dirty="0"/>
              <a:t>in place of the electromagnetic field </a:t>
            </a:r>
            <a:r>
              <a:rPr lang="en-US" dirty="0" smtClean="0"/>
              <a:t>coils.</a:t>
            </a:r>
            <a:endParaRPr lang="en-US" dirty="0"/>
          </a:p>
        </p:txBody>
      </p:sp>
    </p:spTree>
    <p:extLst>
      <p:ext uri="{BB962C8B-B14F-4D97-AF65-F5344CB8AC3E}">
        <p14:creationId xmlns:p14="http://schemas.microsoft.com/office/powerpoint/2010/main" val="339287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52.14 A typical starter motor showing the drive-end housing</a:t>
            </a:r>
            <a:endParaRPr lang="en-US" dirty="0"/>
          </a:p>
        </p:txBody>
      </p:sp>
      <p:pic>
        <p:nvPicPr>
          <p:cNvPr id="3" name="Picture 2" descr="A figure shows the circular housing of a starter motor with drive end on the front and commutator end at the back. A solenoid piggyback is connected to the moto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0" y="1801558"/>
            <a:ext cx="4343400" cy="43289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217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52.15 Pole shoes and field windings installed in the housing</a:t>
            </a:r>
            <a:endParaRPr lang="en-US" dirty="0"/>
          </a:p>
        </p:txBody>
      </p:sp>
      <p:pic>
        <p:nvPicPr>
          <p:cNvPr id="3" name="Picture 2" descr="A figure shows a starter motor housing. The housing has pole shoes mounted with screws on the inside face of the housing. Field coils are wrapped around the pole sho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00300" y="1997735"/>
            <a:ext cx="4343400" cy="393661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556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52.16 A typical starter motor armature. The armature core is made from thin sheet metal sections assembled on the </a:t>
            </a:r>
            <a:r>
              <a:rPr lang="en-US" dirty="0" smtClean="0">
                <a:latin typeface="Arial (Headings)"/>
              </a:rPr>
              <a:t>armature shaft</a:t>
            </a:r>
            <a:r>
              <a:rPr lang="en-US" dirty="0">
                <a:latin typeface="Arial (Headings)"/>
              </a:rPr>
              <a:t>, which is used to increase the magnetic field strength</a:t>
            </a:r>
            <a:endParaRPr lang="en-US" dirty="0"/>
          </a:p>
        </p:txBody>
      </p:sp>
      <p:pic>
        <p:nvPicPr>
          <p:cNvPr id="3" name="Picture 2" descr="The figure shows an armature lamination made of thin circular disk of steel. An armature core has multiple armature lamination wound together lengthwise. The armature core has a shaft passing thought it. An assembled armature has an armature core with armature windings on both ends. A commutator sits at the end of the armature core assemb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7089" y="2362200"/>
            <a:ext cx="7620000" cy="34747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490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52.17 An armature showing how its copper wire loops are connected to the commutator</a:t>
            </a:r>
            <a:endParaRPr lang="en-US" dirty="0"/>
          </a:p>
        </p:txBody>
      </p:sp>
      <p:pic>
        <p:nvPicPr>
          <p:cNvPr id="3" name="Picture 2" descr="A figure shows a bar of copper commutator with a positive and a negative brush. The bar is connected to a set of lap winded armature conductors. Each set is connected to the two commutator bushes."/>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08300" y="1889575"/>
            <a:ext cx="3327400" cy="422974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015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52.18 A cutaway of a typical starter motor showing the commutator, brushes, and brush spring</a:t>
            </a:r>
            <a:endParaRPr lang="en-US" dirty="0"/>
          </a:p>
        </p:txBody>
      </p:sp>
      <p:pic>
        <p:nvPicPr>
          <p:cNvPr id="3" name="Picture 2" descr="The figure shows a solenoid connected to the armature shaft through a return-spring controlled actuating arm. The armature shaft has a pinion gear at the front end. Screw mounted pole shoes field windings surround the armature core. The commutator along with brushes are at the rear end of the moto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2100" y="2032899"/>
            <a:ext cx="6019800" cy="40555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1871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473928"/>
            <a:ext cx="5181600" cy="45744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52.4</a:t>
            </a:r>
            <a:r>
              <a:rPr lang="en-US" dirty="0" smtClean="0"/>
              <a:t> </a:t>
            </a:r>
            <a:r>
              <a:rPr lang="en-US" dirty="0"/>
              <a:t>Describe gear reduction starters</a:t>
            </a:r>
            <a:r>
              <a:rPr lang="en-US" dirty="0" smtClean="0"/>
              <a:t>.</a:t>
            </a:r>
          </a:p>
          <a:p>
            <a:pPr marL="0" indent="0">
              <a:buNone/>
            </a:pPr>
            <a:r>
              <a:rPr lang="en-US" b="1" dirty="0" smtClean="0">
                <a:solidFill>
                  <a:srgbClr val="005A70"/>
                </a:solidFill>
              </a:rPr>
              <a:t>52.5</a:t>
            </a:r>
            <a:r>
              <a:rPr lang="en-US" dirty="0" smtClean="0"/>
              <a:t> </a:t>
            </a:r>
            <a:r>
              <a:rPr lang="en-US" dirty="0"/>
              <a:t>Describe the function of starter drives and solenoids</a:t>
            </a:r>
            <a:r>
              <a:rPr lang="en-US" dirty="0" smtClean="0"/>
              <a:t>.</a:t>
            </a:r>
          </a:p>
          <a:p>
            <a:pPr marL="0" indent="0">
              <a:buNone/>
            </a:pPr>
            <a:r>
              <a:rPr lang="en-US" b="1" dirty="0" smtClean="0">
                <a:solidFill>
                  <a:schemeClr val="accent2"/>
                </a:solidFill>
              </a:rPr>
              <a:t>52.6</a:t>
            </a:r>
            <a:r>
              <a:rPr lang="en-US" dirty="0" smtClean="0"/>
              <a:t>  </a:t>
            </a:r>
            <a:r>
              <a:rPr lang="en-US" dirty="0"/>
              <a:t>This chapter will help prepare for the ASE </a:t>
            </a:r>
            <a:r>
              <a:rPr lang="en-US" dirty="0" smtClean="0"/>
              <a:t>Electrical/Electronic Systems </a:t>
            </a:r>
            <a:r>
              <a:rPr lang="en-US" dirty="0"/>
              <a:t>(A6) certification test content area “C” (Starting </a:t>
            </a:r>
            <a:r>
              <a:rPr lang="en-US" dirty="0" smtClean="0"/>
              <a:t>System Diagnosis </a:t>
            </a:r>
            <a:r>
              <a:rPr lang="en-US" dirty="0"/>
              <a:t>and Repair).</a:t>
            </a:r>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52.19 This starter permanent magnet field housing was ruined when someone used a hammer on the field housing in an attempt to “fix” a starter that did not work. A total replacement is the only solution in this case</a:t>
            </a:r>
            <a:endParaRPr lang="en-US" dirty="0"/>
          </a:p>
        </p:txBody>
      </p:sp>
      <p:pic>
        <p:nvPicPr>
          <p:cNvPr id="3" name="Picture 2" descr="A photo shows broken pieces of magnet inside a starter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868324" y="2032899"/>
            <a:ext cx="5407352" cy="405551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116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GEAR-REDUCTION STARTERS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purpose of the </a:t>
            </a:r>
            <a:r>
              <a:rPr lang="en-US" dirty="0" smtClean="0"/>
              <a:t>gear reduction </a:t>
            </a:r>
            <a:r>
              <a:rPr lang="en-US" dirty="0"/>
              <a:t>(typically 2:1 to 4:1) is to increase starter motor speed </a:t>
            </a:r>
            <a:r>
              <a:rPr lang="en-US" dirty="0" smtClean="0"/>
              <a:t>and provide </a:t>
            </a:r>
            <a:r>
              <a:rPr lang="en-US" dirty="0"/>
              <a:t>the torque multiplication necessary to crank an engine</a:t>
            </a:r>
            <a:r>
              <a:rPr lang="en-US" dirty="0" smtClean="0"/>
              <a:t>.</a:t>
            </a:r>
          </a:p>
          <a:p>
            <a:pPr lvl="1"/>
            <a:r>
              <a:rPr lang="en-US" dirty="0" smtClean="0"/>
              <a:t>Produces </a:t>
            </a:r>
            <a:r>
              <a:rPr lang="en-US" dirty="0"/>
              <a:t>the necessary cranking </a:t>
            </a:r>
            <a:r>
              <a:rPr lang="en-US" dirty="0" smtClean="0"/>
              <a:t>power with </a:t>
            </a:r>
            <a:r>
              <a:rPr lang="en-US" dirty="0"/>
              <a:t>reduced starter amperage </a:t>
            </a:r>
            <a:r>
              <a:rPr lang="en-US" dirty="0" smtClean="0"/>
              <a:t>requirements</a:t>
            </a:r>
          </a:p>
          <a:p>
            <a:pPr lvl="1"/>
            <a:r>
              <a:rPr lang="en-US" dirty="0" smtClean="0"/>
              <a:t>Uses </a:t>
            </a:r>
            <a:r>
              <a:rPr lang="en-US" dirty="0"/>
              <a:t>a planetary gear set (a type of gear reduction) </a:t>
            </a:r>
            <a:r>
              <a:rPr lang="en-US" dirty="0" smtClean="0"/>
              <a:t>to provide the </a:t>
            </a:r>
            <a:r>
              <a:rPr lang="en-US" dirty="0"/>
              <a:t>necessary torque for starting</a:t>
            </a:r>
            <a:endParaRPr lang="en-US" dirty="0"/>
          </a:p>
        </p:txBody>
      </p:sp>
    </p:spTree>
    <p:extLst>
      <p:ext uri="{BB962C8B-B14F-4D97-AF65-F5344CB8AC3E}">
        <p14:creationId xmlns:p14="http://schemas.microsoft.com/office/powerpoint/2010/main" val="1022883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52.20 A typical gear-reduction starter</a:t>
            </a:r>
            <a:endParaRPr lang="en-US" dirty="0"/>
          </a:p>
        </p:txBody>
      </p:sp>
      <p:pic>
        <p:nvPicPr>
          <p:cNvPr id="3" name="Picture 2" descr="The figure shows reduction gears connected to the pinion end of the starter motor. A plunger and an overrunning clutch in a housing below the motor housing are connected to a shaft having the pinion gear that mates with the ring gear on flex plate. The final reduction gear rotates this shaft."/>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23532" y="1684471"/>
            <a:ext cx="5096936" cy="42951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863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DRIVES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A starter drive includes </a:t>
            </a:r>
            <a:r>
              <a:rPr lang="en-US" dirty="0" smtClean="0"/>
              <a:t>small pinion </a:t>
            </a:r>
            <a:r>
              <a:rPr lang="en-US" dirty="0"/>
              <a:t>gears that mesh with and rotate the larger gear on the </a:t>
            </a:r>
            <a:r>
              <a:rPr lang="en-US" dirty="0" smtClean="0"/>
              <a:t>engine flywheel </a:t>
            </a:r>
            <a:r>
              <a:rPr lang="en-US" dirty="0"/>
              <a:t>or flex plate for </a:t>
            </a:r>
            <a:r>
              <a:rPr lang="en-US" dirty="0" smtClean="0"/>
              <a:t>starting.</a:t>
            </a:r>
          </a:p>
          <a:p>
            <a:r>
              <a:rPr lang="en-US" dirty="0" smtClean="0"/>
              <a:t>Starter Drive Gear Ratio</a:t>
            </a:r>
          </a:p>
          <a:p>
            <a:pPr lvl="1"/>
            <a:r>
              <a:rPr lang="en-US" dirty="0" smtClean="0"/>
              <a:t>The engine ring gear to starter pinion ratio is between 15:1 and 20:1.</a:t>
            </a:r>
          </a:p>
          <a:p>
            <a:endParaRPr lang="en-US" dirty="0"/>
          </a:p>
        </p:txBody>
      </p:sp>
    </p:spTree>
    <p:extLst>
      <p:ext uri="{BB962C8B-B14F-4D97-AF65-F5344CB8AC3E}">
        <p14:creationId xmlns:p14="http://schemas.microsoft.com/office/powerpoint/2010/main" val="2138784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STARTER </a:t>
            </a:r>
            <a:r>
              <a:rPr lang="en-US" dirty="0" smtClean="0">
                <a:latin typeface="+mj-lt"/>
              </a:rPr>
              <a:t>DRIVES (2 OF 2)</a:t>
            </a:r>
            <a:endParaRPr lang="en-US" dirty="0">
              <a:latin typeface="+mj-lt"/>
            </a:endParaRPr>
          </a:p>
        </p:txBody>
      </p:sp>
      <p:sp>
        <p:nvSpPr>
          <p:cNvPr id="3" name="Content Placeholder 2"/>
          <p:cNvSpPr>
            <a:spLocks noGrp="1"/>
          </p:cNvSpPr>
          <p:nvPr>
            <p:ph idx="1"/>
          </p:nvPr>
        </p:nvSpPr>
        <p:spPr/>
        <p:txBody>
          <a:bodyPr/>
          <a:lstStyle/>
          <a:p>
            <a:r>
              <a:rPr lang="en-US" dirty="0" smtClean="0"/>
              <a:t>Starter Drive Operation</a:t>
            </a:r>
          </a:p>
          <a:p>
            <a:pPr lvl="1"/>
            <a:r>
              <a:rPr lang="en-US" dirty="0" smtClean="0"/>
              <a:t>Uses </a:t>
            </a:r>
            <a:r>
              <a:rPr lang="en-US" dirty="0"/>
              <a:t>a type of one-way clutch that allows the starter to rotate </a:t>
            </a:r>
            <a:r>
              <a:rPr lang="en-US" dirty="0" smtClean="0"/>
              <a:t>the engine</a:t>
            </a:r>
            <a:r>
              <a:rPr lang="en-US" dirty="0"/>
              <a:t>, but then turns freely if the engine speed is greater than </a:t>
            </a:r>
            <a:r>
              <a:rPr lang="en-US" dirty="0" smtClean="0"/>
              <a:t>the starter </a:t>
            </a:r>
            <a:r>
              <a:rPr lang="en-US" dirty="0"/>
              <a:t>motor speed</a:t>
            </a:r>
            <a:r>
              <a:rPr lang="en-US" dirty="0" smtClean="0"/>
              <a:t>.</a:t>
            </a:r>
          </a:p>
          <a:p>
            <a:r>
              <a:rPr lang="en-US" dirty="0" smtClean="0"/>
              <a:t>Failure Mode</a:t>
            </a:r>
          </a:p>
          <a:p>
            <a:pPr lvl="1"/>
            <a:r>
              <a:rPr lang="en-US" dirty="0"/>
              <a:t>The </a:t>
            </a:r>
            <a:r>
              <a:rPr lang="en-US" dirty="0" smtClean="0"/>
              <a:t>major wear </a:t>
            </a:r>
            <a:r>
              <a:rPr lang="en-US" dirty="0"/>
              <a:t>occurs in the overrunning clutch section of the starter </a:t>
            </a:r>
            <a:r>
              <a:rPr lang="en-US" dirty="0" smtClean="0"/>
              <a:t>drive unit.</a:t>
            </a:r>
          </a:p>
          <a:p>
            <a:pPr lvl="1"/>
            <a:r>
              <a:rPr lang="en-US" dirty="0"/>
              <a:t>The entire starter drive is </a:t>
            </a:r>
            <a:r>
              <a:rPr lang="en-US" dirty="0" smtClean="0"/>
              <a:t>replaced as </a:t>
            </a:r>
            <a:r>
              <a:rPr lang="en-US" dirty="0"/>
              <a:t>a unit.</a:t>
            </a:r>
            <a:endParaRPr lang="en-US" dirty="0"/>
          </a:p>
        </p:txBody>
      </p:sp>
    </p:spTree>
    <p:extLst>
      <p:ext uri="{BB962C8B-B14F-4D97-AF65-F5344CB8AC3E}">
        <p14:creationId xmlns:p14="http://schemas.microsoft.com/office/powerpoint/2010/main" val="1949966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52.21 A cutaway of a typical starter drive showing all of the internal parts</a:t>
            </a:r>
            <a:endParaRPr lang="en-US" dirty="0"/>
          </a:p>
        </p:txBody>
      </p:sp>
      <p:pic>
        <p:nvPicPr>
          <p:cNvPr id="3" name="Picture 2" descr="The figure shows a pinion with a bushing on end of the drive and a drive flange on the other end. The shell that has an overrunning clutch rests on drive flange through a mesh spring. The shell of the starter drive has rollers inside, cylindrically resting on the pinion’s collar. The shell walls have roller retainer and the multiple rollers are separated by roller springs inside the cylindrical shell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127332" y="1903546"/>
            <a:ext cx="4889335" cy="42951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9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52.22 The ring gear to pinion gear ratio is usually 15:1 to 20:1</a:t>
            </a:r>
            <a:endParaRPr lang="en-US" dirty="0"/>
          </a:p>
        </p:txBody>
      </p:sp>
      <p:pic>
        <p:nvPicPr>
          <p:cNvPr id="3" name="Picture 2" descr="A figure shows an 8-tooth pinion gear meshed with a flywheel ring gea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02497" y="1903546"/>
            <a:ext cx="4739004" cy="429517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300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latin typeface="Arial (Headings)"/>
              </a:rPr>
              <a:t>Figure 52.23 Operation of the overrunning clutch. (a) Starter motor is driving the starter pinion and cranking the engine. The rollers are wedged against spring force into their slots. (b) The engine has started and is rotating faster than the starter armature. Spring force pushes the rollers so they can rotate freely</a:t>
            </a:r>
            <a:endParaRPr lang="en-US" sz="1800" dirty="0"/>
          </a:p>
        </p:txBody>
      </p:sp>
      <p:pic>
        <p:nvPicPr>
          <p:cNvPr id="3" name="Picture 2" descr="In the figure, the pinion connected to the unit rotates in clockwise direction to crank the engine with the roller wedged against the spring.  "/>
          <p:cNvPicPr>
            <a:picLocks noChangeAspect="1" noChangeArrowheads="1"/>
          </p:cNvPicPr>
          <p:nvPr/>
        </p:nvPicPr>
        <p:blipFill rotWithShape="1">
          <a:blip r:embed="rId2">
            <a:extLst>
              <a:ext uri="{28A0092B-C50C-407E-A947-70E740481C1C}">
                <a14:useLocalDpi xmlns:a14="http://schemas.microsoft.com/office/drawing/2010/main" val="0"/>
              </a:ext>
            </a:extLst>
          </a:blip>
          <a:srcRect r="52025"/>
          <a:stretch/>
        </p:blipFill>
        <p:spPr bwMode="auto">
          <a:xfrm>
            <a:off x="885961" y="2068800"/>
            <a:ext cx="3470894" cy="39646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4" name="Picture 2" descr="A figure shows a starter drive unit with steel balls forced out of the tapered notches and the springs in extended position. The overrunning clutch allows the pinion gear to turn freely. "/>
          <p:cNvPicPr>
            <a:picLocks noChangeAspect="1" noChangeArrowheads="1"/>
          </p:cNvPicPr>
          <p:nvPr/>
        </p:nvPicPr>
        <p:blipFill rotWithShape="1">
          <a:blip r:embed="rId2">
            <a:extLst>
              <a:ext uri="{28A0092B-C50C-407E-A947-70E740481C1C}">
                <a14:useLocalDpi xmlns:a14="http://schemas.microsoft.com/office/drawing/2010/main" val="0"/>
              </a:ext>
            </a:extLst>
          </a:blip>
          <a:srcRect l="48598"/>
          <a:stretch/>
        </p:blipFill>
        <p:spPr bwMode="auto">
          <a:xfrm>
            <a:off x="4741333" y="2068800"/>
            <a:ext cx="3718815" cy="396466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96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is the typical engine ring rear to starter pinion ratio?</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15:1 to 20:1</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CRANKING CIRCUIT</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Parts Involved</a:t>
            </a:r>
          </a:p>
          <a:p>
            <a:pPr lvl="1"/>
            <a:r>
              <a:rPr lang="en-US" dirty="0" smtClean="0"/>
              <a:t>Starter Motor</a:t>
            </a:r>
          </a:p>
          <a:p>
            <a:pPr lvl="1"/>
            <a:r>
              <a:rPr lang="en-US" dirty="0" smtClean="0"/>
              <a:t>Battery</a:t>
            </a:r>
          </a:p>
          <a:p>
            <a:pPr lvl="1"/>
            <a:r>
              <a:rPr lang="en-US" dirty="0" smtClean="0"/>
              <a:t>Starter Solenoid or Relay</a:t>
            </a:r>
          </a:p>
          <a:p>
            <a:pPr lvl="1"/>
            <a:r>
              <a:rPr lang="en-US" dirty="0" smtClean="0"/>
              <a:t>Starter Drive</a:t>
            </a:r>
          </a:p>
          <a:p>
            <a:pPr lvl="1"/>
            <a:r>
              <a:rPr lang="en-US" dirty="0" smtClean="0"/>
              <a:t>Ignition Switch</a:t>
            </a:r>
          </a:p>
          <a:p>
            <a:r>
              <a:rPr lang="en-US" dirty="0" smtClean="0"/>
              <a:t>Control Circuit Parts and Operation</a:t>
            </a:r>
          </a:p>
          <a:p>
            <a:pPr lvl="1"/>
            <a:r>
              <a:rPr lang="en-US" dirty="0"/>
              <a:t>The ignition switch does not operate the </a:t>
            </a:r>
            <a:r>
              <a:rPr lang="en-US" dirty="0" smtClean="0"/>
              <a:t>starter unless </a:t>
            </a:r>
            <a:r>
              <a:rPr lang="en-US" dirty="0"/>
              <a:t>the automatic transmission is in neutral or park, or the </a:t>
            </a:r>
            <a:r>
              <a:rPr lang="en-US" dirty="0" smtClean="0"/>
              <a:t>clutch pedal </a:t>
            </a:r>
            <a:r>
              <a:rPr lang="en-US" dirty="0"/>
              <a:t>is depressed on </a:t>
            </a:r>
            <a:r>
              <a:rPr lang="en-US" dirty="0" smtClean="0"/>
              <a:t>manual transmission/transaxle </a:t>
            </a:r>
            <a:r>
              <a:rPr lang="en-US" dirty="0"/>
              <a:t>vehicles</a:t>
            </a:r>
            <a:endParaRPr lang="en-US" dirty="0" smtClean="0"/>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STARTER SOLENOIDS</a:t>
            </a:r>
            <a:endParaRPr lang="en-US" dirty="0">
              <a:latin typeface="+mj-lt"/>
            </a:endParaRPr>
          </a:p>
        </p:txBody>
      </p:sp>
      <p:sp>
        <p:nvSpPr>
          <p:cNvPr id="3" name="Content Placeholder 2"/>
          <p:cNvSpPr>
            <a:spLocks noGrp="1"/>
          </p:cNvSpPr>
          <p:nvPr>
            <p:ph idx="1"/>
          </p:nvPr>
        </p:nvSpPr>
        <p:spPr/>
        <p:txBody>
          <a:bodyPr/>
          <a:lstStyle/>
          <a:p>
            <a:r>
              <a:rPr lang="en-US" dirty="0" smtClean="0"/>
              <a:t>Solenoid Operation</a:t>
            </a:r>
          </a:p>
          <a:p>
            <a:pPr lvl="1"/>
            <a:r>
              <a:rPr lang="en-US" dirty="0"/>
              <a:t>A starter solenoid is </a:t>
            </a:r>
            <a:r>
              <a:rPr lang="en-US" dirty="0" smtClean="0"/>
              <a:t>an electromagnetic </a:t>
            </a:r>
            <a:r>
              <a:rPr lang="en-US" dirty="0"/>
              <a:t>switch containing two separate, but </a:t>
            </a:r>
            <a:r>
              <a:rPr lang="en-US" dirty="0" smtClean="0"/>
              <a:t>connected, electromagnetic </a:t>
            </a:r>
            <a:r>
              <a:rPr lang="en-US" dirty="0"/>
              <a:t>windings</a:t>
            </a:r>
            <a:r>
              <a:rPr lang="en-US" dirty="0" smtClean="0"/>
              <a:t>.</a:t>
            </a:r>
          </a:p>
          <a:p>
            <a:r>
              <a:rPr lang="en-US" dirty="0" smtClean="0"/>
              <a:t>Solenoid Windings</a:t>
            </a:r>
          </a:p>
          <a:p>
            <a:pPr lvl="1"/>
            <a:r>
              <a:rPr lang="en-US" dirty="0"/>
              <a:t>The two internal windings </a:t>
            </a:r>
            <a:r>
              <a:rPr lang="en-US" dirty="0" smtClean="0"/>
              <a:t>contain approximately </a:t>
            </a:r>
            <a:r>
              <a:rPr lang="en-US" dirty="0"/>
              <a:t>the same number of turns but are made </a:t>
            </a:r>
            <a:r>
              <a:rPr lang="en-US" dirty="0" smtClean="0"/>
              <a:t>from different-gauge </a:t>
            </a:r>
            <a:r>
              <a:rPr lang="en-US" dirty="0"/>
              <a:t>wire.</a:t>
            </a:r>
            <a:endParaRPr lang="en-US" dirty="0"/>
          </a:p>
        </p:txBody>
      </p:sp>
    </p:spTree>
    <p:extLst>
      <p:ext uri="{BB962C8B-B14F-4D97-AF65-F5344CB8AC3E}">
        <p14:creationId xmlns:p14="http://schemas.microsoft.com/office/powerpoint/2010/main" val="1530824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52.24 Wiring diagram of a typical starter solenoid. Notice that both the pull-in winding and the hold-in winding are energized when the ignition switch is first turned to the “start” position. </a:t>
            </a:r>
            <a:endParaRPr lang="en-US" dirty="0"/>
          </a:p>
        </p:txBody>
      </p:sp>
      <p:pic>
        <p:nvPicPr>
          <p:cNvPr id="3" name="Picture 2" descr="The figure shows the following:&#10;• The ignition switch is connected to B terminal through a fusible link. The B terminal is connected to the positive terminal of the battery.&#10;• A spring actuated contact disk connects a plunger to terminals S, B, and M.&#10;• The plunger of the solenoid is encased by hold-in and pull-in windings. One end of the hold-in winding is connected to the ignition switch through a neutral safety switch, while the other end is grounded. One end of the pull-in windings is connected to terminal S, while the other is connected to terminal M.&#10;• A starter drive assembly activates the plunger through a pivoted shift lev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57272" y="2209800"/>
            <a:ext cx="4029456"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243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52.25 A palm-size starter armature</a:t>
            </a:r>
            <a:endParaRPr lang="en-US" dirty="0"/>
          </a:p>
        </p:txBody>
      </p:sp>
      <p:pic>
        <p:nvPicPr>
          <p:cNvPr id="3" name="Picture 2" descr="A photo shows a starter armature of the size of a pal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091267" y="1783731"/>
            <a:ext cx="4961466" cy="43331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436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9238" y="1685925"/>
            <a:ext cx="610552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047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START-STOP SYSTEMS (1 OF 2)</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Stop-start systems are </a:t>
            </a:r>
            <a:r>
              <a:rPr lang="en-US" dirty="0" smtClean="0"/>
              <a:t>designed to </a:t>
            </a:r>
            <a:r>
              <a:rPr lang="en-US" dirty="0"/>
              <a:t>increase fuel economy and reduce exhaust emissions</a:t>
            </a:r>
            <a:r>
              <a:rPr lang="en-US" dirty="0" smtClean="0"/>
              <a:t>.</a:t>
            </a:r>
          </a:p>
          <a:p>
            <a:r>
              <a:rPr lang="en-US" dirty="0" smtClean="0"/>
              <a:t>Conditions for Start-Stop to Occur</a:t>
            </a:r>
          </a:p>
          <a:p>
            <a:pPr lvl="1"/>
            <a:r>
              <a:rPr lang="en-US" dirty="0" smtClean="0"/>
              <a:t>Accelerator pedal not depressed</a:t>
            </a:r>
          </a:p>
          <a:p>
            <a:pPr lvl="1"/>
            <a:r>
              <a:rPr lang="en-US" dirty="0" smtClean="0"/>
              <a:t>Vehicle speed is low or zero</a:t>
            </a:r>
          </a:p>
          <a:p>
            <a:pPr lvl="1"/>
            <a:r>
              <a:rPr lang="en-US" dirty="0" smtClean="0"/>
              <a:t>Battery state-of-charge above threshold</a:t>
            </a:r>
          </a:p>
          <a:p>
            <a:pPr lvl="1"/>
            <a:r>
              <a:rPr lang="en-US" dirty="0" smtClean="0"/>
              <a:t>Hood is closed</a:t>
            </a:r>
            <a:endParaRPr lang="en-US" dirty="0"/>
          </a:p>
        </p:txBody>
      </p:sp>
    </p:spTree>
    <p:extLst>
      <p:ext uri="{BB962C8B-B14F-4D97-AF65-F5344CB8AC3E}">
        <p14:creationId xmlns:p14="http://schemas.microsoft.com/office/powerpoint/2010/main" val="776677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START-STOP </a:t>
            </a:r>
            <a:r>
              <a:rPr lang="en-US" dirty="0" smtClean="0">
                <a:latin typeface="+mj-lt"/>
              </a:rPr>
              <a:t>SYSTEMS (2 OF 2)</a:t>
            </a:r>
            <a:endParaRPr lang="en-US" dirty="0">
              <a:latin typeface="+mj-lt"/>
            </a:endParaRPr>
          </a:p>
        </p:txBody>
      </p:sp>
      <p:sp>
        <p:nvSpPr>
          <p:cNvPr id="3" name="Content Placeholder 2"/>
          <p:cNvSpPr>
            <a:spLocks noGrp="1"/>
          </p:cNvSpPr>
          <p:nvPr>
            <p:ph idx="1"/>
          </p:nvPr>
        </p:nvSpPr>
        <p:spPr/>
        <p:txBody>
          <a:bodyPr/>
          <a:lstStyle/>
          <a:p>
            <a:r>
              <a:rPr lang="en-US" dirty="0" smtClean="0"/>
              <a:t>Start-Stop System Components</a:t>
            </a:r>
          </a:p>
          <a:p>
            <a:pPr lvl="1"/>
            <a:r>
              <a:rPr lang="en-US" dirty="0" smtClean="0"/>
              <a:t>An AGM or ELA battery</a:t>
            </a:r>
          </a:p>
          <a:p>
            <a:pPr lvl="1"/>
            <a:r>
              <a:rPr lang="en-US" dirty="0" smtClean="0"/>
              <a:t>Battery Sensor</a:t>
            </a:r>
          </a:p>
          <a:p>
            <a:pPr lvl="1"/>
            <a:r>
              <a:rPr lang="en-US" dirty="0" smtClean="0"/>
              <a:t>Low Engine Speeds</a:t>
            </a:r>
          </a:p>
          <a:p>
            <a:pPr lvl="1"/>
            <a:r>
              <a:rPr lang="en-US" dirty="0" smtClean="0"/>
              <a:t>Hood Switch</a:t>
            </a:r>
          </a:p>
          <a:p>
            <a:pPr lvl="1"/>
            <a:r>
              <a:rPr lang="en-US" dirty="0" smtClean="0"/>
              <a:t>HVAC Control Unit</a:t>
            </a:r>
          </a:p>
          <a:p>
            <a:r>
              <a:rPr lang="en-US" dirty="0" smtClean="0"/>
              <a:t>Starter Motor Design</a:t>
            </a:r>
          </a:p>
          <a:p>
            <a:pPr lvl="1"/>
            <a:r>
              <a:rPr lang="en-US" dirty="0"/>
              <a:t>Advanced Engagement (AE) </a:t>
            </a:r>
            <a:r>
              <a:rPr lang="en-US" dirty="0" smtClean="0"/>
              <a:t>Starter</a:t>
            </a:r>
          </a:p>
          <a:p>
            <a:pPr lvl="1"/>
            <a:r>
              <a:rPr lang="en-US" dirty="0"/>
              <a:t>Tandem Solenoid (TS) Starter</a:t>
            </a:r>
            <a:endParaRPr lang="en-US" dirty="0"/>
          </a:p>
        </p:txBody>
      </p:sp>
    </p:spTree>
    <p:extLst>
      <p:ext uri="{BB962C8B-B14F-4D97-AF65-F5344CB8AC3E}">
        <p14:creationId xmlns:p14="http://schemas.microsoft.com/office/powerpoint/2010/main" val="127687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52.26 A Buick Auto Stop system lets the driver know when the engine is stopped</a:t>
            </a:r>
            <a:endParaRPr lang="en-US" dirty="0"/>
          </a:p>
        </p:txBody>
      </p:sp>
      <p:pic>
        <p:nvPicPr>
          <p:cNvPr id="3" name="Picture 2" descr="A photo shows the dashboard of a Buick with auto stop syste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52365" y="1783731"/>
            <a:ext cx="4239270" cy="4333156"/>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04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52.27 Using two solenoids allows independent control of the pinion gear and motor energization</a:t>
            </a:r>
            <a:endParaRPr lang="en-US" dirty="0"/>
          </a:p>
        </p:txBody>
      </p:sp>
      <p:pic>
        <p:nvPicPr>
          <p:cNvPr id="3" name="Picture 2" descr="A photo shows a tandem solenoid starter with two solenoids, a shift pinion solenoid and a starter motor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24050" y="1879574"/>
            <a:ext cx="5295900" cy="423672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603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FREQUENTLY ASKED QUESTION</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76463"/>
            <a:ext cx="609600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6462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52.28 The stop-start system on this Ford F-150 pickup truck can be turned off using a switch on the dash</a:t>
            </a:r>
            <a:endParaRPr lang="en-US" dirty="0"/>
          </a:p>
        </p:txBody>
      </p:sp>
      <p:pic>
        <p:nvPicPr>
          <p:cNvPr id="3" name="Picture 2" descr="A photo shows a switch with “off” for stop-start system illuminated on the dash of a Ford F-150 pickup truck."/>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73983" y="2133600"/>
            <a:ext cx="6057900" cy="3675164"/>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460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Arial (Headings)"/>
              </a:rPr>
              <a:t>Figure 52.1 A typical solenoid-operated starter</a:t>
            </a:r>
            <a:endParaRPr lang="en-US" sz="2800" dirty="0"/>
          </a:p>
        </p:txBody>
      </p:sp>
      <p:pic>
        <p:nvPicPr>
          <p:cNvPr id="5" name="Picture 2" descr="A photo shows a solenoid-operated starter motor connected to the engine housi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2016281"/>
            <a:ext cx="5943600" cy="4094328"/>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smtClean="0">
                <a:solidFill>
                  <a:srgbClr val="000000"/>
                </a:solidFill>
              </a:rPr>
              <a:t>What are the main advantages of a start-stop system?</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Improved fuel economy and reduced tailpipe emissions.</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Arial (Headings)"/>
              </a:rPr>
              <a:t>Figure 52.2 The lock cylinder is often a separate part from the electrical ignition switch and operates it directly or uses a link between two components</a:t>
            </a:r>
            <a:endParaRPr lang="en-US" dirty="0"/>
          </a:p>
        </p:txBody>
      </p:sp>
      <p:pic>
        <p:nvPicPr>
          <p:cNvPr id="3" name="Picture 2" descr="A figure shows a key, an ignition lock cylinder, and the ignition switch housing which contains the ignition switch."/>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95400" y="2404766"/>
            <a:ext cx="6553200" cy="3657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4695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Headings)"/>
              </a:rPr>
              <a:t>Figure 52.3 To prevent the engine from cranking, an electrical switch is usually installed to open the circuit between the ignition switch and the starter solenoid</a:t>
            </a:r>
            <a:endParaRPr lang="en-US" dirty="0"/>
          </a:p>
        </p:txBody>
      </p:sp>
      <p:pic>
        <p:nvPicPr>
          <p:cNvPr id="3" name="Picture 2" descr="A clutch switch in the case of manual transmission or a transmission neutral safety switch in the case of automatic transmission is installed between the ignition switch and the starter solenoid."/>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06472" y="2286000"/>
            <a:ext cx="4131056" cy="343301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862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smtClean="0">
                <a:solidFill>
                  <a:srgbClr val="000000"/>
                </a:solidFill>
              </a:rPr>
              <a:t>What are the parts in a typical cranking circuit?</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938992"/>
          </a:xfrm>
          <a:prstGeom prst="rect">
            <a:avLst/>
          </a:prstGeom>
        </p:spPr>
        <p:txBody>
          <a:bodyPr wrap="square">
            <a:spAutoFit/>
          </a:bodyPr>
          <a:lstStyle/>
          <a:p>
            <a:pPr lvl="1"/>
            <a:r>
              <a:rPr lang="en-US" sz="4000" dirty="0"/>
              <a:t>Starter </a:t>
            </a:r>
            <a:r>
              <a:rPr lang="en-US" sz="4000" dirty="0" smtClean="0"/>
              <a:t>Motor, Battery, Starter </a:t>
            </a:r>
            <a:r>
              <a:rPr lang="en-US" sz="4000" dirty="0"/>
              <a:t>Solenoid or </a:t>
            </a:r>
            <a:r>
              <a:rPr lang="en-US" sz="4000" dirty="0" smtClean="0"/>
              <a:t>Relay, Starter Drive, and Ignition </a:t>
            </a:r>
            <a:r>
              <a:rPr lang="en-US" sz="4000" dirty="0"/>
              <a:t>Switch</a:t>
            </a: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388</TotalTime>
  <Words>1456</Words>
  <Application>Microsoft Office PowerPoint</Application>
  <PresentationFormat>On-screen Show (4:3)</PresentationFormat>
  <Paragraphs>132</Paragraphs>
  <Slides>52</Slides>
  <Notes>0</Notes>
  <HiddenSlides>0</HiddenSlides>
  <MMClips>0</MMClips>
  <ScaleCrop>false</ScaleCrop>
  <HeadingPairs>
    <vt:vector size="4" baseType="variant">
      <vt:variant>
        <vt:lpstr>Theme</vt:lpstr>
      </vt:variant>
      <vt:variant>
        <vt:i4>6</vt:i4>
      </vt:variant>
      <vt:variant>
        <vt:lpstr>Slide Titles</vt:lpstr>
      </vt:variant>
      <vt:variant>
        <vt:i4>52</vt:i4>
      </vt:variant>
    </vt:vector>
  </HeadingPairs>
  <TitlesOfParts>
    <vt:vector size="58"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CRANKING CIRCUIT</vt:lpstr>
      <vt:lpstr>Figure 52.1 A typical solenoid-operated starter</vt:lpstr>
      <vt:lpstr>Figure 52.2 The lock cylinder is often a separate part from the electrical ignition switch and operates it directly or uses a link between two components</vt:lpstr>
      <vt:lpstr>Figure 52.3 To prevent the engine from cranking, an electrical switch is usually installed to open the circuit between the ignition switch and the starter solenoid</vt:lpstr>
      <vt:lpstr>QUESTION 1: ?</vt:lpstr>
      <vt:lpstr>ANSWER 1:</vt:lpstr>
      <vt:lpstr>COMPUTER-CONTROLLED STARTING</vt:lpstr>
      <vt:lpstr>Figure 52.4 Instead of using an ignition key to start the engine, some vehicles are using a start button, which is also used to stop the engine, as shown on this Jaguar</vt:lpstr>
      <vt:lpstr>Figure 52.5 The top button on this key fob is the remote start button</vt:lpstr>
      <vt:lpstr>STARTER MOTOR OPERATION (1 OF 2)</vt:lpstr>
      <vt:lpstr>STARTER MOTOR OPERATION (2 OF 2)</vt:lpstr>
      <vt:lpstr>Figure 52.6 This series-wound electric motor shows the basic operation with only two brushes: one hot brush and one ground brush.</vt:lpstr>
      <vt:lpstr>Figure 52.7 The interaction of the magnetic fields of the armature loops and field coils creates a stronger magnetic field on the right side of the conductor, causing the armature loop to move toward the left</vt:lpstr>
      <vt:lpstr>Figure 52.8 The armature loops rotate due to the difference in the strength of the magnetic field. The loops move from a strong magnetic field strength toward a weaker magnetic field strength </vt:lpstr>
      <vt:lpstr>Figure 52.9 Magnetic lines of force in a four-pole motor</vt:lpstr>
      <vt:lpstr>Figure 52.10 A pole shoe and field winding</vt:lpstr>
      <vt:lpstr>Figure 52.11 This wiring diagram illustrates the construction of a series-wound electric motor. Notice that all current flows through the field coils, then through the armature (in series) before reaching ground</vt:lpstr>
      <vt:lpstr>Figure 52.12 This wiring diagram illustrates the construction of a shunt-type electric motor and shows the field coils in parallel (or shunt) across the armature</vt:lpstr>
      <vt:lpstr>Figure 52.13 A compound motor is a combination of series and shunt types, using part of the field coils connected electrically in series with the armature and part in parallel (shunt)</vt:lpstr>
      <vt:lpstr>HOW THE STARTER MOTOR WORKS</vt:lpstr>
      <vt:lpstr>Figure 52.14 A typical starter motor showing the drive-end housing</vt:lpstr>
      <vt:lpstr>Figure 52.15 Pole shoes and field windings installed in the housing</vt:lpstr>
      <vt:lpstr>Figure 52.16 A typical starter motor armature. The armature core is made from thin sheet metal sections assembled on the armature shaft, which is used to increase the magnetic field strength</vt:lpstr>
      <vt:lpstr>Figure 52.17 An armature showing how its copper wire loops are connected to the commutator</vt:lpstr>
      <vt:lpstr>Figure 52.18 A cutaway of a typical starter motor showing the commutator, brushes, and brush spring</vt:lpstr>
      <vt:lpstr>Tech Tip </vt:lpstr>
      <vt:lpstr>Figure 52.19 This starter permanent magnet field housing was ruined when someone used a hammer on the field housing in an attempt to “fix” a starter that did not work. A total replacement is the only solution in this case</vt:lpstr>
      <vt:lpstr>GEAR-REDUCTION STARTERS</vt:lpstr>
      <vt:lpstr>Figure 52.20 A typical gear-reduction starter</vt:lpstr>
      <vt:lpstr>STARTER DRIVES (1 Of 2)</vt:lpstr>
      <vt:lpstr>STARTER DRIVES (2 OF 2)</vt:lpstr>
      <vt:lpstr>Figure 52.21 A cutaway of a typical starter drive showing all of the internal parts</vt:lpstr>
      <vt:lpstr>Figure 52.22 The ring gear to pinion gear ratio is usually 15:1 to 20:1</vt:lpstr>
      <vt:lpstr>Figure 52.23 Operation of the overrunning clutch. (a) Starter motor is driving the starter pinion and cranking the engine. The rollers are wedged against spring force into their slots. (b) The engine has started and is rotating faster than the starter armature. Spring force pushes the rollers so they can rotate freely</vt:lpstr>
      <vt:lpstr>QUESTION 2: ?</vt:lpstr>
      <vt:lpstr>ANSWER 2:</vt:lpstr>
      <vt:lpstr>STARTER SOLENOIDS</vt:lpstr>
      <vt:lpstr>Figure 52.24 Wiring diagram of a typical starter solenoid. Notice that both the pull-in winding and the hold-in winding are energized when the ignition switch is first turned to the “start” position. </vt:lpstr>
      <vt:lpstr>Figure 52.25 A palm-size starter armature</vt:lpstr>
      <vt:lpstr>FREQUENTLY ASKED QUESTION</vt:lpstr>
      <vt:lpstr>START-STOP SYSTEMS (1 OF 2)</vt:lpstr>
      <vt:lpstr>START-STOP SYSTEMS (2 OF 2)</vt:lpstr>
      <vt:lpstr>Figure 52.26 A Buick Auto Stop system lets the driver know when the engine is stopped</vt:lpstr>
      <vt:lpstr>Figure 52.27 Using two solenoids allows independent control of the pinion gear and motor energization</vt:lpstr>
      <vt:lpstr>FREQUENTLY ASKED QUESTION</vt:lpstr>
      <vt:lpstr>Figure 52.28 The stop-start system on this Ford F-150 pickup truck can be turned off using a switch on the dash</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52</dc:title>
  <dc:creator>Curt &amp; Tammy</dc:creator>
  <cp:lastModifiedBy>Curt &amp; Tammy</cp:lastModifiedBy>
  <cp:revision>52</cp:revision>
  <dcterms:created xsi:type="dcterms:W3CDTF">2018-09-25T19:30:15Z</dcterms:created>
  <dcterms:modified xsi:type="dcterms:W3CDTF">2019-05-09T01:13:19Z</dcterms:modified>
</cp:coreProperties>
</file>