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73" r:id="rId3"/>
    <p:sldMasterId id="2147483685" r:id="rId4"/>
    <p:sldMasterId id="2147483697" r:id="rId5"/>
    <p:sldMasterId id="2147483709" r:id="rId6"/>
  </p:sldMasterIdLst>
  <p:sldIdLst>
    <p:sldId id="257" r:id="rId7"/>
    <p:sldId id="259" r:id="rId8"/>
    <p:sldId id="260" r:id="rId9"/>
    <p:sldId id="262" r:id="rId10"/>
    <p:sldId id="353" r:id="rId11"/>
    <p:sldId id="315" r:id="rId12"/>
    <p:sldId id="326" r:id="rId13"/>
    <p:sldId id="354" r:id="rId14"/>
    <p:sldId id="327" r:id="rId15"/>
    <p:sldId id="355" r:id="rId16"/>
    <p:sldId id="328" r:id="rId17"/>
    <p:sldId id="329" r:id="rId18"/>
    <p:sldId id="330" r:id="rId19"/>
    <p:sldId id="267" r:id="rId20"/>
    <p:sldId id="268" r:id="rId21"/>
    <p:sldId id="356" r:id="rId22"/>
    <p:sldId id="331" r:id="rId23"/>
    <p:sldId id="332" r:id="rId24"/>
    <p:sldId id="357" r:id="rId25"/>
    <p:sldId id="333" r:id="rId26"/>
    <p:sldId id="334" r:id="rId27"/>
    <p:sldId id="286" r:id="rId28"/>
    <p:sldId id="287" r:id="rId29"/>
    <p:sldId id="274" r:id="rId30"/>
    <p:sldId id="335" r:id="rId31"/>
    <p:sldId id="336" r:id="rId32"/>
    <p:sldId id="358" r:id="rId33"/>
    <p:sldId id="337" r:id="rId34"/>
    <p:sldId id="338" r:id="rId35"/>
    <p:sldId id="359" r:id="rId36"/>
    <p:sldId id="339" r:id="rId37"/>
    <p:sldId id="340" r:id="rId38"/>
    <p:sldId id="272" r:id="rId39"/>
    <p:sldId id="341" r:id="rId40"/>
    <p:sldId id="360" r:id="rId41"/>
    <p:sldId id="361" r:id="rId42"/>
    <p:sldId id="342" r:id="rId43"/>
    <p:sldId id="362" r:id="rId44"/>
    <p:sldId id="343" r:id="rId45"/>
    <p:sldId id="366" r:id="rId46"/>
    <p:sldId id="363" r:id="rId47"/>
    <p:sldId id="344" r:id="rId48"/>
    <p:sldId id="345" r:id="rId49"/>
    <p:sldId id="299" r:id="rId50"/>
    <p:sldId id="300" r:id="rId51"/>
    <p:sldId id="367" r:id="rId52"/>
    <p:sldId id="346" r:id="rId53"/>
    <p:sldId id="347" r:id="rId54"/>
    <p:sldId id="348" r:id="rId55"/>
    <p:sldId id="365" r:id="rId56"/>
    <p:sldId id="349" r:id="rId57"/>
    <p:sldId id="350" r:id="rId58"/>
    <p:sldId id="364" r:id="rId59"/>
    <p:sldId id="351" r:id="rId60"/>
    <p:sldId id="325" r:id="rId6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FA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882" autoAdjust="0"/>
    <p:restoredTop sz="94718" autoAdjust="0"/>
  </p:normalViewPr>
  <p:slideViewPr>
    <p:cSldViewPr>
      <p:cViewPr varScale="1">
        <p:scale>
          <a:sx n="105" d="100"/>
          <a:sy n="105" d="100"/>
        </p:scale>
        <p:origin x="-2154" y="-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viewProps" Target="viewProps.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61" Type="http://schemas.openxmlformats.org/officeDocument/2006/relationships/slide" Target="slides/slide55.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theme" Target="theme/theme1.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3.xml"/><Relationship Id="rId4" Type="http://schemas.openxmlformats.org/officeDocument/2006/relationships/image" Target="../media/image1.png"/></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4.xml"/><Relationship Id="rId4" Type="http://schemas.openxmlformats.org/officeDocument/2006/relationships/image" Target="../media/image1.png"/></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5.xml"/><Relationship Id="rId4" Type="http://schemas.openxmlformats.org/officeDocument/2006/relationships/image" Target="../media/image1.png"/></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6.xml"/><Relationship Id="rId4" Type="http://schemas.openxmlformats.org/officeDocument/2006/relationships/image" Target="../media/image1.png"/></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8909965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305158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854266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pic>
        <p:nvPicPr>
          <p:cNvPr id="15"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
        <p:nvSpPr>
          <p:cNvPr id="22"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spTree>
    <p:extLst>
      <p:ext uri="{BB962C8B-B14F-4D97-AF65-F5344CB8AC3E}">
        <p14:creationId xmlns:p14="http://schemas.microsoft.com/office/powerpoint/2010/main" val="2269660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5/7/2019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0365499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5/7/2019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8630203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5/7/2019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90086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5/7/2019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8138084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5/7/2019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9680825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5/7/2019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2428349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5/7/2019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6907353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7160385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5/7/2019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179899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5/7/2019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3775080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5/7/2019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477126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5/7/2019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2529422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5/7/2019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5567447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5/7/2019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874890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5/7/2019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6717419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5/7/2019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5339301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5/7/2019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1358395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5/7/2019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1260082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65830644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5/7/2019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9302865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5/7/2019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5236216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5/7/2019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7527642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5/7/2019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7991225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5/7/2019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5759760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5/7/2019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0530554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5/7/2019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464086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5/7/2019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874271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5/7/2019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798904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5/7/2019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2922092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8"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77866857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5/7/2019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617746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5/7/2019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8813586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5/7/2019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0820771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5/7/2019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8435367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5/7/2019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2949359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5/7/2019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9482676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5/7/2019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0808565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5/7/2019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5691990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5/7/2019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8084570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5/7/2019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572888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26014167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5/7/2019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2221360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5/7/2019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8096661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5/7/2019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853519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5/7/2019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0683920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5/7/2019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4584052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5/7/2019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43955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5/7/2019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4156996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5/7/2019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7547140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5/7/2019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0496706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5/7/2019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2453895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21119027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5/7/2019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5806934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5/7/2019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9729474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5/7/2019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5877426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5/7/2019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6553888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5/7/2019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8120252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5/7/2019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0923774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5/7/2019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0141760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5/7/2019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3130218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0733888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pic>
        <p:nvPicPr>
          <p:cNvPr id="8"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254391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pic>
        <p:nvPicPr>
          <p:cNvPr id="8"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1292851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1.pn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1.pn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image" Target="../media/image3.emf"/><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image" Target="../media/image1.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image" Target="../media/image1.png"/><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Shape 15" descr="Pearson Logo"/>
          <p:cNvPicPr preferRelativeResize="0"/>
          <p:nvPr userDrawn="1"/>
        </p:nvPicPr>
        <p:blipFill rotWithShape="1">
          <a:blip r:embed="rId14">
            <a:alphaModFix/>
          </a:blip>
          <a:srcRect/>
          <a:stretch/>
        </p:blipFill>
        <p:spPr>
          <a:xfrm>
            <a:off x="443972" y="6429709"/>
            <a:ext cx="917999" cy="279914"/>
          </a:xfrm>
          <a:prstGeom prst="rect">
            <a:avLst/>
          </a:prstGeom>
          <a:noFill/>
          <a:ln>
            <a:noFill/>
          </a:ln>
        </p:spPr>
      </p:pic>
      <p:sp>
        <p:nvSpPr>
          <p:cNvPr id="8"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spTree>
    <p:extLst>
      <p:ext uri="{BB962C8B-B14F-4D97-AF65-F5344CB8AC3E}">
        <p14:creationId xmlns:p14="http://schemas.microsoft.com/office/powerpoint/2010/main" val="406444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5/7/2019</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sp>
        <p:nvSpPr>
          <p:cNvPr id="12"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5" name="Shape 15" descr="Pearson Logo"/>
          <p:cNvPicPr preferRelativeResize="0"/>
          <p:nvPr userDrawn="1"/>
        </p:nvPicPr>
        <p:blipFill rotWithShape="1">
          <a:blip r:embed="rId13">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15214061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5/7/2019</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sp>
        <p:nvSpPr>
          <p:cNvPr id="12"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5" name="Shape 15" descr="Pearson Logo"/>
          <p:cNvPicPr preferRelativeResize="0"/>
          <p:nvPr userDrawn="1"/>
        </p:nvPicPr>
        <p:blipFill rotWithShape="1">
          <a:blip r:embed="rId13">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480421655"/>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5/7/2019</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sp>
        <p:nvSpPr>
          <p:cNvPr id="12"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5" name="Shape 15" descr="Pearson Logo"/>
          <p:cNvPicPr preferRelativeResize="0"/>
          <p:nvPr userDrawn="1"/>
        </p:nvPicPr>
        <p:blipFill rotWithShape="1">
          <a:blip r:embed="rId13">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202981341"/>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5/7/2019</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pic>
        <p:nvPicPr>
          <p:cNvPr id="14" name="Pearson Logo"/>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black">
          <a:xfrm>
            <a:off x="7748588" y="6414013"/>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5" name="Shape 15" descr="Pearson Logo"/>
          <p:cNvPicPr preferRelativeResize="0"/>
          <p:nvPr userDrawn="1"/>
        </p:nvPicPr>
        <p:blipFill rotWithShape="1">
          <a:blip r:embed="rId1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35769984"/>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5/7/2019</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sp>
        <p:nvSpPr>
          <p:cNvPr id="12"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5" name="Shape 15" descr="Pearson Logo"/>
          <p:cNvPicPr preferRelativeResize="0"/>
          <p:nvPr userDrawn="1"/>
        </p:nvPicPr>
        <p:blipFill rotWithShape="1">
          <a:blip r:embed="rId13">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913970134"/>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3.xml"/></Relationships>
</file>

<file path=ppt/slides/_rels/slide1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43.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3.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43.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4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6.xml"/></Relationships>
</file>

<file path=ppt/slides/_rels/slide2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43.xml"/></Relationships>
</file>

<file path=ppt/slides/_rels/slide26.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4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8.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43.xml"/></Relationships>
</file>

<file path=ppt/slides/_rels/slide29.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4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1.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43.xml"/></Relationships>
</file>

<file path=ppt/slides/_rels/slide3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3.xml"/></Relationships>
</file>

<file path=ppt/slides/_rels/slide3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56.xml"/></Relationships>
</file>

<file path=ppt/slides/_rels/slide34.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43.xml"/></Relationships>
</file>

<file path=ppt/slides/_rels/slide3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7.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43.xml"/></Relationships>
</file>

<file path=ppt/slides/_rels/slide3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56.xml"/></Relationships>
</file>

<file path=ppt/slides/_rels/slide39.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4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42.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43.xml"/></Relationships>
</file>

<file path=ppt/slides/_rels/slide43.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47.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43.xml"/></Relationships>
</file>

<file path=ppt/slides/_rels/slide48.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43.xml"/></Relationships>
</file>

<file path=ppt/slides/_rels/slide49.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4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5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56.xml"/></Relationships>
</file>

<file path=ppt/slides/_rels/slide51.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43.xml"/></Relationships>
</file>

<file path=ppt/slides/_rels/slide52.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43.xml"/></Relationships>
</file>

<file path=ppt/slides/_rels/slide5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56.xml"/></Relationships>
</file>

<file path=ppt/slides/_rels/slide54.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43.xml"/></Relationships>
</file>

<file path=ppt/slides/_rels/slide5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65.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3.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solidFill>
                  <a:schemeClr val="bg1"/>
                </a:solidFill>
                <a:latin typeface="Arial" panose="020B0604020202020204" pitchFamily="34" charset="0"/>
                <a:cs typeface="Arial" panose="020B0604020202020204" pitchFamily="34" charset="0"/>
              </a:rPr>
              <a:t>Automotive Technology Principles, Diagnosis, and Service</a:t>
            </a:r>
          </a:p>
        </p:txBody>
      </p:sp>
      <p:sp>
        <p:nvSpPr>
          <p:cNvPr id="3" name="Text Placeholder 2"/>
          <p:cNvSpPr>
            <a:spLocks noGrp="1"/>
          </p:cNvSpPr>
          <p:nvPr>
            <p:ph type="body" sz="quarter" idx="13"/>
          </p:nvPr>
        </p:nvSpPr>
        <p:spPr/>
        <p:txBody>
          <a:bodyPr/>
          <a:lstStyle/>
          <a:p>
            <a:r>
              <a:rPr lang="en-US" dirty="0" smtClean="0">
                <a:latin typeface="Arial" panose="020B0604020202020204" pitchFamily="34" charset="0"/>
                <a:cs typeface="Arial" panose="020B0604020202020204" pitchFamily="34" charset="0"/>
              </a:rPr>
              <a:t>Sixth Edition</a:t>
            </a:r>
            <a:endParaRPr lang="en-US" dirty="0">
              <a:latin typeface="Arial" panose="020B0604020202020204" pitchFamily="34" charset="0"/>
              <a:cs typeface="Arial" panose="020B0604020202020204" pitchFamily="34" charset="0"/>
            </a:endParaRPr>
          </a:p>
        </p:txBody>
      </p:sp>
      <p:sp>
        <p:nvSpPr>
          <p:cNvPr id="4" name="Text Placeholder 3"/>
          <p:cNvSpPr>
            <a:spLocks noGrp="1"/>
          </p:cNvSpPr>
          <p:nvPr>
            <p:ph type="body" sz="quarter" idx="14"/>
          </p:nvPr>
        </p:nvSpPr>
        <p:spPr/>
        <p:txBody>
          <a:bodyPr/>
          <a:lstStyle/>
          <a:p>
            <a:r>
              <a:rPr lang="en-US" smtClean="0"/>
              <a:t>Chapter 51</a:t>
            </a:r>
            <a:endParaRPr lang="en-US" dirty="0"/>
          </a:p>
        </p:txBody>
      </p:sp>
      <p:sp>
        <p:nvSpPr>
          <p:cNvPr id="5" name="Text Placeholder 4"/>
          <p:cNvSpPr>
            <a:spLocks noGrp="1"/>
          </p:cNvSpPr>
          <p:nvPr>
            <p:ph type="body" sz="quarter" idx="15"/>
          </p:nvPr>
        </p:nvSpPr>
        <p:spPr/>
        <p:txBody>
          <a:bodyPr/>
          <a:lstStyle/>
          <a:p>
            <a:r>
              <a:rPr lang="en-US" sz="3200" b="1" dirty="0" smtClean="0">
                <a:solidFill>
                  <a:srgbClr val="005A70"/>
                </a:solidFill>
                <a:latin typeface="Arial" panose="020B0604020202020204" pitchFamily="34" charset="0"/>
                <a:cs typeface="Arial" panose="020B0604020202020204" pitchFamily="34" charset="0"/>
              </a:rPr>
              <a:t>Battery Testing and Service</a:t>
            </a:r>
          </a:p>
        </p:txBody>
      </p:sp>
      <p:sp>
        <p:nvSpPr>
          <p:cNvPr id="7" name="Copyright" descr="Copyright 2015, 2012, 2009"/>
          <p:cNvSpPr txBox="1">
            <a:spLocks noChangeArrowheads="1"/>
          </p:cNvSpPr>
          <p:nvPr/>
        </p:nvSpPr>
        <p:spPr bwMode="auto">
          <a:xfrm>
            <a:off x="-838200" y="5334000"/>
            <a:ext cx="6316663" cy="457200"/>
          </a:xfrm>
          <a:prstGeom prst="rect">
            <a:avLst/>
          </a:prstGeom>
          <a:no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ctr">
              <a:defRPr/>
            </a:pPr>
            <a:r>
              <a:rPr lang="en-US" altLang="en-US" sz="700" b="0" dirty="0" smtClean="0">
                <a:solidFill>
                  <a:schemeClr val="bg1"/>
                </a:solidFill>
                <a:latin typeface="+mn-lt"/>
                <a:ea typeface="Verdana" panose="020B0604030504040204" pitchFamily="34" charset="0"/>
                <a:cs typeface="Verdana" panose="020B0604030504040204" pitchFamily="34" charset="0"/>
              </a:rPr>
              <a:t>Copyright © 2018, 2015, 2011</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Pearson Education, Inc.</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All Rights Reserved</a:t>
            </a:r>
          </a:p>
        </p:txBody>
      </p:sp>
      <p:pic>
        <p:nvPicPr>
          <p:cNvPr id="8" name="Picture 7" descr="Front Cover: Automotive Technology: Principles, Diagnosis, and Service, Sixth Edition by Halderman"/>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827367" y="1813675"/>
            <a:ext cx="3280268" cy="4327525"/>
          </a:xfrm>
          <a:prstGeom prst="rect">
            <a:avLst/>
          </a:prstGeom>
          <a:noFill/>
          <a:ln w="9525" cap="flat" cmpd="sng">
            <a:solidFill>
              <a:srgbClr val="7F7F7F"/>
            </a:solidFill>
            <a:prstDash val="solid"/>
            <a:round/>
            <a:headEnd type="none" w="med" len="med"/>
            <a:tailEnd type="none" w="med" len="med"/>
          </a:ln>
          <a:effectLst>
            <a:outerShdw blurRad="50799" dist="76200" dir="2700000" algn="tl" rotWithShape="0">
              <a:srgbClr val="000000">
                <a:alpha val="55686"/>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78863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BATTERY VOLTAGE TEST</a:t>
            </a:r>
            <a:endParaRPr lang="en-US" dirty="0">
              <a:latin typeface="+mj-lt"/>
            </a:endParaRPr>
          </a:p>
        </p:txBody>
      </p:sp>
      <p:sp>
        <p:nvSpPr>
          <p:cNvPr id="3" name="Content Placeholder 2"/>
          <p:cNvSpPr>
            <a:spLocks noGrp="1"/>
          </p:cNvSpPr>
          <p:nvPr>
            <p:ph idx="1"/>
          </p:nvPr>
        </p:nvSpPr>
        <p:spPr/>
        <p:txBody>
          <a:bodyPr/>
          <a:lstStyle/>
          <a:p>
            <a:r>
              <a:rPr lang="en-US" dirty="0" smtClean="0"/>
              <a:t>State of Charge</a:t>
            </a:r>
          </a:p>
          <a:p>
            <a:pPr lvl="1"/>
            <a:r>
              <a:rPr lang="en-US" dirty="0" smtClean="0"/>
              <a:t>Testing </a:t>
            </a:r>
            <a:r>
              <a:rPr lang="en-US" dirty="0"/>
              <a:t>the battery voltage with a </a:t>
            </a:r>
            <a:r>
              <a:rPr lang="en-US" dirty="0" smtClean="0"/>
              <a:t>voltmeter. </a:t>
            </a:r>
          </a:p>
          <a:p>
            <a:pPr lvl="1"/>
            <a:r>
              <a:rPr lang="en-US" dirty="0" smtClean="0"/>
              <a:t>Sometimes referred to as an open circuit battery voltage test.</a:t>
            </a:r>
          </a:p>
          <a:p>
            <a:pPr lvl="1"/>
            <a:r>
              <a:rPr lang="en-US" dirty="0" smtClean="0"/>
              <a:t>Surface charge may need to be removed before testing.</a:t>
            </a:r>
          </a:p>
          <a:p>
            <a:pPr lvl="1"/>
            <a:endParaRPr lang="en-US" dirty="0" smtClean="0"/>
          </a:p>
          <a:p>
            <a:pPr lvl="1"/>
            <a:endParaRPr lang="en-US" dirty="0" smtClean="0"/>
          </a:p>
          <a:p>
            <a:endParaRPr lang="en-US" dirty="0"/>
          </a:p>
        </p:txBody>
      </p:sp>
    </p:spTree>
    <p:extLst>
      <p:ext uri="{BB962C8B-B14F-4D97-AF65-F5344CB8AC3E}">
        <p14:creationId xmlns:p14="http://schemas.microsoft.com/office/powerpoint/2010/main" val="22474740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51.4 (a) A voltage reading of 12.28 volts indicates that the battery is not fully charged and should be charged before testing</a:t>
            </a:r>
            <a:endParaRPr lang="en-US" dirty="0">
              <a:latin typeface="+mj-lt"/>
            </a:endParaRPr>
          </a:p>
        </p:txBody>
      </p:sp>
      <p:pic>
        <p:nvPicPr>
          <p:cNvPr id="3" name="Picture 2" descr="A photo shows a multi-meter measuring battery voltage. The display reads 12.28 volts.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97953" y="1593553"/>
            <a:ext cx="3748094" cy="4563548"/>
          </a:xfrm>
          <a:prstGeom prst="rect">
            <a:avLst/>
          </a:prstGeom>
        </p:spPr>
      </p:pic>
    </p:spTree>
    <p:extLst>
      <p:ext uri="{BB962C8B-B14F-4D97-AF65-F5344CB8AC3E}">
        <p14:creationId xmlns:p14="http://schemas.microsoft.com/office/powerpoint/2010/main" val="35152747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51.4 (b) A battery that measures 12.6 volts or higher after the surface charge has been removed is 100% charged</a:t>
            </a:r>
            <a:endParaRPr lang="en-US" dirty="0">
              <a:latin typeface="+mj-lt"/>
            </a:endParaRPr>
          </a:p>
        </p:txBody>
      </p:sp>
      <p:pic>
        <p:nvPicPr>
          <p:cNvPr id="3" name="Picture 2" descr="A photo shows a multi-meter measuring battery voltage. The display reads 12.60 volts.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01694" y="1579523"/>
            <a:ext cx="3740613" cy="4571029"/>
          </a:xfrm>
          <a:prstGeom prst="rect">
            <a:avLst/>
          </a:prstGeom>
        </p:spPr>
      </p:pic>
    </p:spTree>
    <p:extLst>
      <p:ext uri="{BB962C8B-B14F-4D97-AF65-F5344CB8AC3E}">
        <p14:creationId xmlns:p14="http://schemas.microsoft.com/office/powerpoint/2010/main" val="26501325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latin typeface="+mj-lt"/>
              </a:rPr>
              <a:t>Chart 51-1 </a:t>
            </a:r>
            <a:endParaRPr lang="en-US" sz="2800" dirty="0">
              <a:latin typeface="+mj-lt"/>
            </a:endParaRPr>
          </a:p>
        </p:txBody>
      </p:sp>
      <p:pic>
        <p:nvPicPr>
          <p:cNvPr id="3" name="Picture 2" descr="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3635" y="1883511"/>
            <a:ext cx="7676730" cy="32705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143076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latin typeface="+mj-lt"/>
              </a:rPr>
              <a:t>QUESTION 1: </a:t>
            </a:r>
            <a:r>
              <a:rPr lang="en-US" sz="4000" dirty="0" smtClean="0">
                <a:solidFill>
                  <a:srgbClr val="F8F9D3"/>
                </a:solidFill>
                <a:latin typeface="+mj-lt"/>
              </a:rPr>
              <a:t>?</a:t>
            </a:r>
            <a:endParaRPr lang="en-US" dirty="0">
              <a:solidFill>
                <a:srgbClr val="F8F9D3"/>
              </a:solidFill>
              <a:latin typeface="+mj-lt"/>
            </a:endParaRPr>
          </a:p>
        </p:txBody>
      </p:sp>
      <p:sp>
        <p:nvSpPr>
          <p:cNvPr id="3" name="Rectangle 2"/>
          <p:cNvSpPr/>
          <p:nvPr/>
        </p:nvSpPr>
        <p:spPr>
          <a:xfrm>
            <a:off x="76200" y="1999323"/>
            <a:ext cx="8534400" cy="1323439"/>
          </a:xfrm>
          <a:prstGeom prst="rect">
            <a:avLst/>
          </a:prstGeom>
        </p:spPr>
        <p:txBody>
          <a:bodyPr wrap="square">
            <a:spAutoFit/>
          </a:bodyPr>
          <a:lstStyle/>
          <a:p>
            <a:r>
              <a:rPr lang="en-US" sz="4000" dirty="0" smtClean="0">
                <a:solidFill>
                  <a:srgbClr val="000000"/>
                </a:solidFill>
              </a:rPr>
              <a:t>What is the battery state of charge test?</a:t>
            </a:r>
            <a:endParaRPr lang="en-US" sz="4000" dirty="0">
              <a:solidFill>
                <a:srgbClr val="000000"/>
              </a:solidFill>
            </a:endParaRPr>
          </a:p>
        </p:txBody>
      </p:sp>
    </p:spTree>
    <p:extLst>
      <p:ext uri="{BB962C8B-B14F-4D97-AF65-F5344CB8AC3E}">
        <p14:creationId xmlns:p14="http://schemas.microsoft.com/office/powerpoint/2010/main" val="30568257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latin typeface="+mj-lt"/>
              </a:rPr>
              <a:t>ANSWER 1:</a:t>
            </a:r>
            <a:endParaRPr lang="en-US" sz="3200" dirty="0">
              <a:solidFill>
                <a:srgbClr val="F8F9D3"/>
              </a:solidFill>
              <a:latin typeface="+mj-lt"/>
            </a:endParaRPr>
          </a:p>
        </p:txBody>
      </p:sp>
      <p:sp>
        <p:nvSpPr>
          <p:cNvPr id="6" name="Rectangle 5"/>
          <p:cNvSpPr/>
          <p:nvPr/>
        </p:nvSpPr>
        <p:spPr>
          <a:xfrm>
            <a:off x="304800" y="1954959"/>
            <a:ext cx="8534400" cy="1938992"/>
          </a:xfrm>
          <a:prstGeom prst="rect">
            <a:avLst/>
          </a:prstGeom>
        </p:spPr>
        <p:txBody>
          <a:bodyPr wrap="square">
            <a:spAutoFit/>
          </a:bodyPr>
          <a:lstStyle/>
          <a:p>
            <a:r>
              <a:rPr lang="en-US" sz="4000" dirty="0" smtClean="0">
                <a:solidFill>
                  <a:srgbClr val="000000"/>
                </a:solidFill>
              </a:rPr>
              <a:t>An open circuit test of the battery with a voltmeter after the surface charge has been removed.</a:t>
            </a:r>
            <a:endParaRPr lang="en-US" sz="4000" dirty="0">
              <a:solidFill>
                <a:srgbClr val="000000"/>
              </a:solidFill>
            </a:endParaRPr>
          </a:p>
        </p:txBody>
      </p:sp>
    </p:spTree>
    <p:extLst>
      <p:ext uri="{BB962C8B-B14F-4D97-AF65-F5344CB8AC3E}">
        <p14:creationId xmlns:p14="http://schemas.microsoft.com/office/powerpoint/2010/main" val="25828207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HYDROMETER TESTING</a:t>
            </a:r>
            <a:endParaRPr lang="en-US" dirty="0">
              <a:latin typeface="+mj-lt"/>
            </a:endParaRPr>
          </a:p>
        </p:txBody>
      </p:sp>
      <p:sp>
        <p:nvSpPr>
          <p:cNvPr id="3" name="Content Placeholder 2"/>
          <p:cNvSpPr>
            <a:spLocks noGrp="1"/>
          </p:cNvSpPr>
          <p:nvPr>
            <p:ph idx="1"/>
          </p:nvPr>
        </p:nvSpPr>
        <p:spPr/>
        <p:txBody>
          <a:bodyPr/>
          <a:lstStyle/>
          <a:p>
            <a:r>
              <a:rPr lang="en-US" dirty="0"/>
              <a:t>If the battery has removable filler caps, the specific gravity of </a:t>
            </a:r>
            <a:r>
              <a:rPr lang="en-US" dirty="0" smtClean="0"/>
              <a:t>the electrolyte </a:t>
            </a:r>
            <a:r>
              <a:rPr lang="en-US" dirty="0"/>
              <a:t>can also be checked</a:t>
            </a:r>
            <a:r>
              <a:rPr lang="en-US" dirty="0" smtClean="0"/>
              <a:t>.</a:t>
            </a:r>
          </a:p>
          <a:p>
            <a:r>
              <a:rPr lang="en-US" dirty="0"/>
              <a:t>A hydrometer is a tester that </a:t>
            </a:r>
            <a:r>
              <a:rPr lang="en-US" dirty="0" smtClean="0"/>
              <a:t>measures the </a:t>
            </a:r>
            <a:r>
              <a:rPr lang="en-US" dirty="0"/>
              <a:t>specific gravity</a:t>
            </a:r>
            <a:r>
              <a:rPr lang="en-US" dirty="0" smtClean="0"/>
              <a:t>.</a:t>
            </a:r>
          </a:p>
          <a:p>
            <a:endParaRPr lang="en-US" dirty="0"/>
          </a:p>
        </p:txBody>
      </p:sp>
    </p:spTree>
    <p:extLst>
      <p:ext uri="{BB962C8B-B14F-4D97-AF65-F5344CB8AC3E}">
        <p14:creationId xmlns:p14="http://schemas.microsoft.com/office/powerpoint/2010/main" val="34627937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51.5 When testing a battery using a hydrometer, the reading must be corrected if the temperature is above or below 80°F (27°C)</a:t>
            </a:r>
            <a:endParaRPr lang="en-US" dirty="0">
              <a:latin typeface="+mj-lt"/>
            </a:endParaRPr>
          </a:p>
        </p:txBody>
      </p:sp>
      <p:pic>
        <p:nvPicPr>
          <p:cNvPr id="3" name="Picture 2" descr="The figure shows a hydrometer, which measures specific gravity of an electrolyte. The hydrometer shows a calibrated value starting from 10 degree Fahrenheit to 160 degree Fahrenheit in intervals of 10. Respective converted values of Fahrenheit to degree Celsius is shown on right of the Fahrenheit scale. A numerical scale from minus 28 to plus 32 in intervals of 4 reads corresponding to Fahrenheit scale, on the right side of the meter with respect to the starting and ending values of temperatures.&#10;A text beside the hydrometer reads:&#10;Example:&#10;• Hydrometer reading: 1.250&#10;• Electrolyte temperature: 40 degrees F&#10;• Subtract specific gravity: minus 0.016&#10;• Corrected specific gravity: 1.234&#10;  Example:&#10;• Hydrometer reading: 1.240&#10;• Electrolyte temperature: 100 degrees F&#10;• Subtract specific gravity: plus 0.008&#10;• Corrected specific gravity: 1.248&#10;A fully charged battery has a specific gravity of about 1.265.&#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13938" y="1717975"/>
            <a:ext cx="5916126" cy="4426026"/>
          </a:xfrm>
          <a:prstGeom prst="rect">
            <a:avLst/>
          </a:prstGeom>
        </p:spPr>
      </p:pic>
    </p:spTree>
    <p:extLst>
      <p:ext uri="{BB962C8B-B14F-4D97-AF65-F5344CB8AC3E}">
        <p14:creationId xmlns:p14="http://schemas.microsoft.com/office/powerpoint/2010/main" val="21494598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latin typeface="+mj-lt"/>
              </a:rPr>
              <a:t>Chart 51-2</a:t>
            </a:r>
            <a:endParaRPr lang="en-US" sz="2800" dirty="0">
              <a:latin typeface="+mj-lt"/>
            </a:endParaRPr>
          </a:p>
        </p:txBody>
      </p:sp>
      <p:pic>
        <p:nvPicPr>
          <p:cNvPr id="3" name="Picture 2" descr="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899" y="1905000"/>
            <a:ext cx="7696202" cy="35728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88349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BATTERY LOAD TESTING</a:t>
            </a:r>
            <a:endParaRPr lang="en-US" dirty="0">
              <a:latin typeface="+mj-lt"/>
            </a:endParaRPr>
          </a:p>
        </p:txBody>
      </p:sp>
      <p:sp>
        <p:nvSpPr>
          <p:cNvPr id="3" name="Content Placeholder 2"/>
          <p:cNvSpPr>
            <a:spLocks noGrp="1"/>
          </p:cNvSpPr>
          <p:nvPr>
            <p:ph idx="1"/>
          </p:nvPr>
        </p:nvSpPr>
        <p:spPr/>
        <p:txBody>
          <a:bodyPr/>
          <a:lstStyle/>
          <a:p>
            <a:r>
              <a:rPr lang="en-US" dirty="0" smtClean="0"/>
              <a:t>Terminology</a:t>
            </a:r>
          </a:p>
          <a:p>
            <a:pPr lvl="1"/>
            <a:r>
              <a:rPr lang="en-US" dirty="0" smtClean="0"/>
              <a:t>A load test measures the number of amperes the battery can supply for 30 seconds at 0°F (-18°C).</a:t>
            </a:r>
          </a:p>
          <a:p>
            <a:r>
              <a:rPr lang="en-US" dirty="0" smtClean="0"/>
              <a:t>Test Procedure</a:t>
            </a:r>
          </a:p>
          <a:p>
            <a:pPr lvl="1"/>
            <a:r>
              <a:rPr lang="en-US" dirty="0"/>
              <a:t>Determine the CCA rating of the battery</a:t>
            </a:r>
            <a:r>
              <a:rPr lang="en-US" dirty="0" smtClean="0"/>
              <a:t>.</a:t>
            </a:r>
          </a:p>
          <a:p>
            <a:pPr lvl="1"/>
            <a:r>
              <a:rPr lang="en-US" dirty="0"/>
              <a:t>Connect the load tester to the battery</a:t>
            </a:r>
            <a:r>
              <a:rPr lang="en-US" dirty="0" smtClean="0"/>
              <a:t>.</a:t>
            </a:r>
          </a:p>
          <a:p>
            <a:pPr lvl="1"/>
            <a:r>
              <a:rPr lang="en-US" dirty="0"/>
              <a:t>Apply the load for a full 15 seconds</a:t>
            </a:r>
            <a:r>
              <a:rPr lang="en-US" dirty="0" smtClean="0"/>
              <a:t>.</a:t>
            </a:r>
          </a:p>
          <a:p>
            <a:pPr lvl="1"/>
            <a:r>
              <a:rPr lang="en-US" dirty="0"/>
              <a:t>Repeat the test.</a:t>
            </a:r>
            <a:endParaRPr lang="en-US" dirty="0"/>
          </a:p>
        </p:txBody>
      </p:sp>
    </p:spTree>
    <p:extLst>
      <p:ext uri="{BB962C8B-B14F-4D97-AF65-F5344CB8AC3E}">
        <p14:creationId xmlns:p14="http://schemas.microsoft.com/office/powerpoint/2010/main" val="23026614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LEARNING OBJECTIVES (1 of 2)</a:t>
            </a:r>
            <a:endParaRPr lang="en-US" dirty="0">
              <a:latin typeface="+mj-lt"/>
            </a:endParaRPr>
          </a:p>
        </p:txBody>
      </p:sp>
      <p:sp>
        <p:nvSpPr>
          <p:cNvPr id="23555" name="Content Placeholder 2"/>
          <p:cNvSpPr>
            <a:spLocks noGrp="1"/>
          </p:cNvSpPr>
          <p:nvPr>
            <p:ph idx="1"/>
          </p:nvPr>
        </p:nvSpPr>
        <p:spPr/>
        <p:txBody>
          <a:bodyPr/>
          <a:lstStyle/>
          <a:p>
            <a:pPr marL="0" indent="0">
              <a:buNone/>
            </a:pPr>
            <a:r>
              <a:rPr lang="en-US" b="1" dirty="0" smtClean="0">
                <a:solidFill>
                  <a:srgbClr val="005A70"/>
                </a:solidFill>
              </a:rPr>
              <a:t>51.1</a:t>
            </a:r>
            <a:r>
              <a:rPr lang="en-US" dirty="0" smtClean="0"/>
              <a:t> </a:t>
            </a:r>
            <a:r>
              <a:rPr lang="en-US" dirty="0"/>
              <a:t>List the precautions for working with batteries</a:t>
            </a:r>
            <a:r>
              <a:rPr lang="en-US" dirty="0" smtClean="0"/>
              <a:t>.</a:t>
            </a:r>
          </a:p>
          <a:p>
            <a:pPr marL="0" indent="0">
              <a:buNone/>
            </a:pPr>
            <a:r>
              <a:rPr lang="en-US" b="1" dirty="0" smtClean="0">
                <a:solidFill>
                  <a:srgbClr val="005A70"/>
                </a:solidFill>
              </a:rPr>
              <a:t>51.2 </a:t>
            </a:r>
            <a:r>
              <a:rPr lang="en-US" dirty="0"/>
              <a:t>List the symptoms of a weak or defective battery</a:t>
            </a:r>
            <a:r>
              <a:rPr lang="en-US" dirty="0" smtClean="0"/>
              <a:t>.</a:t>
            </a:r>
          </a:p>
          <a:p>
            <a:pPr marL="0" indent="0">
              <a:buNone/>
            </a:pPr>
            <a:r>
              <a:rPr lang="en-US" b="1" dirty="0" smtClean="0">
                <a:solidFill>
                  <a:srgbClr val="005A70"/>
                </a:solidFill>
              </a:rPr>
              <a:t>51.3 </a:t>
            </a:r>
            <a:r>
              <a:rPr lang="en-US" dirty="0"/>
              <a:t>Describe how to inspect and clean terminals and hold-downs</a:t>
            </a:r>
            <a:r>
              <a:rPr lang="en-US" dirty="0" smtClean="0"/>
              <a:t>.</a:t>
            </a:r>
          </a:p>
          <a:p>
            <a:pPr marL="0" indent="0">
              <a:buNone/>
            </a:pPr>
            <a:r>
              <a:rPr lang="en-US" b="1" dirty="0" smtClean="0">
                <a:solidFill>
                  <a:schemeClr val="accent2"/>
                </a:solidFill>
              </a:rPr>
              <a:t>51.4</a:t>
            </a:r>
            <a:r>
              <a:rPr lang="en-US" dirty="0" smtClean="0"/>
              <a:t> </a:t>
            </a:r>
            <a:r>
              <a:rPr lang="en-US" dirty="0"/>
              <a:t>Discuss how to test batteries for open circuit voltage and </a:t>
            </a:r>
            <a:r>
              <a:rPr lang="en-US" dirty="0" smtClean="0"/>
              <a:t>specific gravity.</a:t>
            </a:r>
          </a:p>
          <a:p>
            <a:pPr marL="0" indent="0">
              <a:buNone/>
            </a:pPr>
            <a:r>
              <a:rPr lang="en-US" b="1" dirty="0">
                <a:solidFill>
                  <a:srgbClr val="005A70"/>
                </a:solidFill>
              </a:rPr>
              <a:t>51.5</a:t>
            </a:r>
            <a:r>
              <a:rPr lang="en-US" dirty="0"/>
              <a:t> Describe how to perform a battery load test and a conductance test.</a:t>
            </a:r>
          </a:p>
          <a:p>
            <a:pPr marL="0" indent="0">
              <a:buNone/>
            </a:pPr>
            <a:endParaRPr lang="en-US" dirty="0"/>
          </a:p>
        </p:txBody>
      </p:sp>
    </p:spTree>
    <p:extLst>
      <p:ext uri="{BB962C8B-B14F-4D97-AF65-F5344CB8AC3E}">
        <p14:creationId xmlns:p14="http://schemas.microsoft.com/office/powerpoint/2010/main" val="2250937341"/>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51.6 This battery has a CCA rating of 600 amperes and a reserve capacity (RC) of 110 minutes</a:t>
            </a:r>
            <a:endParaRPr lang="en-US" dirty="0">
              <a:latin typeface="+mj-lt"/>
            </a:endParaRPr>
          </a:p>
        </p:txBody>
      </p:sp>
      <p:pic>
        <p:nvPicPr>
          <p:cNvPr id="3" name="Picture 2" descr="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02" y="2021619"/>
            <a:ext cx="7162798" cy="4104754"/>
          </a:xfrm>
          <a:prstGeom prst="rect">
            <a:avLst/>
          </a:prstGeom>
        </p:spPr>
      </p:pic>
    </p:spTree>
    <p:extLst>
      <p:ext uri="{BB962C8B-B14F-4D97-AF65-F5344CB8AC3E}">
        <p14:creationId xmlns:p14="http://schemas.microsoft.com/office/powerpoint/2010/main" val="36448649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51.7 A Snap-on battery tester that is capable of performing a battery load test, as well as starter and </a:t>
            </a:r>
            <a:r>
              <a:rPr lang="en-US" sz="2400" dirty="0" smtClean="0">
                <a:latin typeface="+mj-lt"/>
              </a:rPr>
              <a:t>alternator amperage </a:t>
            </a:r>
            <a:r>
              <a:rPr lang="en-US" sz="2400" dirty="0">
                <a:latin typeface="+mj-lt"/>
              </a:rPr>
              <a:t>tests</a:t>
            </a:r>
            <a:endParaRPr lang="en-US" dirty="0">
              <a:latin typeface="+mj-lt"/>
            </a:endParaRPr>
          </a:p>
        </p:txBody>
      </p:sp>
      <p:pic>
        <p:nvPicPr>
          <p:cNvPr id="3" name="Picture 2" descr="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95476" y="2116361"/>
            <a:ext cx="5353050" cy="4029898"/>
          </a:xfrm>
          <a:prstGeom prst="rect">
            <a:avLst/>
          </a:prstGeom>
        </p:spPr>
      </p:pic>
    </p:spTree>
    <p:extLst>
      <p:ext uri="{BB962C8B-B14F-4D97-AF65-F5344CB8AC3E}">
        <p14:creationId xmlns:p14="http://schemas.microsoft.com/office/powerpoint/2010/main" val="26119353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smtClean="0">
                <a:latin typeface="+mj-lt"/>
              </a:rPr>
              <a:t>QUESTION 2: </a:t>
            </a:r>
            <a:r>
              <a:rPr lang="en-US" sz="3400" dirty="0" smtClean="0">
                <a:solidFill>
                  <a:srgbClr val="F8F9D3"/>
                </a:solidFill>
                <a:latin typeface="+mj-lt"/>
              </a:rPr>
              <a:t>?</a:t>
            </a:r>
            <a:endParaRPr lang="en-US" sz="3400" dirty="0">
              <a:solidFill>
                <a:srgbClr val="F8F9D3"/>
              </a:solidFill>
              <a:latin typeface="+mj-lt"/>
            </a:endParaRPr>
          </a:p>
        </p:txBody>
      </p:sp>
      <p:sp>
        <p:nvSpPr>
          <p:cNvPr id="3" name="Rectangle 2"/>
          <p:cNvSpPr/>
          <p:nvPr/>
        </p:nvSpPr>
        <p:spPr>
          <a:xfrm>
            <a:off x="341870" y="1905000"/>
            <a:ext cx="8534400" cy="1323439"/>
          </a:xfrm>
          <a:prstGeom prst="rect">
            <a:avLst/>
          </a:prstGeom>
        </p:spPr>
        <p:txBody>
          <a:bodyPr wrap="square">
            <a:spAutoFit/>
          </a:bodyPr>
          <a:lstStyle/>
          <a:p>
            <a:r>
              <a:rPr lang="en-US" sz="4000" dirty="0" smtClean="0">
                <a:solidFill>
                  <a:srgbClr val="000000"/>
                </a:solidFill>
              </a:rPr>
              <a:t>What are the steps for performing a battery load test?</a:t>
            </a:r>
            <a:endParaRPr lang="en-US" sz="4000" dirty="0">
              <a:solidFill>
                <a:srgbClr val="000000"/>
              </a:solidFill>
            </a:endParaRPr>
          </a:p>
        </p:txBody>
      </p:sp>
    </p:spTree>
    <p:extLst>
      <p:ext uri="{BB962C8B-B14F-4D97-AF65-F5344CB8AC3E}">
        <p14:creationId xmlns:p14="http://schemas.microsoft.com/office/powerpoint/2010/main" val="23743003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smtClean="0">
                <a:latin typeface="+mj-lt"/>
              </a:rPr>
              <a:t>ANSWER 2:</a:t>
            </a:r>
            <a:endParaRPr lang="en-US" sz="3400" dirty="0">
              <a:solidFill>
                <a:srgbClr val="F8F9D3"/>
              </a:solidFill>
              <a:latin typeface="+mj-lt"/>
            </a:endParaRPr>
          </a:p>
        </p:txBody>
      </p:sp>
      <p:sp>
        <p:nvSpPr>
          <p:cNvPr id="6" name="Rectangle 5"/>
          <p:cNvSpPr/>
          <p:nvPr/>
        </p:nvSpPr>
        <p:spPr>
          <a:xfrm>
            <a:off x="168876" y="1975554"/>
            <a:ext cx="8534400" cy="2062103"/>
          </a:xfrm>
          <a:prstGeom prst="rect">
            <a:avLst/>
          </a:prstGeom>
        </p:spPr>
        <p:txBody>
          <a:bodyPr wrap="square">
            <a:spAutoFit/>
          </a:bodyPr>
          <a:lstStyle/>
          <a:p>
            <a:pPr marL="971550" lvl="1" indent="-514350">
              <a:buFont typeface="+mj-lt"/>
              <a:buAutoNum type="arabicPeriod"/>
            </a:pPr>
            <a:r>
              <a:rPr lang="en-US" sz="3200" dirty="0"/>
              <a:t>Determine the CCA rating of the battery.</a:t>
            </a:r>
          </a:p>
          <a:p>
            <a:pPr marL="971550" lvl="1" indent="-514350">
              <a:buFont typeface="+mj-lt"/>
              <a:buAutoNum type="arabicPeriod"/>
            </a:pPr>
            <a:r>
              <a:rPr lang="en-US" sz="3200" dirty="0"/>
              <a:t>Connect the load tester to the battery.</a:t>
            </a:r>
          </a:p>
          <a:p>
            <a:pPr marL="971550" lvl="1" indent="-514350">
              <a:buFont typeface="+mj-lt"/>
              <a:buAutoNum type="arabicPeriod"/>
            </a:pPr>
            <a:r>
              <a:rPr lang="en-US" sz="3200" dirty="0"/>
              <a:t>Apply the load for a full 15 seconds.</a:t>
            </a:r>
          </a:p>
          <a:p>
            <a:pPr marL="971550" lvl="1" indent="-514350">
              <a:buFont typeface="+mj-lt"/>
              <a:buAutoNum type="arabicPeriod"/>
            </a:pPr>
            <a:r>
              <a:rPr lang="en-US" sz="3200" dirty="0"/>
              <a:t>Repeat the test.</a:t>
            </a:r>
            <a:endParaRPr lang="en-US" sz="3200" dirty="0"/>
          </a:p>
        </p:txBody>
      </p:sp>
    </p:spTree>
    <p:extLst>
      <p:ext uri="{BB962C8B-B14F-4D97-AF65-F5344CB8AC3E}">
        <p14:creationId xmlns:p14="http://schemas.microsoft.com/office/powerpoint/2010/main" val="25084625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cap="all" dirty="0" smtClean="0">
                <a:latin typeface="+mj-lt"/>
              </a:rPr>
              <a:t>FREQUENTLY ASKED QUESTION</a:t>
            </a:r>
            <a:endParaRPr lang="en-US" sz="3400" dirty="0">
              <a:latin typeface="+mj-lt"/>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2282" y="1524000"/>
            <a:ext cx="4953001" cy="47686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106358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a:latin typeface="+mj-lt"/>
              </a:rPr>
              <a:t>Figure 51.8 Most light-duty vehicles equipped with two batteries are connected in parallel as shown. Two 500-amperes,12-volt batteries are capable of supplying 1,000 amperes at 12 volts</a:t>
            </a:r>
            <a:r>
              <a:rPr lang="en-US" sz="2000" dirty="0" smtClean="0">
                <a:latin typeface="+mj-lt"/>
              </a:rPr>
              <a:t>, which </a:t>
            </a:r>
            <a:r>
              <a:rPr lang="en-US" sz="2000" dirty="0">
                <a:latin typeface="+mj-lt"/>
              </a:rPr>
              <a:t>is needed to start many diesel engines </a:t>
            </a:r>
            <a:endParaRPr lang="en-US" dirty="0">
              <a:latin typeface="+mj-lt"/>
            </a:endParaRPr>
          </a:p>
        </p:txBody>
      </p:sp>
      <p:pic>
        <p:nvPicPr>
          <p:cNvPr id="3" name="Picture 2" descr="A figure shows two 12-Volt, 500-ampere batteries connected in parallel. The combined capacity of the battery is 12 Volts and 1000 amperes.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29238" y="1905000"/>
            <a:ext cx="6685521" cy="4011313"/>
          </a:xfrm>
          <a:prstGeom prst="rect">
            <a:avLst/>
          </a:prstGeom>
        </p:spPr>
      </p:pic>
    </p:spTree>
    <p:extLst>
      <p:ext uri="{BB962C8B-B14F-4D97-AF65-F5344CB8AC3E}">
        <p14:creationId xmlns:p14="http://schemas.microsoft.com/office/powerpoint/2010/main" val="1265072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51.9 Many heavy-duty trucks and buses use two 12-volt batteries connected in series to provide 24 volts</a:t>
            </a:r>
            <a:endParaRPr lang="en-US" dirty="0">
              <a:latin typeface="+mj-lt"/>
            </a:endParaRPr>
          </a:p>
        </p:txBody>
      </p:sp>
      <p:pic>
        <p:nvPicPr>
          <p:cNvPr id="3" name="Picture 2" descr="A figure shows two 12 Volts, 500-ampere batteries connected in series. The combined capacity of the batteries is 24 Volts and 500-amperes.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6709" y="1766208"/>
            <a:ext cx="7390582" cy="4368816"/>
          </a:xfrm>
          <a:prstGeom prst="rect">
            <a:avLst/>
          </a:prstGeom>
        </p:spPr>
      </p:pic>
    </p:spTree>
    <p:extLst>
      <p:ext uri="{BB962C8B-B14F-4D97-AF65-F5344CB8AC3E}">
        <p14:creationId xmlns:p14="http://schemas.microsoft.com/office/powerpoint/2010/main" val="20056566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ELECTRICAL CONDUCTANCE TESTING</a:t>
            </a:r>
            <a:endParaRPr lang="en-US" dirty="0">
              <a:latin typeface="+mj-lt"/>
            </a:endParaRPr>
          </a:p>
        </p:txBody>
      </p:sp>
      <p:sp>
        <p:nvSpPr>
          <p:cNvPr id="3" name="Content Placeholder 2"/>
          <p:cNvSpPr>
            <a:spLocks noGrp="1"/>
          </p:cNvSpPr>
          <p:nvPr>
            <p:ph idx="1"/>
          </p:nvPr>
        </p:nvSpPr>
        <p:spPr/>
        <p:txBody>
          <a:bodyPr/>
          <a:lstStyle/>
          <a:p>
            <a:r>
              <a:rPr lang="en-US" dirty="0" smtClean="0"/>
              <a:t>Terminology</a:t>
            </a:r>
          </a:p>
          <a:p>
            <a:pPr lvl="1"/>
            <a:r>
              <a:rPr lang="en-US" dirty="0"/>
              <a:t>Conductance is a measure of how well a battery can create current</a:t>
            </a:r>
            <a:r>
              <a:rPr lang="en-US" dirty="0" smtClean="0"/>
              <a:t>.</a:t>
            </a:r>
          </a:p>
          <a:p>
            <a:r>
              <a:rPr lang="en-US" dirty="0" smtClean="0"/>
              <a:t>Test Procedure</a:t>
            </a:r>
          </a:p>
          <a:p>
            <a:pPr lvl="1"/>
            <a:r>
              <a:rPr lang="en-US" dirty="0" smtClean="0"/>
              <a:t>Connect the unit to the battery.</a:t>
            </a:r>
          </a:p>
          <a:p>
            <a:pPr lvl="1"/>
            <a:r>
              <a:rPr lang="en-US" dirty="0" smtClean="0"/>
              <a:t>Enter the CCA rating of the battery.</a:t>
            </a:r>
          </a:p>
          <a:p>
            <a:pPr lvl="1"/>
            <a:r>
              <a:rPr lang="en-US" dirty="0" smtClean="0"/>
              <a:t>Begin the test.</a:t>
            </a:r>
          </a:p>
          <a:p>
            <a:pPr lvl="1"/>
            <a:r>
              <a:rPr lang="en-US" dirty="0" smtClean="0"/>
              <a:t>The tester will display the results.</a:t>
            </a:r>
          </a:p>
          <a:p>
            <a:pPr lvl="1"/>
            <a:endParaRPr lang="en-US" dirty="0"/>
          </a:p>
        </p:txBody>
      </p:sp>
    </p:spTree>
    <p:extLst>
      <p:ext uri="{BB962C8B-B14F-4D97-AF65-F5344CB8AC3E}">
        <p14:creationId xmlns:p14="http://schemas.microsoft.com/office/powerpoint/2010/main" val="29111956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Figure 51.10 A conductance tester is very easy to use and has proved to accurately determine battery condition, if the connections are properly made. Follow the instructions on the display exactly for best results</a:t>
            </a:r>
          </a:p>
        </p:txBody>
      </p:sp>
      <p:pic>
        <p:nvPicPr>
          <p:cNvPr id="3" name="Picture 2" descr="A photo shows an electronic conductance tester testing a battery. The display reads 700 CCA (SAE) SET CCA Rating.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00300" y="2269776"/>
            <a:ext cx="4343400" cy="3895426"/>
          </a:xfrm>
          <a:prstGeom prst="rect">
            <a:avLst/>
          </a:prstGeom>
        </p:spPr>
      </p:pic>
    </p:spTree>
    <p:extLst>
      <p:ext uri="{BB962C8B-B14F-4D97-AF65-F5344CB8AC3E}">
        <p14:creationId xmlns:p14="http://schemas.microsoft.com/office/powerpoint/2010/main" val="4453082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51.11 A </a:t>
            </a:r>
            <a:r>
              <a:rPr lang="en-US" sz="2400" dirty="0" err="1">
                <a:latin typeface="+mj-lt"/>
              </a:rPr>
              <a:t>Midtronics</a:t>
            </a:r>
            <a:r>
              <a:rPr lang="en-US" sz="2400" dirty="0">
                <a:latin typeface="+mj-lt"/>
              </a:rPr>
              <a:t> tester that can not only test the battery but can also detect faults with the starter and alternator</a:t>
            </a:r>
            <a:endParaRPr lang="en-US" dirty="0">
              <a:latin typeface="+mj-lt"/>
            </a:endParaRPr>
          </a:p>
        </p:txBody>
      </p:sp>
      <p:pic>
        <p:nvPicPr>
          <p:cNvPr id="3" name="Picture 2" descr="A photo shows a Midtronics conductance tester connected to a battery. The display reads 13.64.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1" y="1874042"/>
            <a:ext cx="7620000" cy="4288930"/>
          </a:xfrm>
          <a:prstGeom prst="rect">
            <a:avLst/>
          </a:prstGeom>
        </p:spPr>
      </p:pic>
    </p:spTree>
    <p:extLst>
      <p:ext uri="{BB962C8B-B14F-4D97-AF65-F5344CB8AC3E}">
        <p14:creationId xmlns:p14="http://schemas.microsoft.com/office/powerpoint/2010/main" val="25798468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LEARNING OBJECTIVES (2 of 2)</a:t>
            </a:r>
            <a:endParaRPr lang="en-US" dirty="0">
              <a:latin typeface="+mj-lt"/>
            </a:endParaRPr>
          </a:p>
        </p:txBody>
      </p:sp>
      <p:sp>
        <p:nvSpPr>
          <p:cNvPr id="24579" name="Content Placeholder 2"/>
          <p:cNvSpPr>
            <a:spLocks noGrp="1"/>
          </p:cNvSpPr>
          <p:nvPr>
            <p:ph idx="1"/>
          </p:nvPr>
        </p:nvSpPr>
        <p:spPr/>
        <p:txBody>
          <a:bodyPr/>
          <a:lstStyle/>
          <a:p>
            <a:pPr marL="0" indent="0">
              <a:buNone/>
            </a:pPr>
            <a:r>
              <a:rPr lang="en-US" b="1" dirty="0" smtClean="0">
                <a:solidFill>
                  <a:srgbClr val="005A70"/>
                </a:solidFill>
              </a:rPr>
              <a:t>51.6</a:t>
            </a:r>
            <a:r>
              <a:rPr lang="en-US" dirty="0" smtClean="0"/>
              <a:t> </a:t>
            </a:r>
            <a:r>
              <a:rPr lang="en-US" dirty="0"/>
              <a:t>Explain how to safely charge or jump start a battery</a:t>
            </a:r>
            <a:r>
              <a:rPr lang="en-US" dirty="0" smtClean="0"/>
              <a:t>.</a:t>
            </a:r>
          </a:p>
          <a:p>
            <a:pPr marL="0" indent="0">
              <a:buNone/>
            </a:pPr>
            <a:r>
              <a:rPr lang="en-US" b="1" dirty="0" smtClean="0">
                <a:solidFill>
                  <a:schemeClr val="accent2"/>
                </a:solidFill>
              </a:rPr>
              <a:t>51.7</a:t>
            </a:r>
            <a:r>
              <a:rPr lang="en-US" dirty="0" smtClean="0"/>
              <a:t>  </a:t>
            </a:r>
            <a:r>
              <a:rPr lang="en-US" dirty="0"/>
              <a:t>Discuss how to perform a battery drain test</a:t>
            </a:r>
            <a:r>
              <a:rPr lang="en-US" dirty="0" smtClean="0"/>
              <a:t>.</a:t>
            </a:r>
          </a:p>
          <a:p>
            <a:pPr marL="0" indent="0">
              <a:buNone/>
            </a:pPr>
            <a:r>
              <a:rPr lang="en-US" b="1" dirty="0" smtClean="0">
                <a:solidFill>
                  <a:schemeClr val="accent2"/>
                </a:solidFill>
              </a:rPr>
              <a:t>51.8</a:t>
            </a:r>
            <a:r>
              <a:rPr lang="en-US" dirty="0" smtClean="0"/>
              <a:t> </a:t>
            </a:r>
            <a:r>
              <a:rPr lang="en-US" dirty="0"/>
              <a:t>Describe how to prevent loss of memory functions and </a:t>
            </a:r>
            <a:r>
              <a:rPr lang="en-US" dirty="0" smtClean="0"/>
              <a:t>reinitialize memory </a:t>
            </a:r>
            <a:r>
              <a:rPr lang="en-US" dirty="0"/>
              <a:t>functions</a:t>
            </a:r>
            <a:r>
              <a:rPr lang="en-US" dirty="0" smtClean="0"/>
              <a:t>.</a:t>
            </a:r>
          </a:p>
          <a:p>
            <a:pPr marL="0" indent="0">
              <a:buNone/>
            </a:pPr>
            <a:r>
              <a:rPr lang="en-US" b="1" dirty="0" smtClean="0">
                <a:solidFill>
                  <a:schemeClr val="accent2"/>
                </a:solidFill>
              </a:rPr>
              <a:t>51.9</a:t>
            </a:r>
            <a:r>
              <a:rPr lang="en-US" dirty="0" smtClean="0"/>
              <a:t> </a:t>
            </a:r>
            <a:r>
              <a:rPr lang="en-US" dirty="0"/>
              <a:t>This chapter will help you prepare for the ASE </a:t>
            </a:r>
            <a:r>
              <a:rPr lang="en-US" dirty="0" smtClean="0"/>
              <a:t>Electrical/Electronic Systems </a:t>
            </a:r>
            <a:r>
              <a:rPr lang="en-US" dirty="0"/>
              <a:t>(A6) certification test content area “B” (</a:t>
            </a:r>
            <a:r>
              <a:rPr lang="en-US" dirty="0" smtClean="0"/>
              <a:t>Battery Diagnosis and </a:t>
            </a:r>
            <a:r>
              <a:rPr lang="en-US" dirty="0"/>
              <a:t>Service).</a:t>
            </a:r>
          </a:p>
        </p:txBody>
      </p:sp>
    </p:spTree>
    <p:extLst>
      <p:ext uri="{BB962C8B-B14F-4D97-AF65-F5344CB8AC3E}">
        <p14:creationId xmlns:p14="http://schemas.microsoft.com/office/powerpoint/2010/main" val="3005372912"/>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BATTERY CHARGING</a:t>
            </a:r>
            <a:endParaRPr lang="en-US" dirty="0">
              <a:latin typeface="+mj-lt"/>
            </a:endParaRPr>
          </a:p>
        </p:txBody>
      </p:sp>
      <p:sp>
        <p:nvSpPr>
          <p:cNvPr id="3" name="Content Placeholder 2"/>
          <p:cNvSpPr>
            <a:spLocks noGrp="1"/>
          </p:cNvSpPr>
          <p:nvPr>
            <p:ph idx="1"/>
          </p:nvPr>
        </p:nvSpPr>
        <p:spPr/>
        <p:txBody>
          <a:bodyPr/>
          <a:lstStyle/>
          <a:p>
            <a:r>
              <a:rPr lang="en-US" dirty="0" smtClean="0"/>
              <a:t>Charging Procedure</a:t>
            </a:r>
          </a:p>
          <a:p>
            <a:pPr lvl="1"/>
            <a:r>
              <a:rPr lang="en-US" dirty="0" smtClean="0"/>
              <a:t>Determine charge rate</a:t>
            </a:r>
          </a:p>
          <a:p>
            <a:pPr lvl="1"/>
            <a:r>
              <a:rPr lang="en-US" dirty="0" smtClean="0"/>
              <a:t>Connect battery charger to battery</a:t>
            </a:r>
          </a:p>
          <a:p>
            <a:pPr lvl="1"/>
            <a:r>
              <a:rPr lang="en-US" dirty="0" smtClean="0"/>
              <a:t>Plug in charger to outlet</a:t>
            </a:r>
          </a:p>
          <a:p>
            <a:pPr lvl="1"/>
            <a:r>
              <a:rPr lang="en-US" dirty="0" smtClean="0"/>
              <a:t>Set the charging rate</a:t>
            </a:r>
          </a:p>
          <a:p>
            <a:pPr lvl="1"/>
            <a:endParaRPr lang="en-US" dirty="0"/>
          </a:p>
        </p:txBody>
      </p:sp>
    </p:spTree>
    <p:extLst>
      <p:ext uri="{BB962C8B-B14F-4D97-AF65-F5344CB8AC3E}">
        <p14:creationId xmlns:p14="http://schemas.microsoft.com/office/powerpoint/2010/main" val="35227030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51.12 A typical industrial battery charger. </a:t>
            </a:r>
            <a:r>
              <a:rPr lang="en-US" sz="2400" dirty="0" smtClean="0">
                <a:latin typeface="+mj-lt"/>
              </a:rPr>
              <a:t>Always </a:t>
            </a:r>
            <a:r>
              <a:rPr lang="en-US" sz="2400" dirty="0">
                <a:latin typeface="+mj-lt"/>
              </a:rPr>
              <a:t>follow the battery charger manufacturer’s instructions</a:t>
            </a:r>
            <a:endParaRPr lang="en-US" dirty="0">
              <a:latin typeface="+mj-lt"/>
            </a:endParaRPr>
          </a:p>
        </p:txBody>
      </p:sp>
      <p:pic>
        <p:nvPicPr>
          <p:cNvPr id="3" name="Picture 2" descr="A photo shows a portable industrial battery charge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74661" y="2286000"/>
            <a:ext cx="2194680" cy="3578279"/>
          </a:xfrm>
          <a:prstGeom prst="rect">
            <a:avLst/>
          </a:prstGeom>
        </p:spPr>
      </p:pic>
    </p:spTree>
    <p:extLst>
      <p:ext uri="{BB962C8B-B14F-4D97-AF65-F5344CB8AC3E}">
        <p14:creationId xmlns:p14="http://schemas.microsoft.com/office/powerpoint/2010/main" val="35705006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latin typeface="+mj-lt"/>
              </a:rPr>
              <a:t>Chart 51-3 </a:t>
            </a:r>
            <a:r>
              <a:rPr lang="en-IN" sz="2400" dirty="0">
                <a:latin typeface="+mj-lt"/>
              </a:rPr>
              <a:t>Battery charging guideline showing the charging times that vary according to state of charge, temperature, and charging rate. </a:t>
            </a:r>
            <a:endParaRPr lang="en-US" sz="2400" dirty="0">
              <a:latin typeface="+mj-lt"/>
            </a:endParaRPr>
          </a:p>
        </p:txBody>
      </p:sp>
      <p:pic>
        <p:nvPicPr>
          <p:cNvPr id="3" name="Picture 2" descr="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029" y="2073851"/>
            <a:ext cx="7941942" cy="21678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376882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cap="all" dirty="0" smtClean="0">
                <a:latin typeface="+mj-lt"/>
              </a:rPr>
              <a:t>Tech Tip</a:t>
            </a:r>
            <a:r>
              <a:rPr lang="en-US" sz="3400" dirty="0" smtClean="0">
                <a:latin typeface="+mj-lt"/>
              </a:rPr>
              <a:t> </a:t>
            </a:r>
            <a:endParaRPr lang="en-US" sz="3400" dirty="0">
              <a:latin typeface="+mj-lt"/>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250" y="1733550"/>
            <a:ext cx="5905500" cy="3390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615707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51.13 Adapters should be used on side-terminal batteries whenever charging</a:t>
            </a:r>
            <a:endParaRPr lang="en-US" dirty="0">
              <a:latin typeface="+mj-lt"/>
            </a:endParaRPr>
          </a:p>
        </p:txBody>
      </p:sp>
      <p:pic>
        <p:nvPicPr>
          <p:cNvPr id="3" name="Picture 2" descr="A figure shows a side-post battery with charging adapters connected through an insulator strap. It also shows three types of adapters of which two can be bolted.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89392" y="1740036"/>
            <a:ext cx="2965216" cy="4425696"/>
          </a:xfrm>
          <a:prstGeom prst="rect">
            <a:avLst/>
          </a:prstGeom>
        </p:spPr>
      </p:pic>
    </p:spTree>
    <p:extLst>
      <p:ext uri="{BB962C8B-B14F-4D97-AF65-F5344CB8AC3E}">
        <p14:creationId xmlns:p14="http://schemas.microsoft.com/office/powerpoint/2010/main" val="40941525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BATTERY CHARGE TIME</a:t>
            </a:r>
            <a:endParaRPr lang="en-US" dirty="0">
              <a:latin typeface="+mj-lt"/>
            </a:endParaRP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lstStyle/>
              <a:p>
                <a:r>
                  <a:rPr lang="en-US" dirty="0" smtClean="0"/>
                  <a:t>Hours needed to charge the battery = </a:t>
                </a:r>
              </a:p>
              <a:p>
                <a:pPr lvl="1"/>
                <a:r>
                  <a:rPr lang="en-US" dirty="0" smtClean="0"/>
                  <a:t>Reserve </a:t>
                </a:r>
                <a:r>
                  <a:rPr lang="en-US" dirty="0"/>
                  <a:t>capacity </a:t>
                </a:r>
                <a14:m>
                  <m:oMath xmlns:m="http://schemas.openxmlformats.org/officeDocument/2006/math">
                    <m:r>
                      <a:rPr lang="en-US" i="1" smtClean="0">
                        <a:latin typeface="Cambria Math"/>
                        <a:ea typeface="Cambria Math"/>
                      </a:rPr>
                      <m:t>÷</m:t>
                    </m:r>
                  </m:oMath>
                </a14:m>
                <a:r>
                  <a:rPr lang="en-US" dirty="0" smtClean="0"/>
                  <a:t> </a:t>
                </a:r>
                <a:r>
                  <a:rPr lang="en-US" dirty="0"/>
                  <a:t>Charge </a:t>
                </a:r>
                <a:r>
                  <a:rPr lang="en-US" dirty="0" smtClean="0"/>
                  <a:t>current.</a:t>
                </a:r>
              </a:p>
              <a:p>
                <a:r>
                  <a:rPr lang="en-US" dirty="0" smtClean="0"/>
                  <a:t>Example:</a:t>
                </a:r>
              </a:p>
              <a:p>
                <a:pPr lvl="1"/>
                <a:r>
                  <a:rPr lang="en-US" dirty="0" smtClean="0"/>
                  <a:t>90 minutes </a:t>
                </a:r>
                <a14:m>
                  <m:oMath xmlns:m="http://schemas.openxmlformats.org/officeDocument/2006/math">
                    <m:r>
                      <a:rPr lang="en-US" i="1" smtClean="0">
                        <a:latin typeface="Cambria Math"/>
                        <a:ea typeface="Cambria Math"/>
                      </a:rPr>
                      <m:t>÷</m:t>
                    </m:r>
                  </m:oMath>
                </a14:m>
                <a:r>
                  <a:rPr lang="en-US" dirty="0" smtClean="0"/>
                  <a:t>10 amperes = 9 hours</a:t>
                </a:r>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2370" t="-2426"/>
                </a:stretch>
              </a:blipFill>
            </p:spPr>
            <p:txBody>
              <a:bodyPr/>
              <a:lstStyle/>
              <a:p>
                <a:r>
                  <a:rPr lang="en-US">
                    <a:noFill/>
                  </a:rPr>
                  <a:t> </a:t>
                </a:r>
              </a:p>
            </p:txBody>
          </p:sp>
        </mc:Fallback>
      </mc:AlternateContent>
    </p:spTree>
    <p:extLst>
      <p:ext uri="{BB962C8B-B14F-4D97-AF65-F5344CB8AC3E}">
        <p14:creationId xmlns:p14="http://schemas.microsoft.com/office/powerpoint/2010/main" val="12662991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JUMP STARTING</a:t>
            </a:r>
            <a:endParaRPr lang="en-US" dirty="0">
              <a:latin typeface="+mj-lt"/>
            </a:endParaRPr>
          </a:p>
        </p:txBody>
      </p:sp>
      <p:sp>
        <p:nvSpPr>
          <p:cNvPr id="3" name="Content Placeholder 2"/>
          <p:cNvSpPr>
            <a:spLocks noGrp="1"/>
          </p:cNvSpPr>
          <p:nvPr>
            <p:ph idx="1"/>
          </p:nvPr>
        </p:nvSpPr>
        <p:spPr/>
        <p:txBody>
          <a:bodyPr/>
          <a:lstStyle/>
          <a:p>
            <a:r>
              <a:rPr lang="en-US" dirty="0"/>
              <a:t>When using jumper cables or a battery jump box, the last </a:t>
            </a:r>
            <a:r>
              <a:rPr lang="en-US" dirty="0" smtClean="0"/>
              <a:t>connection made </a:t>
            </a:r>
            <a:r>
              <a:rPr lang="en-US" dirty="0"/>
              <a:t>should always be on the engine block or an </a:t>
            </a:r>
            <a:r>
              <a:rPr lang="en-US" dirty="0" smtClean="0"/>
              <a:t>engine bracket </a:t>
            </a:r>
            <a:r>
              <a:rPr lang="en-US" dirty="0"/>
              <a:t>on the dead vehicle as far from the battery as possible</a:t>
            </a:r>
            <a:r>
              <a:rPr lang="en-US" dirty="0" smtClean="0"/>
              <a:t>.</a:t>
            </a:r>
          </a:p>
          <a:p>
            <a:r>
              <a:rPr lang="en-US" dirty="0"/>
              <a:t>Many newer vehicles have </a:t>
            </a:r>
            <a:r>
              <a:rPr lang="en-US" dirty="0" smtClean="0"/>
              <a:t>special ground </a:t>
            </a:r>
            <a:r>
              <a:rPr lang="en-US" dirty="0"/>
              <a:t>and/or positive power connections built away from the </a:t>
            </a:r>
            <a:r>
              <a:rPr lang="en-US" dirty="0" smtClean="0"/>
              <a:t>battery just </a:t>
            </a:r>
            <a:r>
              <a:rPr lang="en-US" dirty="0"/>
              <a:t>for the purpose of jump starting.</a:t>
            </a:r>
            <a:endParaRPr lang="en-US" dirty="0"/>
          </a:p>
        </p:txBody>
      </p:sp>
    </p:spTree>
    <p:extLst>
      <p:ext uri="{BB962C8B-B14F-4D97-AF65-F5344CB8AC3E}">
        <p14:creationId xmlns:p14="http://schemas.microsoft.com/office/powerpoint/2010/main" val="808668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51.14 A typical battery jump box used to jump start vehicles. These hand-portable units have almost made jumper cables obsolete</a:t>
            </a:r>
            <a:endParaRPr lang="en-US" dirty="0">
              <a:latin typeface="+mj-lt"/>
            </a:endParaRPr>
          </a:p>
        </p:txBody>
      </p:sp>
      <p:pic>
        <p:nvPicPr>
          <p:cNvPr id="3" name="Picture 2" descr="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38906" y="1605506"/>
            <a:ext cx="5066189" cy="4516663"/>
          </a:xfrm>
          <a:prstGeom prst="rect">
            <a:avLst/>
          </a:prstGeom>
        </p:spPr>
      </p:pic>
    </p:spTree>
    <p:extLst>
      <p:ext uri="{BB962C8B-B14F-4D97-AF65-F5344CB8AC3E}">
        <p14:creationId xmlns:p14="http://schemas.microsoft.com/office/powerpoint/2010/main" val="11790913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latin typeface="+mj-lt"/>
              </a:rPr>
              <a:t>TECH TIP</a:t>
            </a:r>
            <a:endParaRPr lang="en-US" sz="4000" dirty="0">
              <a:latin typeface="+mj-lt"/>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1600200"/>
            <a:ext cx="4578515" cy="4652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110348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51.15 The sticker on this battery indicates that it was shipped from the factory January, 2015</a:t>
            </a:r>
            <a:endParaRPr lang="en-US" dirty="0">
              <a:latin typeface="+mj-lt"/>
            </a:endParaRPr>
          </a:p>
        </p:txBody>
      </p:sp>
      <p:pic>
        <p:nvPicPr>
          <p:cNvPr id="3" name="Picture 2" descr="A photo shows a battery with a sticker that reads 1 by 15.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0393" y="1784245"/>
            <a:ext cx="5803216" cy="4357859"/>
          </a:xfrm>
          <a:prstGeom prst="rect">
            <a:avLst/>
          </a:prstGeom>
        </p:spPr>
      </p:pic>
    </p:spTree>
    <p:extLst>
      <p:ext uri="{BB962C8B-B14F-4D97-AF65-F5344CB8AC3E}">
        <p14:creationId xmlns:p14="http://schemas.microsoft.com/office/powerpoint/2010/main" val="11620824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BATTERY SERVICE SAFETY CONSIDERATIONS</a:t>
            </a:r>
            <a:endParaRPr lang="en-US" dirty="0">
              <a:latin typeface="+mj-lt"/>
            </a:endParaRPr>
          </a:p>
        </p:txBody>
      </p:sp>
      <p:sp>
        <p:nvSpPr>
          <p:cNvPr id="25603" name="Content Placeholder 2"/>
          <p:cNvSpPr>
            <a:spLocks noGrp="1"/>
          </p:cNvSpPr>
          <p:nvPr>
            <p:ph idx="1"/>
          </p:nvPr>
        </p:nvSpPr>
        <p:spPr>
          <a:xfrm>
            <a:off x="457200" y="1600200"/>
            <a:ext cx="8077200" cy="4525963"/>
          </a:xfrm>
        </p:spPr>
        <p:txBody>
          <a:bodyPr/>
          <a:lstStyle/>
          <a:p>
            <a:r>
              <a:rPr lang="en-US" dirty="0" smtClean="0"/>
              <a:t>Hazards</a:t>
            </a:r>
          </a:p>
          <a:p>
            <a:pPr lvl="1"/>
            <a:r>
              <a:rPr lang="en-US" dirty="0"/>
              <a:t>Batteries contain acid and release explosive </a:t>
            </a:r>
            <a:r>
              <a:rPr lang="en-US" dirty="0" smtClean="0"/>
              <a:t>gases (hydrogen </a:t>
            </a:r>
            <a:r>
              <a:rPr lang="en-US" dirty="0"/>
              <a:t>and oxygen) during normal charging and </a:t>
            </a:r>
            <a:r>
              <a:rPr lang="en-US" dirty="0" smtClean="0"/>
              <a:t>discharging cycles.</a:t>
            </a:r>
          </a:p>
          <a:p>
            <a:r>
              <a:rPr lang="en-US" dirty="0" smtClean="0"/>
              <a:t>Safety Procedures</a:t>
            </a:r>
          </a:p>
          <a:p>
            <a:pPr lvl="1"/>
            <a:r>
              <a:rPr lang="en-US" dirty="0" smtClean="0"/>
              <a:t>Disconnect the </a:t>
            </a:r>
            <a:r>
              <a:rPr lang="en-US" dirty="0"/>
              <a:t>negative battery cable from the battery</a:t>
            </a:r>
            <a:r>
              <a:rPr lang="en-US" dirty="0" smtClean="0"/>
              <a:t>.</a:t>
            </a:r>
          </a:p>
          <a:p>
            <a:pPr lvl="1"/>
            <a:r>
              <a:rPr lang="en-US" dirty="0" smtClean="0"/>
              <a:t>Wear eye protection and protective clothing</a:t>
            </a:r>
          </a:p>
          <a:p>
            <a:pPr lvl="1"/>
            <a:r>
              <a:rPr lang="en-US" dirty="0" smtClean="0"/>
              <a:t>Follow all safety precautions</a:t>
            </a:r>
          </a:p>
          <a:p>
            <a:pPr lvl="1"/>
            <a:r>
              <a:rPr lang="en-US" dirty="0" smtClean="0"/>
              <a:t>Never jump-start a frozen battery</a:t>
            </a:r>
            <a:endParaRPr lang="en-US" dirty="0" smtClean="0"/>
          </a:p>
          <a:p>
            <a:pPr lvl="1"/>
            <a:endParaRPr lang="en-US" dirty="0" smtClean="0">
              <a:solidFill>
                <a:schemeClr val="tx2"/>
              </a:solidFill>
            </a:endParaRPr>
          </a:p>
        </p:txBody>
      </p:sp>
    </p:spTree>
    <p:extLst>
      <p:ext uri="{BB962C8B-B14F-4D97-AF65-F5344CB8AC3E}">
        <p14:creationId xmlns:p14="http://schemas.microsoft.com/office/powerpoint/2010/main" val="2591370942"/>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BATTERY ELECTRICAL DRAIN </a:t>
            </a:r>
            <a:r>
              <a:rPr lang="en-US" dirty="0" smtClean="0">
                <a:latin typeface="+mj-lt"/>
              </a:rPr>
              <a:t>TESTING (1 OF 2)</a:t>
            </a:r>
            <a:endParaRPr lang="en-US" dirty="0">
              <a:latin typeface="+mj-lt"/>
            </a:endParaRPr>
          </a:p>
        </p:txBody>
      </p:sp>
      <p:sp>
        <p:nvSpPr>
          <p:cNvPr id="3" name="Content Placeholder 2"/>
          <p:cNvSpPr>
            <a:spLocks noGrp="1"/>
          </p:cNvSpPr>
          <p:nvPr>
            <p:ph idx="1"/>
          </p:nvPr>
        </p:nvSpPr>
        <p:spPr/>
        <p:txBody>
          <a:bodyPr/>
          <a:lstStyle/>
          <a:p>
            <a:r>
              <a:rPr lang="en-US" dirty="0" smtClean="0"/>
              <a:t>The </a:t>
            </a:r>
            <a:r>
              <a:rPr lang="en-US" dirty="0"/>
              <a:t>battery electrical drain test </a:t>
            </a:r>
            <a:r>
              <a:rPr lang="en-US" dirty="0" smtClean="0"/>
              <a:t>determines if </a:t>
            </a:r>
            <a:r>
              <a:rPr lang="en-US" dirty="0"/>
              <a:t>any component or circuit in a vehicle is causing a drain on </a:t>
            </a:r>
            <a:r>
              <a:rPr lang="en-US" dirty="0" smtClean="0"/>
              <a:t>the battery </a:t>
            </a:r>
            <a:r>
              <a:rPr lang="en-US" dirty="0"/>
              <a:t>when everything is off</a:t>
            </a:r>
            <a:r>
              <a:rPr lang="en-US" dirty="0" smtClean="0"/>
              <a:t>.</a:t>
            </a:r>
          </a:p>
          <a:p>
            <a:r>
              <a:rPr lang="en-US" dirty="0" smtClean="0"/>
              <a:t>Using an Inductive </a:t>
            </a:r>
            <a:r>
              <a:rPr lang="en-US" dirty="0"/>
              <a:t>DC </a:t>
            </a:r>
            <a:r>
              <a:rPr lang="en-US" dirty="0" smtClean="0"/>
              <a:t>ammeter</a:t>
            </a:r>
          </a:p>
          <a:p>
            <a:pPr lvl="1"/>
            <a:r>
              <a:rPr lang="en-US" dirty="0"/>
              <a:t>The fastest and easiest method </a:t>
            </a:r>
            <a:r>
              <a:rPr lang="en-US" dirty="0" smtClean="0"/>
              <a:t>to measure </a:t>
            </a:r>
            <a:r>
              <a:rPr lang="en-US" dirty="0"/>
              <a:t>battery electrical </a:t>
            </a:r>
            <a:r>
              <a:rPr lang="en-US" dirty="0" smtClean="0"/>
              <a:t>drain</a:t>
            </a:r>
          </a:p>
          <a:p>
            <a:pPr lvl="1"/>
            <a:r>
              <a:rPr lang="en-US" dirty="0" smtClean="0"/>
              <a:t>Clamp around either cable</a:t>
            </a:r>
          </a:p>
          <a:p>
            <a:pPr lvl="1"/>
            <a:r>
              <a:rPr lang="en-US" dirty="0" smtClean="0"/>
              <a:t>Capable </a:t>
            </a:r>
            <a:r>
              <a:rPr lang="en-US" dirty="0"/>
              <a:t>of measuring low current (10 </a:t>
            </a:r>
            <a:r>
              <a:rPr lang="en-US" dirty="0" err="1"/>
              <a:t>milliamperes</a:t>
            </a:r>
            <a:r>
              <a:rPr lang="en-US" dirty="0"/>
              <a:t>)</a:t>
            </a:r>
            <a:endParaRPr lang="en-US" dirty="0"/>
          </a:p>
        </p:txBody>
      </p:sp>
    </p:spTree>
    <p:extLst>
      <p:ext uri="{BB962C8B-B14F-4D97-AF65-F5344CB8AC3E}">
        <p14:creationId xmlns:p14="http://schemas.microsoft.com/office/powerpoint/2010/main" val="11412804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BATTERY ELECTRICAL DRAIN TESTING (2 OF 2)</a:t>
            </a:r>
            <a:endParaRPr lang="en-US" dirty="0">
              <a:latin typeface="+mj-lt"/>
            </a:endParaRPr>
          </a:p>
        </p:txBody>
      </p:sp>
      <p:sp>
        <p:nvSpPr>
          <p:cNvPr id="3" name="Content Placeholder 2"/>
          <p:cNvSpPr>
            <a:spLocks noGrp="1"/>
          </p:cNvSpPr>
          <p:nvPr>
            <p:ph idx="1"/>
          </p:nvPr>
        </p:nvSpPr>
        <p:spPr/>
        <p:txBody>
          <a:bodyPr/>
          <a:lstStyle/>
          <a:p>
            <a:r>
              <a:rPr lang="en-US" dirty="0" smtClean="0"/>
              <a:t>Using a DMM </a:t>
            </a:r>
            <a:r>
              <a:rPr lang="en-US" dirty="0"/>
              <a:t>set to read </a:t>
            </a:r>
            <a:r>
              <a:rPr lang="en-US" dirty="0" err="1"/>
              <a:t>milliamperes</a:t>
            </a:r>
            <a:endParaRPr lang="en-US" dirty="0" smtClean="0"/>
          </a:p>
          <a:p>
            <a:pPr lvl="1"/>
            <a:r>
              <a:rPr lang="en-US" dirty="0" smtClean="0"/>
              <a:t>Make </a:t>
            </a:r>
            <a:r>
              <a:rPr lang="en-US" dirty="0"/>
              <a:t>certain that all lights, accessories, and </a:t>
            </a:r>
            <a:r>
              <a:rPr lang="en-US" dirty="0" smtClean="0"/>
              <a:t>ignition are </a:t>
            </a:r>
            <a:r>
              <a:rPr lang="en-US" dirty="0"/>
              <a:t>off</a:t>
            </a:r>
            <a:r>
              <a:rPr lang="en-US" dirty="0" smtClean="0"/>
              <a:t>.</a:t>
            </a:r>
          </a:p>
          <a:p>
            <a:pPr lvl="1"/>
            <a:r>
              <a:rPr lang="en-US" dirty="0" smtClean="0"/>
              <a:t>Disconnect </a:t>
            </a:r>
            <a:r>
              <a:rPr lang="en-US" dirty="0"/>
              <a:t>the </a:t>
            </a:r>
            <a:r>
              <a:rPr lang="en-US" i="1" dirty="0"/>
              <a:t>negative </a:t>
            </a:r>
            <a:r>
              <a:rPr lang="en-US" dirty="0"/>
              <a:t>(-) battery cable and install </a:t>
            </a:r>
            <a:r>
              <a:rPr lang="en-US" dirty="0" smtClean="0"/>
              <a:t>a parasitic </a:t>
            </a:r>
            <a:r>
              <a:rPr lang="en-US" dirty="0"/>
              <a:t>load </a:t>
            </a:r>
            <a:r>
              <a:rPr lang="en-US" dirty="0" smtClean="0"/>
              <a:t>tool.</a:t>
            </a:r>
          </a:p>
          <a:p>
            <a:pPr lvl="1"/>
            <a:r>
              <a:rPr lang="en-US" dirty="0" smtClean="0"/>
              <a:t>Start </a:t>
            </a:r>
            <a:r>
              <a:rPr lang="en-US" dirty="0"/>
              <a:t>the engine and drive the vehicle about 10 </a:t>
            </a:r>
            <a:r>
              <a:rPr lang="en-US" dirty="0" smtClean="0"/>
              <a:t>minutes.</a:t>
            </a:r>
          </a:p>
          <a:p>
            <a:pPr lvl="1"/>
            <a:r>
              <a:rPr lang="en-US" dirty="0" smtClean="0"/>
              <a:t>Connect </a:t>
            </a:r>
            <a:r>
              <a:rPr lang="en-US" dirty="0"/>
              <a:t>an ammeter across the parasitic load </a:t>
            </a:r>
            <a:r>
              <a:rPr lang="en-US" dirty="0" smtClean="0"/>
              <a:t>tool switch </a:t>
            </a:r>
            <a:r>
              <a:rPr lang="en-US" dirty="0"/>
              <a:t>and wait 20 </a:t>
            </a:r>
            <a:r>
              <a:rPr lang="en-US" dirty="0" smtClean="0"/>
              <a:t>minutes</a:t>
            </a:r>
          </a:p>
          <a:p>
            <a:pPr lvl="1"/>
            <a:r>
              <a:rPr lang="en-US" dirty="0"/>
              <a:t>Open the switch on the load tool and read the </a:t>
            </a:r>
            <a:r>
              <a:rPr lang="en-US" dirty="0" smtClean="0"/>
              <a:t>battery electrical </a:t>
            </a:r>
            <a:r>
              <a:rPr lang="en-US" dirty="0"/>
              <a:t>drain on the meter display</a:t>
            </a:r>
            <a:endParaRPr lang="en-US" dirty="0"/>
          </a:p>
        </p:txBody>
      </p:sp>
    </p:spTree>
    <p:extLst>
      <p:ext uri="{BB962C8B-B14F-4D97-AF65-F5344CB8AC3E}">
        <p14:creationId xmlns:p14="http://schemas.microsoft.com/office/powerpoint/2010/main" val="38035013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a:latin typeface="+mj-lt"/>
              </a:rPr>
              <a:t>Figure 51.16 This mini clamp-on digital </a:t>
            </a:r>
            <a:r>
              <a:rPr lang="en-US" sz="2000" dirty="0" err="1">
                <a:latin typeface="+mj-lt"/>
              </a:rPr>
              <a:t>multimeter</a:t>
            </a:r>
            <a:r>
              <a:rPr lang="en-US" sz="2000" dirty="0">
                <a:latin typeface="+mj-lt"/>
              </a:rPr>
              <a:t> is being used to measure the amount of battery electrical drain that is present. In this case, a reading of 20 </a:t>
            </a:r>
            <a:r>
              <a:rPr lang="en-US" sz="2000" dirty="0" err="1">
                <a:latin typeface="+mj-lt"/>
              </a:rPr>
              <a:t>milliamperes</a:t>
            </a:r>
            <a:r>
              <a:rPr lang="en-US" sz="2000" dirty="0">
                <a:latin typeface="+mj-lt"/>
              </a:rPr>
              <a:t> (displayed on the meter as 00.02 ampere) is within the normal range of 20 to 30 </a:t>
            </a:r>
            <a:r>
              <a:rPr lang="en-US" sz="2000" dirty="0" err="1">
                <a:latin typeface="+mj-lt"/>
              </a:rPr>
              <a:t>milliamperes</a:t>
            </a:r>
            <a:r>
              <a:rPr lang="en-US" sz="2000" dirty="0">
                <a:latin typeface="+mj-lt"/>
              </a:rPr>
              <a:t>. </a:t>
            </a:r>
          </a:p>
        </p:txBody>
      </p:sp>
      <p:pic>
        <p:nvPicPr>
          <p:cNvPr id="3" name="Picture 2" descr="A photo shows a clamp-on digital multi-meter measuring battery drain.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25079" y="2057400"/>
            <a:ext cx="5693842" cy="3899891"/>
          </a:xfrm>
          <a:prstGeom prst="rect">
            <a:avLst/>
          </a:prstGeom>
        </p:spPr>
      </p:pic>
    </p:spTree>
    <p:extLst>
      <p:ext uri="{BB962C8B-B14F-4D97-AF65-F5344CB8AC3E}">
        <p14:creationId xmlns:p14="http://schemas.microsoft.com/office/powerpoint/2010/main" val="14617422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Figure 51.17 After connecting the shut-off tool, start </a:t>
            </a:r>
            <a:r>
              <a:rPr lang="en-US" dirty="0" smtClean="0">
                <a:latin typeface="+mj-lt"/>
              </a:rPr>
              <a:t>and shut off the </a:t>
            </a:r>
            <a:r>
              <a:rPr lang="en-US" dirty="0">
                <a:latin typeface="+mj-lt"/>
              </a:rPr>
              <a:t>engine </a:t>
            </a:r>
            <a:r>
              <a:rPr lang="en-US" dirty="0" smtClean="0">
                <a:latin typeface="+mj-lt"/>
              </a:rPr>
              <a:t>Connect </a:t>
            </a:r>
            <a:r>
              <a:rPr lang="en-US" dirty="0">
                <a:latin typeface="+mj-lt"/>
              </a:rPr>
              <a:t>the ammeter across the shut-off switch in parallel. Wait 20 minutes. </a:t>
            </a:r>
            <a:r>
              <a:rPr lang="en-US" dirty="0" smtClean="0">
                <a:latin typeface="+mj-lt"/>
              </a:rPr>
              <a:t>Open </a:t>
            </a:r>
            <a:r>
              <a:rPr lang="en-US" dirty="0">
                <a:latin typeface="+mj-lt"/>
              </a:rPr>
              <a:t>the switch–all; current now flows through the ammeter. </a:t>
            </a:r>
            <a:r>
              <a:rPr lang="en-US" dirty="0" smtClean="0">
                <a:latin typeface="+mj-lt"/>
              </a:rPr>
              <a:t>Record the results.</a:t>
            </a:r>
            <a:endParaRPr lang="en-US" dirty="0">
              <a:latin typeface="+mj-lt"/>
            </a:endParaRPr>
          </a:p>
        </p:txBody>
      </p:sp>
      <p:pic>
        <p:nvPicPr>
          <p:cNvPr id="3" name="Picture 2" descr="A photo shows a parasitic load tool connected to the negative terminal of a battery."/>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14144" y="2133600"/>
            <a:ext cx="5315712" cy="3657600"/>
          </a:xfrm>
          <a:prstGeom prst="rect">
            <a:avLst/>
          </a:prstGeom>
        </p:spPr>
      </p:pic>
    </p:spTree>
    <p:extLst>
      <p:ext uri="{BB962C8B-B14F-4D97-AF65-F5344CB8AC3E}">
        <p14:creationId xmlns:p14="http://schemas.microsoft.com/office/powerpoint/2010/main" val="12588568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smtClean="0">
                <a:latin typeface="+mj-lt"/>
              </a:rPr>
              <a:t>QUESTION 3: </a:t>
            </a:r>
            <a:r>
              <a:rPr lang="en-US" sz="3400" dirty="0" smtClean="0">
                <a:solidFill>
                  <a:srgbClr val="F8F9D3"/>
                </a:solidFill>
                <a:latin typeface="+mj-lt"/>
              </a:rPr>
              <a:t>?</a:t>
            </a:r>
            <a:endParaRPr lang="en-US" sz="3400" dirty="0">
              <a:solidFill>
                <a:srgbClr val="F8F9D3"/>
              </a:solidFill>
              <a:latin typeface="+mj-lt"/>
            </a:endParaRPr>
          </a:p>
        </p:txBody>
      </p:sp>
      <p:sp>
        <p:nvSpPr>
          <p:cNvPr id="3" name="Rectangle 2"/>
          <p:cNvSpPr/>
          <p:nvPr/>
        </p:nvSpPr>
        <p:spPr>
          <a:xfrm>
            <a:off x="341870" y="1905000"/>
            <a:ext cx="8534400" cy="1323439"/>
          </a:xfrm>
          <a:prstGeom prst="rect">
            <a:avLst/>
          </a:prstGeom>
        </p:spPr>
        <p:txBody>
          <a:bodyPr wrap="square">
            <a:spAutoFit/>
          </a:bodyPr>
          <a:lstStyle/>
          <a:p>
            <a:r>
              <a:rPr lang="en-US" sz="4000" dirty="0" smtClean="0">
                <a:solidFill>
                  <a:srgbClr val="000000"/>
                </a:solidFill>
              </a:rPr>
              <a:t>How is a battery drain test performed?</a:t>
            </a:r>
            <a:endParaRPr lang="en-US" sz="4000" dirty="0">
              <a:solidFill>
                <a:srgbClr val="000000"/>
              </a:solidFill>
            </a:endParaRPr>
          </a:p>
        </p:txBody>
      </p:sp>
    </p:spTree>
    <p:extLst>
      <p:ext uri="{BB962C8B-B14F-4D97-AF65-F5344CB8AC3E}">
        <p14:creationId xmlns:p14="http://schemas.microsoft.com/office/powerpoint/2010/main" val="2063128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smtClean="0">
                <a:latin typeface="+mj-lt"/>
              </a:rPr>
              <a:t>ANSWER 3:</a:t>
            </a:r>
            <a:endParaRPr lang="en-US" sz="3400" dirty="0">
              <a:solidFill>
                <a:srgbClr val="F8F9D3"/>
              </a:solidFill>
              <a:latin typeface="+mj-lt"/>
            </a:endParaRPr>
          </a:p>
        </p:txBody>
      </p:sp>
      <p:sp>
        <p:nvSpPr>
          <p:cNvPr id="6" name="Rectangle 5"/>
          <p:cNvSpPr/>
          <p:nvPr/>
        </p:nvSpPr>
        <p:spPr>
          <a:xfrm>
            <a:off x="168876" y="1975554"/>
            <a:ext cx="8534400" cy="1938992"/>
          </a:xfrm>
          <a:prstGeom prst="rect">
            <a:avLst/>
          </a:prstGeom>
        </p:spPr>
        <p:txBody>
          <a:bodyPr wrap="square">
            <a:spAutoFit/>
          </a:bodyPr>
          <a:lstStyle/>
          <a:p>
            <a:r>
              <a:rPr lang="en-US" sz="4000" dirty="0" smtClean="0">
                <a:solidFill>
                  <a:schemeClr val="tx2"/>
                </a:solidFill>
              </a:rPr>
              <a:t>With an inductive DC ammeter or a DMM set</a:t>
            </a:r>
            <a:r>
              <a:rPr lang="en-US" sz="4000" dirty="0" smtClean="0">
                <a:solidFill>
                  <a:schemeClr val="tx2"/>
                </a:solidFill>
              </a:rPr>
              <a:t> </a:t>
            </a:r>
            <a:r>
              <a:rPr lang="en-US" sz="4000" dirty="0">
                <a:solidFill>
                  <a:schemeClr val="tx2"/>
                </a:solidFill>
              </a:rPr>
              <a:t>to read </a:t>
            </a:r>
            <a:r>
              <a:rPr lang="en-US" sz="4000" dirty="0" err="1" smtClean="0">
                <a:solidFill>
                  <a:schemeClr val="tx2"/>
                </a:solidFill>
              </a:rPr>
              <a:t>milliamperes</a:t>
            </a:r>
            <a:r>
              <a:rPr lang="en-US" sz="4000" dirty="0" smtClean="0">
                <a:solidFill>
                  <a:schemeClr val="tx2"/>
                </a:solidFill>
              </a:rPr>
              <a:t>.</a:t>
            </a:r>
            <a:endParaRPr lang="en-US" sz="4000" dirty="0">
              <a:solidFill>
                <a:schemeClr val="tx2"/>
              </a:solidFill>
            </a:endParaRPr>
          </a:p>
          <a:p>
            <a:r>
              <a:rPr lang="en-US" sz="4000" dirty="0" smtClean="0">
                <a:solidFill>
                  <a:srgbClr val="000000"/>
                </a:solidFill>
              </a:rPr>
              <a:t>  .</a:t>
            </a:r>
            <a:endParaRPr lang="en-US" sz="4000" dirty="0">
              <a:solidFill>
                <a:srgbClr val="000000"/>
              </a:solidFill>
            </a:endParaRPr>
          </a:p>
        </p:txBody>
      </p:sp>
    </p:spTree>
    <p:extLst>
      <p:ext uri="{BB962C8B-B14F-4D97-AF65-F5344CB8AC3E}">
        <p14:creationId xmlns:p14="http://schemas.microsoft.com/office/powerpoint/2010/main" val="19786299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MAINTAINING ELECTRONIC MEMORY FUNCTIONS</a:t>
            </a:r>
            <a:endParaRPr lang="en-US" dirty="0">
              <a:latin typeface="+mj-lt"/>
            </a:endParaRPr>
          </a:p>
        </p:txBody>
      </p:sp>
      <p:sp>
        <p:nvSpPr>
          <p:cNvPr id="3" name="Content Placeholder 2"/>
          <p:cNvSpPr>
            <a:spLocks noGrp="1"/>
          </p:cNvSpPr>
          <p:nvPr>
            <p:ph idx="1"/>
          </p:nvPr>
        </p:nvSpPr>
        <p:spPr/>
        <p:txBody>
          <a:bodyPr/>
          <a:lstStyle/>
          <a:p>
            <a:r>
              <a:rPr lang="en-US" dirty="0" smtClean="0"/>
              <a:t>Disconnect Issues</a:t>
            </a:r>
          </a:p>
          <a:p>
            <a:pPr lvl="1"/>
            <a:r>
              <a:rPr lang="en-US" dirty="0" smtClean="0"/>
              <a:t>Security system, PCM relearn, Windows/Sunroof</a:t>
            </a:r>
          </a:p>
          <a:p>
            <a:r>
              <a:rPr lang="en-US" dirty="0" smtClean="0"/>
              <a:t>Maintaining Memory Methods</a:t>
            </a:r>
          </a:p>
          <a:p>
            <a:pPr lvl="1"/>
            <a:r>
              <a:rPr lang="en-US" dirty="0" smtClean="0"/>
              <a:t>9 or 12 volt supply at DLC or Power Plug (lighter) </a:t>
            </a:r>
          </a:p>
          <a:p>
            <a:r>
              <a:rPr lang="en-US" dirty="0" smtClean="0"/>
              <a:t>Re-initialization</a:t>
            </a:r>
          </a:p>
          <a:p>
            <a:pPr lvl="1"/>
            <a:r>
              <a:rPr lang="en-US" dirty="0" smtClean="0"/>
              <a:t> Power windows, Radio antitheft, intelligent battery systems </a:t>
            </a:r>
            <a:endParaRPr lang="en-US" dirty="0"/>
          </a:p>
        </p:txBody>
      </p:sp>
    </p:spTree>
    <p:extLst>
      <p:ext uri="{BB962C8B-B14F-4D97-AF65-F5344CB8AC3E}">
        <p14:creationId xmlns:p14="http://schemas.microsoft.com/office/powerpoint/2010/main" val="19780150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Figure 51.18 The battery was replaced in this Ford Focus and the radio displayed “enter code” when the replacement battery was installed. </a:t>
            </a:r>
            <a:r>
              <a:rPr lang="en-US" dirty="0" smtClean="0">
                <a:latin typeface="+mj-lt"/>
              </a:rPr>
              <a:t>A code is required </a:t>
            </a:r>
            <a:r>
              <a:rPr lang="en-US" dirty="0">
                <a:latin typeface="+mj-lt"/>
              </a:rPr>
              <a:t>to unlock the </a:t>
            </a:r>
            <a:r>
              <a:rPr lang="en-US" dirty="0" smtClean="0">
                <a:latin typeface="+mj-lt"/>
              </a:rPr>
              <a:t>radio.</a:t>
            </a:r>
            <a:endParaRPr lang="en-US" dirty="0">
              <a:latin typeface="+mj-lt"/>
            </a:endParaRPr>
          </a:p>
        </p:txBody>
      </p:sp>
      <p:pic>
        <p:nvPicPr>
          <p:cNvPr id="3" name="Picture 2" descr="A photo of a radio displaying the message “ENTER CODE”.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0" y="2590800"/>
            <a:ext cx="7620000" cy="2767584"/>
          </a:xfrm>
          <a:prstGeom prst="rect">
            <a:avLst/>
          </a:prstGeom>
        </p:spPr>
      </p:pic>
    </p:spTree>
    <p:extLst>
      <p:ext uri="{BB962C8B-B14F-4D97-AF65-F5344CB8AC3E}">
        <p14:creationId xmlns:p14="http://schemas.microsoft.com/office/powerpoint/2010/main" val="34380906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a:latin typeface="+mj-lt"/>
              </a:rPr>
              <a:t>Figure 51.19 A special tool that includes a lighter plug what can be plugged into a jump-start battery unit and the other end connected to the data link connector (DLC) of the vehicle to maintain the memory functions</a:t>
            </a:r>
            <a:endParaRPr lang="en-US" dirty="0">
              <a:latin typeface="+mj-lt"/>
            </a:endParaRPr>
          </a:p>
        </p:txBody>
      </p:sp>
      <p:pic>
        <p:nvPicPr>
          <p:cNvPr id="3" name="Picture 2" descr="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43497" y="1856365"/>
            <a:ext cx="4657006" cy="4285590"/>
          </a:xfrm>
          <a:prstGeom prst="rect">
            <a:avLst/>
          </a:prstGeom>
        </p:spPr>
      </p:pic>
    </p:spTree>
    <p:extLst>
      <p:ext uri="{BB962C8B-B14F-4D97-AF65-F5344CB8AC3E}">
        <p14:creationId xmlns:p14="http://schemas.microsoft.com/office/powerpoint/2010/main" val="17911428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51.20 A memory saver tool that uses a 12-volt battery to connect to the power (terminal 16) and ground (terminals 4 and 5) of the DLC</a:t>
            </a:r>
            <a:endParaRPr lang="en-US" dirty="0">
              <a:latin typeface="+mj-lt"/>
            </a:endParaRPr>
          </a:p>
        </p:txBody>
      </p:sp>
      <p:pic>
        <p:nvPicPr>
          <p:cNvPr id="3" name="Picture 2" descr="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2943" y="2258189"/>
            <a:ext cx="6898114" cy="3882616"/>
          </a:xfrm>
          <a:prstGeom prst="rect">
            <a:avLst/>
          </a:prstGeom>
        </p:spPr>
      </p:pic>
    </p:spTree>
    <p:extLst>
      <p:ext uri="{BB962C8B-B14F-4D97-AF65-F5344CB8AC3E}">
        <p14:creationId xmlns:p14="http://schemas.microsoft.com/office/powerpoint/2010/main" val="28049379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SYMPTOMS OF A WEAK OR DEFECTIVE BATTERY</a:t>
            </a:r>
            <a:endParaRPr lang="en-US" dirty="0">
              <a:latin typeface="+mj-lt"/>
            </a:endParaRPr>
          </a:p>
        </p:txBody>
      </p:sp>
      <p:sp>
        <p:nvSpPr>
          <p:cNvPr id="3" name="Content Placeholder 2"/>
          <p:cNvSpPr>
            <a:spLocks noGrp="1"/>
          </p:cNvSpPr>
          <p:nvPr>
            <p:ph idx="1"/>
          </p:nvPr>
        </p:nvSpPr>
        <p:spPr/>
        <p:txBody>
          <a:bodyPr/>
          <a:lstStyle/>
          <a:p>
            <a:r>
              <a:rPr lang="en-US" dirty="0"/>
              <a:t>The following warning signs indicate that a battery is near the </a:t>
            </a:r>
            <a:r>
              <a:rPr lang="en-US" dirty="0" smtClean="0"/>
              <a:t>end of </a:t>
            </a:r>
            <a:r>
              <a:rPr lang="en-US" dirty="0"/>
              <a:t>its useful life</a:t>
            </a:r>
            <a:r>
              <a:rPr lang="en-US" dirty="0" smtClean="0"/>
              <a:t>.</a:t>
            </a:r>
          </a:p>
          <a:p>
            <a:pPr lvl="1"/>
            <a:r>
              <a:rPr lang="en-US" dirty="0"/>
              <a:t>Uses water in one or more cells</a:t>
            </a:r>
            <a:r>
              <a:rPr lang="en-US" dirty="0" smtClean="0"/>
              <a:t>.</a:t>
            </a:r>
          </a:p>
          <a:p>
            <a:pPr lvl="1"/>
            <a:r>
              <a:rPr lang="en-US" dirty="0"/>
              <a:t>Excessive corrosion on battery cables or connections</a:t>
            </a:r>
            <a:r>
              <a:rPr lang="en-US" dirty="0" smtClean="0"/>
              <a:t>.</a:t>
            </a:r>
          </a:p>
          <a:p>
            <a:pPr lvl="1"/>
            <a:r>
              <a:rPr lang="en-US" dirty="0"/>
              <a:t>Slower than normal engine cranking</a:t>
            </a:r>
            <a:r>
              <a:rPr lang="en-US" dirty="0" smtClean="0"/>
              <a:t>.</a:t>
            </a:r>
          </a:p>
          <a:p>
            <a:pPr lvl="1"/>
            <a:endParaRPr lang="en-US" dirty="0"/>
          </a:p>
        </p:txBody>
      </p:sp>
    </p:spTree>
    <p:extLst>
      <p:ext uri="{BB962C8B-B14F-4D97-AF65-F5344CB8AC3E}">
        <p14:creationId xmlns:p14="http://schemas.microsoft.com/office/powerpoint/2010/main" val="37010526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latin typeface="+mj-lt"/>
              </a:rPr>
              <a:t>TECH TIP</a:t>
            </a:r>
            <a:endParaRPr lang="en-US" sz="4000" dirty="0">
              <a:latin typeface="+mj-lt"/>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1545125"/>
            <a:ext cx="4791074" cy="47910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203278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51.21 (a) Memory saver. The part numbers represent components from RadioShack</a:t>
            </a:r>
            <a:endParaRPr lang="en-US" dirty="0">
              <a:latin typeface="+mj-lt"/>
            </a:endParaRPr>
          </a:p>
        </p:txBody>
      </p:sp>
      <p:pic>
        <p:nvPicPr>
          <p:cNvPr id="3" name="Picture 2" descr="A figure shows a 9-volt battery connected to a battery replacement strap numbered 270-325, which in turn is connected to an auto DC plug for lighter socket numbered 270-028 through a diode numbered 276-1103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00824" y="1680284"/>
            <a:ext cx="5742353" cy="4462968"/>
          </a:xfrm>
          <a:prstGeom prst="rect">
            <a:avLst/>
          </a:prstGeom>
        </p:spPr>
      </p:pic>
    </p:spTree>
    <p:extLst>
      <p:ext uri="{BB962C8B-B14F-4D97-AF65-F5344CB8AC3E}">
        <p14:creationId xmlns:p14="http://schemas.microsoft.com/office/powerpoint/2010/main" val="21497883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Figure 51.21 (b) A schematic drawing of the same memory saver. Some experts recommend using a 12-volt lantern battery, instead of a small 9-volt battery, to help ensure there is enough </a:t>
            </a:r>
            <a:r>
              <a:rPr lang="en-US" dirty="0" smtClean="0">
                <a:latin typeface="+mj-lt"/>
              </a:rPr>
              <a:t>voltage. </a:t>
            </a:r>
            <a:endParaRPr lang="en-US" dirty="0">
              <a:latin typeface="+mj-lt"/>
            </a:endParaRPr>
          </a:p>
        </p:txBody>
      </p:sp>
      <p:pic>
        <p:nvPicPr>
          <p:cNvPr id="3" name="Picture 2" descr="A schematic diagram shows three components, a 9-volt battery, a diode, and an auto DC plug for lighter socket connected in series.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20416" y="1889389"/>
            <a:ext cx="5103169" cy="4211692"/>
          </a:xfrm>
          <a:prstGeom prst="rect">
            <a:avLst/>
          </a:prstGeom>
        </p:spPr>
      </p:pic>
    </p:spTree>
    <p:extLst>
      <p:ext uri="{BB962C8B-B14F-4D97-AF65-F5344CB8AC3E}">
        <p14:creationId xmlns:p14="http://schemas.microsoft.com/office/powerpoint/2010/main" val="13966076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latin typeface="+mj-lt"/>
              </a:rPr>
              <a:t>FREQUENTLY ASKED QUESTION</a:t>
            </a:r>
            <a:endParaRPr lang="en-US" sz="4000" dirty="0">
              <a:latin typeface="+mj-lt"/>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4963" y="1895475"/>
            <a:ext cx="5934075" cy="3067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300327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Figure 51.22 Many newer vehicles have batteries that are sometimes difficult to find. Some are located under plastic panels under the hood, under the front fender, or even under the rear seat, as shown here</a:t>
            </a:r>
          </a:p>
        </p:txBody>
      </p:sp>
      <p:pic>
        <p:nvPicPr>
          <p:cNvPr id="3" name="Picture 2" descr="A photo shows a battery placed under the backseat of a vehicle.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6873" y="1971200"/>
            <a:ext cx="5550254" cy="4162691"/>
          </a:xfrm>
          <a:prstGeom prst="rect">
            <a:avLst/>
          </a:prstGeom>
        </p:spPr>
      </p:pic>
    </p:spTree>
    <p:extLst>
      <p:ext uri="{BB962C8B-B14F-4D97-AF65-F5344CB8AC3E}">
        <p14:creationId xmlns:p14="http://schemas.microsoft.com/office/powerpoint/2010/main" val="12275428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Copyright</a:t>
            </a:r>
          </a:p>
        </p:txBody>
      </p:sp>
      <p:pic>
        <p:nvPicPr>
          <p:cNvPr id="3" name="Picture 2" descr="This work is protected by United States copyright laws and is provided solely for the use of instructors teaching their courses and assessing student learning. Dissemination or sale of any part of this work (including on the World Wide Web) will destroy the integrity of the work and is not permitted. The work and materials from it should never be made available to students except by instructors using the accompanying text in their classes. All recipients of this work are expected to abide by these restrictions and honor the intended pedagogical purposes and the needs of other instructors who rely on these material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8319" y="2119235"/>
            <a:ext cx="8130427" cy="2619530"/>
          </a:xfrm>
          <a:prstGeom prst="rect">
            <a:avLst/>
          </a:prstGeom>
        </p:spPr>
      </p:pic>
    </p:spTree>
    <p:extLst>
      <p:ext uri="{BB962C8B-B14F-4D97-AF65-F5344CB8AC3E}">
        <p14:creationId xmlns:p14="http://schemas.microsoft.com/office/powerpoint/2010/main" val="33878718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a:latin typeface="+mj-lt"/>
              </a:rPr>
              <a:t>Figure 51.1 A visual inspection on this battery shows the electrolyte level is below the plates in all cells. Not many batteries can be checked for the electrolyte level and, if low, the battery is likely at the end of its normal service life</a:t>
            </a:r>
          </a:p>
        </p:txBody>
      </p:sp>
      <p:pic>
        <p:nvPicPr>
          <p:cNvPr id="5" name="Picture 4" descr="A photo shows a maintenance free battery. It has three holes, which show the electrolyte level in the cell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7990" y="1905000"/>
            <a:ext cx="5168020" cy="3876014"/>
          </a:xfrm>
          <a:prstGeom prst="rect">
            <a:avLst/>
          </a:prstGeom>
        </p:spPr>
      </p:pic>
    </p:spTree>
    <p:extLst>
      <p:ext uri="{BB962C8B-B14F-4D97-AF65-F5344CB8AC3E}">
        <p14:creationId xmlns:p14="http://schemas.microsoft.com/office/powerpoint/2010/main" val="6890511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Figure 51.2 Corrosion on a battery cable could be an indication that the battery itself is either being overcharged or is sulfated, creating a lot of gassing of the electrolyte</a:t>
            </a:r>
            <a:endParaRPr lang="en-US" dirty="0"/>
          </a:p>
        </p:txBody>
      </p:sp>
      <p:pic>
        <p:nvPicPr>
          <p:cNvPr id="3" name="Picture 2" descr="A photo shows a corroded battery cable and lug.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51554" y="1828800"/>
            <a:ext cx="5440892" cy="4080669"/>
          </a:xfrm>
          <a:prstGeom prst="rect">
            <a:avLst/>
          </a:prstGeom>
        </p:spPr>
      </p:pic>
    </p:spTree>
    <p:extLst>
      <p:ext uri="{BB962C8B-B14F-4D97-AF65-F5344CB8AC3E}">
        <p14:creationId xmlns:p14="http://schemas.microsoft.com/office/powerpoint/2010/main" val="12170813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BATTERY MAINTENANCE</a:t>
            </a:r>
            <a:endParaRPr lang="en-US" dirty="0">
              <a:latin typeface="+mj-lt"/>
            </a:endParaRPr>
          </a:p>
        </p:txBody>
      </p:sp>
      <p:sp>
        <p:nvSpPr>
          <p:cNvPr id="3" name="Content Placeholder 2"/>
          <p:cNvSpPr>
            <a:spLocks noGrp="1"/>
          </p:cNvSpPr>
          <p:nvPr>
            <p:ph idx="1"/>
          </p:nvPr>
        </p:nvSpPr>
        <p:spPr/>
        <p:txBody>
          <a:bodyPr/>
          <a:lstStyle/>
          <a:p>
            <a:r>
              <a:rPr lang="en-US" dirty="0" smtClean="0"/>
              <a:t>Need for Maintenance</a:t>
            </a:r>
          </a:p>
          <a:p>
            <a:pPr lvl="1"/>
            <a:r>
              <a:rPr lang="en-US" dirty="0"/>
              <a:t>Most new-style batteries are of </a:t>
            </a:r>
            <a:r>
              <a:rPr lang="en-US" dirty="0" smtClean="0"/>
              <a:t>a maintenance-free design</a:t>
            </a:r>
          </a:p>
          <a:p>
            <a:r>
              <a:rPr lang="en-US" dirty="0" smtClean="0"/>
              <a:t>Battery Terminal Cleaning</a:t>
            </a:r>
          </a:p>
          <a:p>
            <a:pPr lvl="1"/>
            <a:r>
              <a:rPr lang="en-US" dirty="0" smtClean="0"/>
              <a:t>Use </a:t>
            </a:r>
            <a:r>
              <a:rPr lang="en-US" dirty="0"/>
              <a:t>1 tablespoon </a:t>
            </a:r>
            <a:r>
              <a:rPr lang="en-US" dirty="0" smtClean="0"/>
              <a:t>of baking </a:t>
            </a:r>
            <a:r>
              <a:rPr lang="en-US" dirty="0"/>
              <a:t>soda in 1 quart (liter) of water </a:t>
            </a:r>
            <a:r>
              <a:rPr lang="en-US" dirty="0" smtClean="0"/>
              <a:t>to </a:t>
            </a:r>
            <a:r>
              <a:rPr lang="en-US" dirty="0"/>
              <a:t>neutralize the acid</a:t>
            </a:r>
            <a:r>
              <a:rPr lang="en-US" dirty="0" smtClean="0"/>
              <a:t>.</a:t>
            </a:r>
          </a:p>
          <a:p>
            <a:r>
              <a:rPr lang="en-US" dirty="0" smtClean="0"/>
              <a:t>Battery Hold-Down</a:t>
            </a:r>
          </a:p>
          <a:p>
            <a:pPr lvl="1"/>
            <a:r>
              <a:rPr lang="en-US" dirty="0"/>
              <a:t>The hold-down bracket should be </a:t>
            </a:r>
            <a:r>
              <a:rPr lang="en-US" dirty="0" smtClean="0"/>
              <a:t>snug enough </a:t>
            </a:r>
            <a:r>
              <a:rPr lang="en-US" dirty="0"/>
              <a:t>to prevent battery </a:t>
            </a:r>
            <a:r>
              <a:rPr lang="en-US" dirty="0" smtClean="0"/>
              <a:t>movement.</a:t>
            </a:r>
            <a:endParaRPr lang="en-US" dirty="0"/>
          </a:p>
        </p:txBody>
      </p:sp>
    </p:spTree>
    <p:extLst>
      <p:ext uri="{BB962C8B-B14F-4D97-AF65-F5344CB8AC3E}">
        <p14:creationId xmlns:p14="http://schemas.microsoft.com/office/powerpoint/2010/main" val="14256606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51.3 Using a baking soda and water paste to remove the corrosion on a battery terminal</a:t>
            </a:r>
            <a:endParaRPr lang="en-US" dirty="0">
              <a:latin typeface="+mj-lt"/>
            </a:endParaRPr>
          </a:p>
        </p:txBody>
      </p:sp>
      <p:pic>
        <p:nvPicPr>
          <p:cNvPr id="3" name="Picture 2" descr="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26147" y="1736698"/>
            <a:ext cx="5891707" cy="4418780"/>
          </a:xfrm>
          <a:prstGeom prst="rect">
            <a:avLst/>
          </a:prstGeom>
        </p:spPr>
      </p:pic>
    </p:spTree>
    <p:extLst>
      <p:ext uri="{BB962C8B-B14F-4D97-AF65-F5344CB8AC3E}">
        <p14:creationId xmlns:p14="http://schemas.microsoft.com/office/powerpoint/2010/main" val="18696952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3.xml><?xml version="1.0" encoding="utf-8"?>
<a:theme xmlns:a="http://schemas.openxmlformats.org/drawingml/2006/main" name="1_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4.xml><?xml version="1.0" encoding="utf-8"?>
<a:theme xmlns:a="http://schemas.openxmlformats.org/drawingml/2006/main" name="2_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5.xml><?xml version="1.0" encoding="utf-8"?>
<a:theme xmlns:a="http://schemas.openxmlformats.org/drawingml/2006/main" name="3_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6.xml><?xml version="1.0" encoding="utf-8"?>
<a:theme xmlns:a="http://schemas.openxmlformats.org/drawingml/2006/main" name="4_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docProps/app.xml><?xml version="1.0" encoding="utf-8"?>
<Properties xmlns="http://schemas.openxmlformats.org/officeDocument/2006/extended-properties" xmlns:vt="http://schemas.openxmlformats.org/officeDocument/2006/docPropsVTypes">
  <TotalTime>561</TotalTime>
  <Words>1611</Words>
  <Application>Microsoft Office PowerPoint</Application>
  <PresentationFormat>On-screen Show (4:3)</PresentationFormat>
  <Paragraphs>144</Paragraphs>
  <Slides>55</Slides>
  <Notes>0</Notes>
  <HiddenSlides>0</HiddenSlides>
  <MMClips>0</MMClips>
  <ScaleCrop>false</ScaleCrop>
  <HeadingPairs>
    <vt:vector size="4" baseType="variant">
      <vt:variant>
        <vt:lpstr>Theme</vt:lpstr>
      </vt:variant>
      <vt:variant>
        <vt:i4>6</vt:i4>
      </vt:variant>
      <vt:variant>
        <vt:lpstr>Slide Titles</vt:lpstr>
      </vt:variant>
      <vt:variant>
        <vt:i4>55</vt:i4>
      </vt:variant>
    </vt:vector>
  </HeadingPairs>
  <TitlesOfParts>
    <vt:vector size="61" baseType="lpstr">
      <vt:lpstr>Office Theme</vt:lpstr>
      <vt:lpstr>508 Lecture</vt:lpstr>
      <vt:lpstr>1_508 Lecture</vt:lpstr>
      <vt:lpstr>2_508 Lecture</vt:lpstr>
      <vt:lpstr>3_508 Lecture</vt:lpstr>
      <vt:lpstr>4_508 Lecture</vt:lpstr>
      <vt:lpstr>Automotive Technology Principles, Diagnosis, and Service</vt:lpstr>
      <vt:lpstr>LEARNING OBJECTIVES (1 of 2)</vt:lpstr>
      <vt:lpstr>LEARNING OBJECTIVES (2 of 2)</vt:lpstr>
      <vt:lpstr>BATTERY SERVICE SAFETY CONSIDERATIONS</vt:lpstr>
      <vt:lpstr>SYMPTOMS OF A WEAK OR DEFECTIVE BATTERY</vt:lpstr>
      <vt:lpstr>Figure 51.1 A visual inspection on this battery shows the electrolyte level is below the plates in all cells. Not many batteries can be checked for the electrolyte level and, if low, the battery is likely at the end of its normal service life</vt:lpstr>
      <vt:lpstr>Figure 51.2 Corrosion on a battery cable could be an indication that the battery itself is either being overcharged or is sulfated, creating a lot of gassing of the electrolyte</vt:lpstr>
      <vt:lpstr>BATTERY MAINTENANCE</vt:lpstr>
      <vt:lpstr>Figure 51.3 Using a baking soda and water paste to remove the corrosion on a battery terminal</vt:lpstr>
      <vt:lpstr>BATTERY VOLTAGE TEST</vt:lpstr>
      <vt:lpstr>Figure 51.4 (a) A voltage reading of 12.28 volts indicates that the battery is not fully charged and should be charged before testing</vt:lpstr>
      <vt:lpstr>Figure 51.4 (b) A battery that measures 12.6 volts or higher after the surface charge has been removed is 100% charged</vt:lpstr>
      <vt:lpstr>Chart 51-1 </vt:lpstr>
      <vt:lpstr>QUESTION 1: ?</vt:lpstr>
      <vt:lpstr>ANSWER 1:</vt:lpstr>
      <vt:lpstr>HYDROMETER TESTING</vt:lpstr>
      <vt:lpstr>Figure 51.5 When testing a battery using a hydrometer, the reading must be corrected if the temperature is above or below 80°F (27°C)</vt:lpstr>
      <vt:lpstr>Chart 51-2</vt:lpstr>
      <vt:lpstr>BATTERY LOAD TESTING</vt:lpstr>
      <vt:lpstr>Figure 51.6 This battery has a CCA rating of 600 amperes and a reserve capacity (RC) of 110 minutes</vt:lpstr>
      <vt:lpstr>Figure 51.7 A Snap-on battery tester that is capable of performing a battery load test, as well as starter and alternator amperage tests</vt:lpstr>
      <vt:lpstr>QUESTION 2: ?</vt:lpstr>
      <vt:lpstr>ANSWER 2:</vt:lpstr>
      <vt:lpstr>FREQUENTLY ASKED QUESTION</vt:lpstr>
      <vt:lpstr>Figure 51.8 Most light-duty vehicles equipped with two batteries are connected in parallel as shown. Two 500-amperes,12-volt batteries are capable of supplying 1,000 amperes at 12 volts, which is needed to start many diesel engines </vt:lpstr>
      <vt:lpstr>Figure 51.9 Many heavy-duty trucks and buses use two 12-volt batteries connected in series to provide 24 volts</vt:lpstr>
      <vt:lpstr>ELECTRICAL CONDUCTANCE TESTING</vt:lpstr>
      <vt:lpstr>Figure 51.10 A conductance tester is very easy to use and has proved to accurately determine battery condition, if the connections are properly made. Follow the instructions on the display exactly for best results</vt:lpstr>
      <vt:lpstr>Figure 51.11 A Midtronics tester that can not only test the battery but can also detect faults with the starter and alternator</vt:lpstr>
      <vt:lpstr>BATTERY CHARGING</vt:lpstr>
      <vt:lpstr>Figure 51.12 A typical industrial battery charger. Always follow the battery charger manufacturer’s instructions</vt:lpstr>
      <vt:lpstr>Chart 51-3 Battery charging guideline showing the charging times that vary according to state of charge, temperature, and charging rate. </vt:lpstr>
      <vt:lpstr>Tech Tip </vt:lpstr>
      <vt:lpstr>Figure 51.13 Adapters should be used on side-terminal batteries whenever charging</vt:lpstr>
      <vt:lpstr>BATTERY CHARGE TIME</vt:lpstr>
      <vt:lpstr>JUMP STARTING</vt:lpstr>
      <vt:lpstr>Figure 51.14 A typical battery jump box used to jump start vehicles. These hand-portable units have almost made jumper cables obsolete</vt:lpstr>
      <vt:lpstr>TECH TIP</vt:lpstr>
      <vt:lpstr>Figure 51.15 The sticker on this battery indicates that it was shipped from the factory January, 2015</vt:lpstr>
      <vt:lpstr>BATTERY ELECTRICAL DRAIN TESTING (1 OF 2)</vt:lpstr>
      <vt:lpstr>BATTERY ELECTRICAL DRAIN TESTING (2 OF 2)</vt:lpstr>
      <vt:lpstr>Figure 51.16 This mini clamp-on digital multimeter is being used to measure the amount of battery electrical drain that is present. In this case, a reading of 20 milliamperes (displayed on the meter as 00.02 ampere) is within the normal range of 20 to 30 milliamperes. </vt:lpstr>
      <vt:lpstr>Figure 51.17 After connecting the shut-off tool, start and shut off the engine Connect the ammeter across the shut-off switch in parallel. Wait 20 minutes. Open the switch–all; current now flows through the ammeter. Record the results.</vt:lpstr>
      <vt:lpstr>QUESTION 3: ?</vt:lpstr>
      <vt:lpstr>ANSWER 3:</vt:lpstr>
      <vt:lpstr>MAINTAINING ELECTRONIC MEMORY FUNCTIONS</vt:lpstr>
      <vt:lpstr>Figure 51.18 The battery was replaced in this Ford Focus and the radio displayed “enter code” when the replacement battery was installed. A code is required to unlock the radio.</vt:lpstr>
      <vt:lpstr>Figure 51.19 A special tool that includes a lighter plug what can be plugged into a jump-start battery unit and the other end connected to the data link connector (DLC) of the vehicle to maintain the memory functions</vt:lpstr>
      <vt:lpstr>Figure 51.20 A memory saver tool that uses a 12-volt battery to connect to the power (terminal 16) and ground (terminals 4 and 5) of the DLC</vt:lpstr>
      <vt:lpstr>TECH TIP</vt:lpstr>
      <vt:lpstr>Figure 51.21 (a) Memory saver. The part numbers represent components from RadioShack</vt:lpstr>
      <vt:lpstr>Figure 51.21 (b) A schematic drawing of the same memory saver. Some experts recommend using a 12-volt lantern battery, instead of a small 9-volt battery, to help ensure there is enough voltage. </vt:lpstr>
      <vt:lpstr>FREQUENTLY ASKED QUESTION</vt:lpstr>
      <vt:lpstr>Figure 51.22 Many newer vehicles have batteries that are sometimes difficult to find. Some are located under plastic panels under the hood, under the front fender, or even under the rear seat, as shown here</vt:lpstr>
      <vt:lpstr>Copyright</vt:lpstr>
    </vt:vector>
  </TitlesOfParts>
  <Company>Pearson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Automotive Technology 6 Edition Chapter 51</dc:title>
  <dc:creator>Curt &amp; Tammy</dc:creator>
  <cp:lastModifiedBy>Curt &amp; Tammy</cp:lastModifiedBy>
  <cp:revision>57</cp:revision>
  <dcterms:created xsi:type="dcterms:W3CDTF">2018-09-25T19:30:15Z</dcterms:created>
  <dcterms:modified xsi:type="dcterms:W3CDTF">2019-05-07T23:44:51Z</dcterms:modified>
</cp:coreProperties>
</file>