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26" r:id="rId11"/>
    <p:sldId id="340" r:id="rId12"/>
    <p:sldId id="341" r:id="rId13"/>
    <p:sldId id="315" r:id="rId14"/>
    <p:sldId id="327" r:id="rId15"/>
    <p:sldId id="328" r:id="rId16"/>
    <p:sldId id="329" r:id="rId17"/>
    <p:sldId id="267" r:id="rId18"/>
    <p:sldId id="268" r:id="rId19"/>
    <p:sldId id="342" r:id="rId20"/>
    <p:sldId id="343" r:id="rId21"/>
    <p:sldId id="330" r:id="rId22"/>
    <p:sldId id="331" r:id="rId23"/>
    <p:sldId id="344" r:id="rId24"/>
    <p:sldId id="332" r:id="rId25"/>
    <p:sldId id="333" r:id="rId26"/>
    <p:sldId id="334" r:id="rId27"/>
    <p:sldId id="345" r:id="rId28"/>
    <p:sldId id="346" r:id="rId29"/>
    <p:sldId id="335" r:id="rId30"/>
    <p:sldId id="336" r:id="rId31"/>
    <p:sldId id="347" r:id="rId32"/>
    <p:sldId id="348" r:id="rId33"/>
    <p:sldId id="337" r:id="rId34"/>
    <p:sldId id="338" r:id="rId35"/>
    <p:sldId id="286" r:id="rId36"/>
    <p:sldId id="287" r:id="rId37"/>
    <p:sldId id="349" r:id="rId38"/>
    <p:sldId id="350" r:id="rId39"/>
    <p:sldId id="339" r:id="rId40"/>
    <p:sldId id="351" r:id="rId41"/>
    <p:sldId id="299" r:id="rId42"/>
    <p:sldId id="300" r:id="rId43"/>
    <p:sldId id="32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50</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Batteries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50.3 Two groups of plates are combined to form a battery element</a:t>
            </a:r>
            <a:endParaRPr lang="en-US" dirty="0"/>
          </a:p>
        </p:txBody>
      </p:sp>
      <p:pic>
        <p:nvPicPr>
          <p:cNvPr id="3" name="Picture 2" descr="An illustration shows a set of negative and positive plates meshed together separated by separato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51259" y="1519599"/>
            <a:ext cx="3441483" cy="475781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952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50.4 A cutaway battery showing the connection of the cells to each other through the partition</a:t>
            </a:r>
            <a:endParaRPr lang="en-US" dirty="0"/>
          </a:p>
        </p:txBody>
      </p:sp>
      <p:pic>
        <p:nvPicPr>
          <p:cNvPr id="3" name="Picture 2" descr="A photo shows a cut section of a battery that shows thin plates connected using metal connector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34774" y="1862480"/>
            <a:ext cx="3274452" cy="443400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393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707886"/>
          </a:xfrm>
          <a:prstGeom prst="rect">
            <a:avLst/>
          </a:prstGeom>
        </p:spPr>
        <p:txBody>
          <a:bodyPr wrap="square">
            <a:spAutoFit/>
          </a:bodyPr>
          <a:lstStyle/>
          <a:p>
            <a:r>
              <a:rPr lang="en-US" sz="4000" dirty="0" smtClean="0"/>
              <a:t>What is a battery separator?</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pPr lvl="1"/>
            <a:r>
              <a:rPr lang="en-US" sz="4000" dirty="0" smtClean="0"/>
              <a:t>A Non-conducting spacer, </a:t>
            </a:r>
            <a:r>
              <a:rPr lang="en-US" sz="4000" dirty="0"/>
              <a:t>which allow room for the reaction of the acid with both plate materials.</a:t>
            </a: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HOW A BATTERY </a:t>
            </a:r>
            <a:r>
              <a:rPr lang="en-US" dirty="0" smtClean="0">
                <a:latin typeface="+mj-lt"/>
              </a:rPr>
              <a:t>WORKS (1 OF 2)</a:t>
            </a:r>
            <a:endParaRPr lang="en-US" dirty="0">
              <a:latin typeface="+mj-lt"/>
            </a:endParaRPr>
          </a:p>
        </p:txBody>
      </p:sp>
      <p:sp>
        <p:nvSpPr>
          <p:cNvPr id="3" name="Content Placeholder 2"/>
          <p:cNvSpPr>
            <a:spLocks noGrp="1"/>
          </p:cNvSpPr>
          <p:nvPr>
            <p:ph idx="1"/>
          </p:nvPr>
        </p:nvSpPr>
        <p:spPr/>
        <p:txBody>
          <a:bodyPr/>
          <a:lstStyle/>
          <a:p>
            <a:r>
              <a:rPr lang="en-US" dirty="0" smtClean="0"/>
              <a:t>Principles Involved</a:t>
            </a:r>
          </a:p>
          <a:p>
            <a:pPr lvl="1"/>
            <a:r>
              <a:rPr lang="en-US" dirty="0"/>
              <a:t>When two dissimilar metals are placed in an acid, electrons </a:t>
            </a:r>
            <a:r>
              <a:rPr lang="en-US" dirty="0" smtClean="0"/>
              <a:t>flow between </a:t>
            </a:r>
            <a:r>
              <a:rPr lang="en-US" dirty="0"/>
              <a:t>the metals if a circuit is connected between them</a:t>
            </a:r>
            <a:r>
              <a:rPr lang="en-US" dirty="0" smtClean="0"/>
              <a:t>.</a:t>
            </a:r>
          </a:p>
          <a:p>
            <a:r>
              <a:rPr lang="en-US" dirty="0" smtClean="0"/>
              <a:t>During Discharging</a:t>
            </a:r>
          </a:p>
          <a:p>
            <a:pPr lvl="1"/>
            <a:r>
              <a:rPr lang="en-US" dirty="0"/>
              <a:t>The acid (SO</a:t>
            </a:r>
            <a:r>
              <a:rPr lang="en-US" sz="400" dirty="0"/>
              <a:t>4</a:t>
            </a:r>
            <a:r>
              <a:rPr lang="en-US" dirty="0"/>
              <a:t>) is leaving the </a:t>
            </a:r>
            <a:r>
              <a:rPr lang="en-US" dirty="0" smtClean="0"/>
              <a:t>electrolyte and </a:t>
            </a:r>
            <a:r>
              <a:rPr lang="en-US" dirty="0"/>
              <a:t>getting onto both plates</a:t>
            </a:r>
            <a:r>
              <a:rPr lang="en-US" dirty="0" smtClean="0"/>
              <a:t>.</a:t>
            </a:r>
          </a:p>
        </p:txBody>
      </p:sp>
    </p:spTree>
    <p:extLst>
      <p:ext uri="{BB962C8B-B14F-4D97-AF65-F5344CB8AC3E}">
        <p14:creationId xmlns:p14="http://schemas.microsoft.com/office/powerpoint/2010/main" val="4079473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HOW A BATTERY </a:t>
            </a:r>
            <a:r>
              <a:rPr lang="en-US" dirty="0" smtClean="0">
                <a:latin typeface="+mj-lt"/>
              </a:rPr>
              <a:t>WORKS (2 OF 2)</a:t>
            </a:r>
            <a:endParaRPr lang="en-US" dirty="0">
              <a:latin typeface="+mj-lt"/>
            </a:endParaRPr>
          </a:p>
        </p:txBody>
      </p:sp>
      <p:sp>
        <p:nvSpPr>
          <p:cNvPr id="3" name="Content Placeholder 2"/>
          <p:cNvSpPr>
            <a:spLocks noGrp="1"/>
          </p:cNvSpPr>
          <p:nvPr>
            <p:ph idx="1"/>
          </p:nvPr>
        </p:nvSpPr>
        <p:spPr/>
        <p:txBody>
          <a:bodyPr/>
          <a:lstStyle/>
          <a:p>
            <a:r>
              <a:rPr lang="en-US" dirty="0"/>
              <a:t>Fully Discharged State</a:t>
            </a:r>
          </a:p>
          <a:p>
            <a:pPr lvl="1"/>
            <a:r>
              <a:rPr lang="en-US" dirty="0"/>
              <a:t>Both the positive and the negative plates are PbSO</a:t>
            </a:r>
            <a:r>
              <a:rPr lang="en-US" sz="1800" dirty="0"/>
              <a:t>4</a:t>
            </a:r>
            <a:r>
              <a:rPr lang="en-US" dirty="0"/>
              <a:t> (lead sulfate) and the electrolyte has become water.</a:t>
            </a:r>
          </a:p>
          <a:p>
            <a:r>
              <a:rPr lang="en-US" dirty="0" smtClean="0"/>
              <a:t>During Charging</a:t>
            </a:r>
          </a:p>
          <a:p>
            <a:pPr lvl="1"/>
            <a:r>
              <a:rPr lang="en-US" dirty="0" smtClean="0"/>
              <a:t>The </a:t>
            </a:r>
            <a:r>
              <a:rPr lang="en-US" dirty="0"/>
              <a:t>sulfate from </a:t>
            </a:r>
            <a:r>
              <a:rPr lang="en-US" dirty="0" smtClean="0"/>
              <a:t>the acid </a:t>
            </a:r>
            <a:r>
              <a:rPr lang="en-US" dirty="0"/>
              <a:t>leaves both the positive and the negative plates and </a:t>
            </a:r>
            <a:r>
              <a:rPr lang="en-US" dirty="0" smtClean="0"/>
              <a:t>returns to </a:t>
            </a:r>
            <a:r>
              <a:rPr lang="en-US" dirty="0"/>
              <a:t>the electrolyte, where it becomes a normal-strength </a:t>
            </a:r>
            <a:r>
              <a:rPr lang="en-US" dirty="0" smtClean="0"/>
              <a:t>sulfuric acid </a:t>
            </a:r>
            <a:r>
              <a:rPr lang="en-US" dirty="0"/>
              <a:t>solution.</a:t>
            </a:r>
            <a:endParaRPr lang="en-US" dirty="0" smtClean="0"/>
          </a:p>
          <a:p>
            <a:pPr lvl="1"/>
            <a:endParaRPr lang="en-US" dirty="0"/>
          </a:p>
        </p:txBody>
      </p:sp>
    </p:spTree>
    <p:extLst>
      <p:ext uri="{BB962C8B-B14F-4D97-AF65-F5344CB8AC3E}">
        <p14:creationId xmlns:p14="http://schemas.microsoft.com/office/powerpoint/2010/main" val="131135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50.5 Chemical reaction for a lead–acid battery that is fully charged being discharged by the attached electrical load</a:t>
            </a:r>
            <a:endParaRPr lang="en-US" dirty="0"/>
          </a:p>
        </p:txBody>
      </p:sp>
      <p:pic>
        <p:nvPicPr>
          <p:cNvPr id="3" name="Picture 2" descr="An electrical load connects both the plate and the flow of current occurs from positive to negative. In the electrolyte, oxygen from Pb O subscript 2 reacts with hydrogen and SO subscript 4 reacts with Pb in both the plat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25537" y="1797798"/>
            <a:ext cx="5092927" cy="449375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004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50.6 Chemical reaction for a lead–acid battery that is fully discharged being charged by the attached generator</a:t>
            </a:r>
            <a:endParaRPr lang="en-US" dirty="0"/>
          </a:p>
        </p:txBody>
      </p:sp>
      <p:pic>
        <p:nvPicPr>
          <p:cNvPr id="3" name="Picture 2" descr="Both the plates are connected by a charging system. In the electrolyte, oxygen from electrolyte reacts with Pb SO subscript 4 and forms Pb O subscript 2 on positive plate and with hydrogen in negative plate to form Pb."/>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42755" y="1807292"/>
            <a:ext cx="5458491" cy="448029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358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SPECIFIC GRAVITY</a:t>
            </a:r>
            <a:endParaRPr lang="en-US" dirty="0">
              <a:latin typeface="+mj-lt"/>
            </a:endParaRPr>
          </a:p>
        </p:txBody>
      </p:sp>
      <p:sp>
        <p:nvSpPr>
          <p:cNvPr id="3" name="Content Placeholder 2"/>
          <p:cNvSpPr>
            <a:spLocks noGrp="1"/>
          </p:cNvSpPr>
          <p:nvPr>
            <p:ph idx="1"/>
          </p:nvPr>
        </p:nvSpPr>
        <p:spPr/>
        <p:txBody>
          <a:bodyPr/>
          <a:lstStyle/>
          <a:p>
            <a:r>
              <a:rPr lang="en-US" dirty="0" smtClean="0"/>
              <a:t>Definition</a:t>
            </a:r>
          </a:p>
          <a:p>
            <a:pPr lvl="1"/>
            <a:r>
              <a:rPr lang="en-US" dirty="0" smtClean="0"/>
              <a:t>The </a:t>
            </a:r>
            <a:r>
              <a:rPr lang="en-US" dirty="0"/>
              <a:t>amount of sulfate in the </a:t>
            </a:r>
            <a:r>
              <a:rPr lang="en-US" dirty="0" smtClean="0"/>
              <a:t>electrolyte.</a:t>
            </a:r>
          </a:p>
          <a:p>
            <a:r>
              <a:rPr lang="en-US" dirty="0" smtClean="0"/>
              <a:t>Charge Indicators</a:t>
            </a:r>
          </a:p>
          <a:p>
            <a:pPr lvl="1"/>
            <a:r>
              <a:rPr lang="en-US" dirty="0" smtClean="0"/>
              <a:t>The </a:t>
            </a:r>
            <a:r>
              <a:rPr lang="en-US" dirty="0"/>
              <a:t>indicator is simply a small, ball-type </a:t>
            </a:r>
            <a:r>
              <a:rPr lang="en-US" dirty="0" smtClean="0"/>
              <a:t>hydrometer that </a:t>
            </a:r>
            <a:r>
              <a:rPr lang="en-US" dirty="0"/>
              <a:t>is installed in one cell</a:t>
            </a:r>
            <a:r>
              <a:rPr lang="en-US" dirty="0" smtClean="0"/>
              <a:t>.</a:t>
            </a:r>
          </a:p>
          <a:p>
            <a:pPr lvl="1"/>
            <a:r>
              <a:rPr lang="en-US" dirty="0" smtClean="0"/>
              <a:t>The </a:t>
            </a:r>
            <a:r>
              <a:rPr lang="en-US" dirty="0"/>
              <a:t>hydrometer is testing only one </a:t>
            </a:r>
            <a:r>
              <a:rPr lang="en-US" dirty="0" smtClean="0"/>
              <a:t>cell</a:t>
            </a:r>
          </a:p>
          <a:p>
            <a:pPr lvl="1"/>
            <a:r>
              <a:rPr lang="en-US" dirty="0" smtClean="0"/>
              <a:t>May not accurately reflect condition of other cells.</a:t>
            </a:r>
            <a:endParaRPr lang="en-US" dirty="0"/>
          </a:p>
        </p:txBody>
      </p:sp>
    </p:spTree>
    <p:extLst>
      <p:ext uri="{BB962C8B-B14F-4D97-AF65-F5344CB8AC3E}">
        <p14:creationId xmlns:p14="http://schemas.microsoft.com/office/powerpoint/2010/main" val="4168228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50.7 As the battery becomes discharged, the specific gravity of the battery acid decreases. Because the electrolyte is close to water when discharged, a dead battery can freeze in cold weather</a:t>
            </a:r>
            <a:endParaRPr lang="en-US" dirty="0"/>
          </a:p>
        </p:txBody>
      </p:sp>
      <p:pic>
        <p:nvPicPr>
          <p:cNvPr id="3" name="Picture 2" descr="The illustration shows the following stages:&#10;• At fully charged condition, specific gravity is between 1.26 to 1.28&#10;• At charge going down condition, specific gravity is between 1.230 to 1.250&#10;• At unsafe condition, specific gravity is between 1.200 to 1.220&#10;• At discharged condition, specific gravity is between 1.140 to 1.160.&#10;• At each stage the electrolyte becomes less acidic and more like water.&#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87552" y="1815446"/>
            <a:ext cx="2568896" cy="450453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819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50.1</a:t>
            </a:r>
            <a:r>
              <a:rPr lang="en-US" dirty="0" smtClean="0"/>
              <a:t> </a:t>
            </a:r>
            <a:r>
              <a:rPr lang="en-US" dirty="0"/>
              <a:t>Describe the construction of a battery</a:t>
            </a:r>
            <a:r>
              <a:rPr lang="en-US" dirty="0" smtClean="0"/>
              <a:t>.</a:t>
            </a:r>
          </a:p>
          <a:p>
            <a:pPr marL="0" indent="0">
              <a:buNone/>
            </a:pPr>
            <a:r>
              <a:rPr lang="en-US" b="1" dirty="0" smtClean="0">
                <a:solidFill>
                  <a:srgbClr val="005A70"/>
                </a:solidFill>
              </a:rPr>
              <a:t>50.2  </a:t>
            </a:r>
            <a:r>
              <a:rPr lang="en-US" dirty="0"/>
              <a:t>Describe how a battery works</a:t>
            </a:r>
            <a:r>
              <a:rPr lang="en-US" dirty="0" smtClean="0"/>
              <a:t>.</a:t>
            </a:r>
          </a:p>
          <a:p>
            <a:pPr marL="0" indent="0">
              <a:buNone/>
            </a:pPr>
            <a:r>
              <a:rPr lang="en-US" b="1" dirty="0" smtClean="0">
                <a:solidFill>
                  <a:srgbClr val="005A70"/>
                </a:solidFill>
              </a:rPr>
              <a:t>50.3  </a:t>
            </a:r>
            <a:r>
              <a:rPr lang="en-US" dirty="0"/>
              <a:t>Discuss how charge indicators work</a:t>
            </a:r>
            <a:r>
              <a:rPr lang="en-US" dirty="0" smtClean="0"/>
              <a:t>.</a:t>
            </a:r>
          </a:p>
          <a:p>
            <a:pPr marL="0" indent="0">
              <a:buNone/>
            </a:pP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Arial (Headings)"/>
              </a:rPr>
              <a:t>Figure 50.8 Typical battery charge indicator. If the specific gravity is low (battery discharged), the ball drops away from the reflective prism. When the battery is charged enough, the ball floats and reflects the color of the ball (usually green) back up through the sight glass and the sight glass is dark</a:t>
            </a:r>
            <a:endParaRPr lang="en-US" sz="1800" dirty="0"/>
          </a:p>
        </p:txBody>
      </p:sp>
      <p:pic>
        <p:nvPicPr>
          <p:cNvPr id="3" name="Picture 2" descr="At bottom of the indicator is an inverted V-shaped cavity containing a green color ball. At 65% or above charge, the specific gravity of electrolyte is high and the ball is forced to the tip of cavity which results in a green dot in the indicator. At 65% or below charge, the specific gravity of electrolyte is low and the ball is forced to the side of cavity which results in a black dot in the indicator. When the electrolyte is low, the indicator is clea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5512" y="2089702"/>
            <a:ext cx="5172976" cy="422859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004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Chart 50-1 </a:t>
            </a:r>
            <a:r>
              <a:rPr lang="en-IN" sz="2400" dirty="0">
                <a:latin typeface="+mj-lt"/>
              </a:rPr>
              <a:t>A comparison showing the relationship among specific gravity, battery voltage, and state of charge</a:t>
            </a:r>
            <a:r>
              <a:rPr lang="en-IN" sz="2400" dirty="0" smtClean="0">
                <a:latin typeface="+mj-lt"/>
              </a:rPr>
              <a:t>.</a:t>
            </a:r>
            <a:endParaRPr lang="en-US" sz="2400" dirty="0">
              <a:latin typeface="+mj-l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103" y="1676400"/>
            <a:ext cx="7111794" cy="3973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1110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BATTERY CONSTRUCTION TYPES (1 OF 2)</a:t>
            </a:r>
            <a:endParaRPr lang="en-US" dirty="0">
              <a:latin typeface="+mj-lt"/>
            </a:endParaRPr>
          </a:p>
        </p:txBody>
      </p:sp>
      <p:sp>
        <p:nvSpPr>
          <p:cNvPr id="3" name="Content Placeholder 2"/>
          <p:cNvSpPr>
            <a:spLocks noGrp="1"/>
          </p:cNvSpPr>
          <p:nvPr>
            <p:ph idx="1"/>
          </p:nvPr>
        </p:nvSpPr>
        <p:spPr/>
        <p:txBody>
          <a:bodyPr/>
          <a:lstStyle/>
          <a:p>
            <a:r>
              <a:rPr lang="en-US" dirty="0" smtClean="0"/>
              <a:t>Flooded Batteries</a:t>
            </a:r>
          </a:p>
          <a:p>
            <a:pPr lvl="1"/>
            <a:r>
              <a:rPr lang="en-US" dirty="0"/>
              <a:t>Conventional batteries use a </a:t>
            </a:r>
            <a:r>
              <a:rPr lang="en-US" dirty="0" smtClean="0"/>
              <a:t>liquid electrolyte </a:t>
            </a:r>
            <a:r>
              <a:rPr lang="en-US" dirty="0"/>
              <a:t>and are called flooded lead acid (FLA) </a:t>
            </a:r>
            <a:r>
              <a:rPr lang="en-US" dirty="0" smtClean="0"/>
              <a:t>batteries.</a:t>
            </a:r>
          </a:p>
          <a:p>
            <a:r>
              <a:rPr lang="en-US" dirty="0" smtClean="0"/>
              <a:t>Enhanced Flooded Batteries</a:t>
            </a:r>
          </a:p>
          <a:p>
            <a:pPr lvl="1"/>
            <a:r>
              <a:rPr lang="en-US" dirty="0" smtClean="0"/>
              <a:t>Is </a:t>
            </a:r>
            <a:r>
              <a:rPr lang="en-US" dirty="0"/>
              <a:t>a flooded battery (NOT an absorbed glass </a:t>
            </a:r>
            <a:r>
              <a:rPr lang="en-US" dirty="0" smtClean="0"/>
              <a:t>mat battery</a:t>
            </a:r>
            <a:r>
              <a:rPr lang="en-US" dirty="0"/>
              <a:t>) that is optimized to work with stop/start vehicle systems</a:t>
            </a:r>
            <a:r>
              <a:rPr lang="en-US" dirty="0" smtClean="0"/>
              <a:t>.</a:t>
            </a:r>
          </a:p>
          <a:p>
            <a:r>
              <a:rPr lang="en-US" dirty="0" smtClean="0"/>
              <a:t>Absorbed Glass Mat (AGM) </a:t>
            </a:r>
          </a:p>
          <a:p>
            <a:pPr lvl="1"/>
            <a:r>
              <a:rPr lang="en-US" dirty="0" smtClean="0"/>
              <a:t>The </a:t>
            </a:r>
            <a:r>
              <a:rPr lang="en-US" dirty="0"/>
              <a:t>acid used in an </a:t>
            </a:r>
            <a:r>
              <a:rPr lang="en-US" dirty="0" smtClean="0"/>
              <a:t>(</a:t>
            </a:r>
            <a:r>
              <a:rPr lang="en-US" dirty="0"/>
              <a:t>AGM) battery is totally absorbed into the </a:t>
            </a:r>
            <a:r>
              <a:rPr lang="en-US" dirty="0" smtClean="0"/>
              <a:t>separator, making </a:t>
            </a:r>
            <a:r>
              <a:rPr lang="en-US" dirty="0"/>
              <a:t>the battery leak proof and spill proof.</a:t>
            </a:r>
            <a:endParaRPr lang="en-US" dirty="0" smtClean="0"/>
          </a:p>
          <a:p>
            <a:endParaRPr lang="en-US" dirty="0"/>
          </a:p>
        </p:txBody>
      </p:sp>
    </p:spTree>
    <p:extLst>
      <p:ext uri="{BB962C8B-B14F-4D97-AF65-F5344CB8AC3E}">
        <p14:creationId xmlns:p14="http://schemas.microsoft.com/office/powerpoint/2010/main" val="2089927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BATTERY CONSTRUCTION TYPES </a:t>
            </a:r>
            <a:r>
              <a:rPr lang="en-US" dirty="0" smtClean="0">
                <a:latin typeface="+mj-lt"/>
              </a:rPr>
              <a:t>(2 </a:t>
            </a:r>
            <a:r>
              <a:rPr lang="en-US" dirty="0">
                <a:latin typeface="+mj-lt"/>
              </a:rPr>
              <a:t>OF 2)</a:t>
            </a:r>
          </a:p>
        </p:txBody>
      </p:sp>
      <p:sp>
        <p:nvSpPr>
          <p:cNvPr id="3" name="Content Placeholder 2"/>
          <p:cNvSpPr>
            <a:spLocks noGrp="1"/>
          </p:cNvSpPr>
          <p:nvPr>
            <p:ph idx="1"/>
          </p:nvPr>
        </p:nvSpPr>
        <p:spPr/>
        <p:txBody>
          <a:bodyPr/>
          <a:lstStyle/>
          <a:p>
            <a:r>
              <a:rPr lang="en-US" dirty="0" smtClean="0"/>
              <a:t>Gelled Electrolyte Battery</a:t>
            </a:r>
          </a:p>
          <a:p>
            <a:pPr lvl="1"/>
            <a:r>
              <a:rPr lang="en-US" dirty="0" smtClean="0"/>
              <a:t>Silica </a:t>
            </a:r>
            <a:r>
              <a:rPr lang="en-US" dirty="0"/>
              <a:t>is added to the electrolyte, which turns the </a:t>
            </a:r>
            <a:r>
              <a:rPr lang="en-US" dirty="0" smtClean="0"/>
              <a:t>electrolyte into </a:t>
            </a:r>
            <a:r>
              <a:rPr lang="en-US" dirty="0"/>
              <a:t>a substance similar to gelatin</a:t>
            </a:r>
            <a:r>
              <a:rPr lang="en-US" dirty="0" smtClean="0"/>
              <a:t>.</a:t>
            </a:r>
          </a:p>
          <a:p>
            <a:r>
              <a:rPr lang="en-US" dirty="0" smtClean="0"/>
              <a:t>Valve-Regulated Lead-Acid Batteries</a:t>
            </a:r>
          </a:p>
          <a:p>
            <a:pPr lvl="1"/>
            <a:r>
              <a:rPr lang="en-US" dirty="0" smtClean="0"/>
              <a:t>Use </a:t>
            </a:r>
            <a:r>
              <a:rPr lang="en-US" dirty="0"/>
              <a:t>a low-pressure venting </a:t>
            </a:r>
            <a:r>
              <a:rPr lang="en-US" dirty="0" smtClean="0"/>
              <a:t>system that </a:t>
            </a:r>
            <a:r>
              <a:rPr lang="en-US" dirty="0"/>
              <a:t>releases excess gas and automatically reseals if a buildup </a:t>
            </a:r>
            <a:r>
              <a:rPr lang="en-US" dirty="0" smtClean="0"/>
              <a:t>of gas </a:t>
            </a:r>
            <a:r>
              <a:rPr lang="en-US" dirty="0"/>
              <a:t>is created due to overcharging.</a:t>
            </a:r>
            <a:endParaRPr lang="en-US" dirty="0"/>
          </a:p>
        </p:txBody>
      </p:sp>
    </p:spTree>
    <p:extLst>
      <p:ext uri="{BB962C8B-B14F-4D97-AF65-F5344CB8AC3E}">
        <p14:creationId xmlns:p14="http://schemas.microsoft.com/office/powerpoint/2010/main" val="127196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50.9 A close up of a AGM cell showing the mat totally encasing the plates</a:t>
            </a:r>
            <a:endParaRPr lang="en-US" dirty="0"/>
          </a:p>
        </p:txBody>
      </p:sp>
      <p:pic>
        <p:nvPicPr>
          <p:cNvPr id="3" name="Picture 2" descr="A photo shows top view of a cell where mats totally cover plat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79150" y="2078709"/>
            <a:ext cx="5985700" cy="421528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1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50.10 A AGM battery under the floor next to the spare tire on a Lexus NX300h hybrid-electric vehicle</a:t>
            </a:r>
            <a:endParaRPr lang="en-US" dirty="0"/>
          </a:p>
        </p:txBody>
      </p:sp>
      <p:pic>
        <p:nvPicPr>
          <p:cNvPr id="3" name="Picture 2" descr="A photo shows AMG battery placed next to the spare tir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6661" y="1967220"/>
            <a:ext cx="5790678" cy="434300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136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CAUSES AND TYPES OF BATTERY FAILURE (1 OF 2)</a:t>
            </a:r>
            <a:endParaRPr lang="en-US" dirty="0">
              <a:latin typeface="+mj-lt"/>
            </a:endParaRPr>
          </a:p>
        </p:txBody>
      </p:sp>
      <p:sp>
        <p:nvSpPr>
          <p:cNvPr id="3" name="Content Placeholder 2"/>
          <p:cNvSpPr>
            <a:spLocks noGrp="1"/>
          </p:cNvSpPr>
          <p:nvPr>
            <p:ph idx="1"/>
          </p:nvPr>
        </p:nvSpPr>
        <p:spPr/>
        <p:txBody>
          <a:bodyPr/>
          <a:lstStyle/>
          <a:p>
            <a:r>
              <a:rPr lang="en-US" dirty="0" smtClean="0"/>
              <a:t>Normal Life</a:t>
            </a:r>
          </a:p>
          <a:p>
            <a:pPr lvl="1"/>
            <a:r>
              <a:rPr lang="en-US" dirty="0" smtClean="0"/>
              <a:t>A </a:t>
            </a:r>
            <a:r>
              <a:rPr lang="en-US" dirty="0"/>
              <a:t>useful </a:t>
            </a:r>
            <a:r>
              <a:rPr lang="en-US" dirty="0" smtClean="0"/>
              <a:t>service life </a:t>
            </a:r>
            <a:r>
              <a:rPr lang="en-US" dirty="0"/>
              <a:t>of three to seven years</a:t>
            </a:r>
            <a:endParaRPr lang="en-US" dirty="0" smtClean="0"/>
          </a:p>
          <a:p>
            <a:r>
              <a:rPr lang="en-US" dirty="0" smtClean="0"/>
              <a:t>Battery Sulfation</a:t>
            </a:r>
          </a:p>
          <a:p>
            <a:pPr lvl="1"/>
            <a:r>
              <a:rPr lang="en-US" dirty="0"/>
              <a:t>When a battery is left in </a:t>
            </a:r>
            <a:r>
              <a:rPr lang="en-US" dirty="0" smtClean="0"/>
              <a:t>a discharged </a:t>
            </a:r>
            <a:r>
              <a:rPr lang="en-US" dirty="0"/>
              <a:t>condition</a:t>
            </a:r>
            <a:endParaRPr lang="en-US" dirty="0" smtClean="0"/>
          </a:p>
          <a:p>
            <a:r>
              <a:rPr lang="en-US" dirty="0" smtClean="0"/>
              <a:t>Charging Voltage</a:t>
            </a:r>
          </a:p>
          <a:p>
            <a:pPr lvl="1"/>
            <a:r>
              <a:rPr lang="en-US" dirty="0"/>
              <a:t>Overcharging also causes the active plate material to </a:t>
            </a:r>
            <a:r>
              <a:rPr lang="en-US" dirty="0" smtClean="0"/>
              <a:t>disintegrate and </a:t>
            </a:r>
            <a:r>
              <a:rPr lang="en-US" dirty="0"/>
              <a:t>fall out of the supporting grid framework</a:t>
            </a:r>
            <a:endParaRPr lang="en-US" dirty="0"/>
          </a:p>
        </p:txBody>
      </p:sp>
    </p:spTree>
    <p:extLst>
      <p:ext uri="{BB962C8B-B14F-4D97-AF65-F5344CB8AC3E}">
        <p14:creationId xmlns:p14="http://schemas.microsoft.com/office/powerpoint/2010/main" val="265698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CAUSES AND TYPES OF BATTERY </a:t>
            </a:r>
            <a:r>
              <a:rPr lang="en-US" dirty="0" smtClean="0">
                <a:latin typeface="+mj-lt"/>
              </a:rPr>
              <a:t>FAILURE (2 OF 2)</a:t>
            </a:r>
            <a:endParaRPr lang="en-US" dirty="0">
              <a:latin typeface="+mj-lt"/>
            </a:endParaRPr>
          </a:p>
        </p:txBody>
      </p:sp>
      <p:sp>
        <p:nvSpPr>
          <p:cNvPr id="3" name="Content Placeholder 2"/>
          <p:cNvSpPr>
            <a:spLocks noGrp="1"/>
          </p:cNvSpPr>
          <p:nvPr>
            <p:ph idx="1"/>
          </p:nvPr>
        </p:nvSpPr>
        <p:spPr/>
        <p:txBody>
          <a:bodyPr/>
          <a:lstStyle/>
          <a:p>
            <a:r>
              <a:rPr lang="en-US" dirty="0" smtClean="0"/>
              <a:t>Battery Hold-Downs</a:t>
            </a:r>
          </a:p>
          <a:p>
            <a:pPr lvl="1"/>
            <a:r>
              <a:rPr lang="en-US" dirty="0"/>
              <a:t>Battery hold-down clamps or brackets help reduce vibration, </a:t>
            </a:r>
            <a:r>
              <a:rPr lang="en-US" dirty="0" smtClean="0"/>
              <a:t>which can </a:t>
            </a:r>
            <a:r>
              <a:rPr lang="en-US" dirty="0"/>
              <a:t>greatly reduce the capacity and life of any </a:t>
            </a:r>
            <a:r>
              <a:rPr lang="en-US" dirty="0" smtClean="0"/>
              <a:t>battery.</a:t>
            </a:r>
          </a:p>
          <a:p>
            <a:r>
              <a:rPr lang="en-US" dirty="0" smtClean="0"/>
              <a:t>Battery Vent Tubes</a:t>
            </a:r>
          </a:p>
          <a:p>
            <a:pPr lvl="1"/>
            <a:r>
              <a:rPr lang="en-US" dirty="0" smtClean="0"/>
              <a:t>If </a:t>
            </a:r>
            <a:r>
              <a:rPr lang="en-US" dirty="0"/>
              <a:t>a battery is installed </a:t>
            </a:r>
            <a:r>
              <a:rPr lang="en-US" dirty="0" smtClean="0"/>
              <a:t>inside a </a:t>
            </a:r>
            <a:r>
              <a:rPr lang="en-US" dirty="0"/>
              <a:t>vehicle, vent tubes are used to route battery fumes to </a:t>
            </a:r>
            <a:r>
              <a:rPr lang="en-US" dirty="0" smtClean="0"/>
              <a:t>the outside </a:t>
            </a:r>
            <a:r>
              <a:rPr lang="en-US" dirty="0"/>
              <a:t>so they don't get into the passenger compartment.</a:t>
            </a:r>
            <a:endParaRPr lang="en-US" dirty="0"/>
          </a:p>
        </p:txBody>
      </p:sp>
    </p:spTree>
    <p:extLst>
      <p:ext uri="{BB962C8B-B14F-4D97-AF65-F5344CB8AC3E}">
        <p14:creationId xmlns:p14="http://schemas.microsoft.com/office/powerpoint/2010/main" val="1570860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50.11 A typical battery hold-down bracket. All batteries should use a bracket to prevent battery damage due to </a:t>
            </a:r>
            <a:r>
              <a:rPr lang="en-US" sz="2400" dirty="0" smtClean="0">
                <a:latin typeface="Arial (Headings)"/>
              </a:rPr>
              <a:t>vibration and </a:t>
            </a:r>
            <a:r>
              <a:rPr lang="en-US" sz="2400" dirty="0">
                <a:latin typeface="Arial (Headings)"/>
              </a:rPr>
              <a:t>shock</a:t>
            </a:r>
            <a:endParaRPr lang="en-US" sz="2400" dirty="0"/>
          </a:p>
        </p:txBody>
      </p:sp>
      <p:pic>
        <p:nvPicPr>
          <p:cNvPr id="3" name="Picture 2" descr="A photo shows a battery held in place by a hold-down bracke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81471" y="2107284"/>
            <a:ext cx="4981057" cy="421528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121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50.12 A battery installed under the rear seat of a Cadillac showing the vent tubes</a:t>
            </a:r>
            <a:endParaRPr lang="en-US" dirty="0"/>
          </a:p>
        </p:txBody>
      </p:sp>
      <p:pic>
        <p:nvPicPr>
          <p:cNvPr id="3" name="Picture 2" desc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38180" y="1918254"/>
            <a:ext cx="5867640" cy="44007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483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50.4</a:t>
            </a:r>
            <a:r>
              <a:rPr lang="en-US" dirty="0" smtClean="0"/>
              <a:t> </a:t>
            </a:r>
            <a:r>
              <a:rPr lang="en-US" dirty="0"/>
              <a:t>Discuss valve regulated batteries and the causes of battery failure</a:t>
            </a:r>
            <a:r>
              <a:rPr lang="en-US" dirty="0" smtClean="0"/>
              <a:t>.</a:t>
            </a:r>
          </a:p>
          <a:p>
            <a:pPr marL="0" indent="0">
              <a:buNone/>
            </a:pPr>
            <a:r>
              <a:rPr lang="en-US" b="1" dirty="0" smtClean="0">
                <a:solidFill>
                  <a:srgbClr val="005A70"/>
                </a:solidFill>
              </a:rPr>
              <a:t>50.5</a:t>
            </a:r>
            <a:r>
              <a:rPr lang="en-US" dirty="0" smtClean="0"/>
              <a:t> </a:t>
            </a:r>
            <a:r>
              <a:rPr lang="en-US" dirty="0"/>
              <a:t>List battery ratings and battery sizes</a:t>
            </a:r>
            <a:r>
              <a:rPr lang="en-US" dirty="0" smtClean="0"/>
              <a:t>.</a:t>
            </a:r>
          </a:p>
          <a:p>
            <a:pPr marL="0" indent="0">
              <a:buNone/>
            </a:pPr>
            <a:r>
              <a:rPr lang="en-US" b="1" dirty="0" smtClean="0">
                <a:solidFill>
                  <a:schemeClr val="accent2"/>
                </a:solidFill>
              </a:rPr>
              <a:t>50.6</a:t>
            </a:r>
            <a:r>
              <a:rPr lang="en-US" dirty="0" smtClean="0"/>
              <a:t>  </a:t>
            </a:r>
            <a:r>
              <a:rPr lang="en-US" dirty="0"/>
              <a:t>This chapter will help you prepare for the ASE </a:t>
            </a:r>
            <a:r>
              <a:rPr lang="en-US" dirty="0" smtClean="0"/>
              <a:t>Electrical/Electronic Systems </a:t>
            </a:r>
            <a:r>
              <a:rPr lang="en-US" dirty="0"/>
              <a:t>(A6) certification test content area “B” (Battery </a:t>
            </a:r>
            <a:r>
              <a:rPr lang="en-US" dirty="0" smtClean="0"/>
              <a:t>Diagnosis and </a:t>
            </a:r>
            <a:r>
              <a:rPr lang="en-US" dirty="0"/>
              <a:t>Service).</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707886"/>
          </a:xfrm>
          <a:prstGeom prst="rect">
            <a:avLst/>
          </a:prstGeom>
        </p:spPr>
        <p:txBody>
          <a:bodyPr wrap="square">
            <a:spAutoFit/>
          </a:bodyPr>
          <a:lstStyle/>
          <a:p>
            <a:r>
              <a:rPr lang="en-US" sz="4000" dirty="0"/>
              <a:t>What is meant by a sulfated battery?</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2554545"/>
          </a:xfrm>
          <a:prstGeom prst="rect">
            <a:avLst/>
          </a:prstGeom>
        </p:spPr>
        <p:txBody>
          <a:bodyPr wrap="square">
            <a:spAutoFit/>
          </a:bodyPr>
          <a:lstStyle/>
          <a:p>
            <a:r>
              <a:rPr lang="en-US" sz="4000" dirty="0"/>
              <a:t>When a battery is left in a discharged </a:t>
            </a:r>
            <a:r>
              <a:rPr lang="en-US" sz="4000" dirty="0" smtClean="0"/>
              <a:t>condition, </a:t>
            </a:r>
            <a:r>
              <a:rPr lang="en-US" sz="4000" dirty="0"/>
              <a:t>the lead sulfate re-crystallizes into hard lead</a:t>
            </a:r>
          </a:p>
          <a:p>
            <a:r>
              <a:rPr lang="en-US" sz="4000" dirty="0"/>
              <a:t>sulfate.</a:t>
            </a:r>
            <a:endParaRPr lang="en-US" sz="4000" dirty="0"/>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BATTERY RATINGS (1 OF 2)</a:t>
            </a:r>
            <a:endParaRPr lang="en-US" dirty="0">
              <a:latin typeface="+mj-lt"/>
            </a:endParaRPr>
          </a:p>
        </p:txBody>
      </p:sp>
      <p:sp>
        <p:nvSpPr>
          <p:cNvPr id="3" name="Content Placeholder 2"/>
          <p:cNvSpPr>
            <a:spLocks noGrp="1"/>
          </p:cNvSpPr>
          <p:nvPr>
            <p:ph idx="1"/>
          </p:nvPr>
        </p:nvSpPr>
        <p:spPr/>
        <p:txBody>
          <a:bodyPr/>
          <a:lstStyle/>
          <a:p>
            <a:r>
              <a:rPr lang="en-US" dirty="0" smtClean="0"/>
              <a:t>Cold-Cranking Amps</a:t>
            </a:r>
          </a:p>
          <a:p>
            <a:pPr lvl="1"/>
            <a:r>
              <a:rPr lang="en-US" dirty="0" smtClean="0"/>
              <a:t>The number </a:t>
            </a:r>
            <a:r>
              <a:rPr lang="en-US" dirty="0"/>
              <a:t>of amperes that can be supplied by a battery at 0°F (-</a:t>
            </a:r>
            <a:r>
              <a:rPr lang="en-US" dirty="0" smtClean="0"/>
              <a:t>18°C) for </a:t>
            </a:r>
            <a:r>
              <a:rPr lang="en-US" dirty="0"/>
              <a:t>30 seconds while the battery still maintains a voltage of 1.2 </a:t>
            </a:r>
            <a:r>
              <a:rPr lang="en-US" dirty="0" smtClean="0"/>
              <a:t>volts per </a:t>
            </a:r>
            <a:r>
              <a:rPr lang="en-US" dirty="0"/>
              <a:t>cell or higher</a:t>
            </a:r>
            <a:r>
              <a:rPr lang="en-US" dirty="0" smtClean="0"/>
              <a:t>.</a:t>
            </a:r>
          </a:p>
          <a:p>
            <a:r>
              <a:rPr lang="en-US" dirty="0" smtClean="0"/>
              <a:t>Cranking Amps</a:t>
            </a:r>
          </a:p>
          <a:p>
            <a:pPr lvl="1"/>
            <a:r>
              <a:rPr lang="en-US" dirty="0" smtClean="0"/>
              <a:t>The number </a:t>
            </a:r>
            <a:r>
              <a:rPr lang="en-US" dirty="0"/>
              <a:t>of amperes that can be supplied by a battery at 32°F (0°C</a:t>
            </a:r>
            <a:r>
              <a:rPr lang="en-US" dirty="0" smtClean="0"/>
              <a:t>).</a:t>
            </a:r>
          </a:p>
          <a:p>
            <a:r>
              <a:rPr lang="en-US" dirty="0" smtClean="0"/>
              <a:t>Marine Cranking Amps</a:t>
            </a:r>
          </a:p>
          <a:p>
            <a:pPr lvl="1"/>
            <a:r>
              <a:rPr lang="en-US" dirty="0" smtClean="0"/>
              <a:t>Similar </a:t>
            </a:r>
            <a:r>
              <a:rPr lang="en-US" dirty="0"/>
              <a:t>to cranking amperes and is tested at 32°F (0°C).</a:t>
            </a:r>
            <a:endParaRPr lang="en-US" dirty="0"/>
          </a:p>
        </p:txBody>
      </p:sp>
    </p:spTree>
    <p:extLst>
      <p:ext uri="{BB962C8B-B14F-4D97-AF65-F5344CB8AC3E}">
        <p14:creationId xmlns:p14="http://schemas.microsoft.com/office/powerpoint/2010/main" val="366326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BATTERY </a:t>
            </a:r>
            <a:r>
              <a:rPr lang="en-US" dirty="0" smtClean="0">
                <a:latin typeface="+mj-lt"/>
              </a:rPr>
              <a:t>RATINGS (2 OF 2)</a:t>
            </a:r>
            <a:endParaRPr lang="en-US" dirty="0">
              <a:latin typeface="+mj-lt"/>
            </a:endParaRPr>
          </a:p>
        </p:txBody>
      </p:sp>
      <p:sp>
        <p:nvSpPr>
          <p:cNvPr id="3" name="Content Placeholder 2"/>
          <p:cNvSpPr>
            <a:spLocks noGrp="1"/>
          </p:cNvSpPr>
          <p:nvPr>
            <p:ph idx="1"/>
          </p:nvPr>
        </p:nvSpPr>
        <p:spPr/>
        <p:txBody>
          <a:bodyPr/>
          <a:lstStyle/>
          <a:p>
            <a:r>
              <a:rPr lang="en-US" dirty="0" smtClean="0"/>
              <a:t>Reserve Capacity</a:t>
            </a:r>
          </a:p>
          <a:p>
            <a:pPr lvl="1"/>
            <a:r>
              <a:rPr lang="en-US" dirty="0" smtClean="0"/>
              <a:t>The </a:t>
            </a:r>
            <a:r>
              <a:rPr lang="en-US" dirty="0"/>
              <a:t>number of minutes that the battery can produce 25 </a:t>
            </a:r>
            <a:r>
              <a:rPr lang="en-US" dirty="0" smtClean="0"/>
              <a:t>amperes and </a:t>
            </a:r>
            <a:r>
              <a:rPr lang="en-US" dirty="0"/>
              <a:t>still have a battery voltage of 1.75 volts per cell (10.5 volts for </a:t>
            </a:r>
            <a:r>
              <a:rPr lang="en-US" dirty="0" smtClean="0"/>
              <a:t>a 12-volt </a:t>
            </a:r>
            <a:r>
              <a:rPr lang="en-US" dirty="0"/>
              <a:t>battery</a:t>
            </a:r>
            <a:r>
              <a:rPr lang="en-US" dirty="0" smtClean="0"/>
              <a:t>).</a:t>
            </a:r>
          </a:p>
          <a:p>
            <a:r>
              <a:rPr lang="en-US" dirty="0" smtClean="0"/>
              <a:t>Ampere Hour</a:t>
            </a:r>
          </a:p>
          <a:p>
            <a:pPr lvl="1"/>
            <a:r>
              <a:rPr lang="en-US" dirty="0" smtClean="0"/>
              <a:t>Measures </a:t>
            </a:r>
            <a:r>
              <a:rPr lang="en-US" dirty="0"/>
              <a:t>how many amperes of current the battery </a:t>
            </a:r>
            <a:r>
              <a:rPr lang="en-US" dirty="0" smtClean="0"/>
              <a:t>can produce </a:t>
            </a:r>
            <a:r>
              <a:rPr lang="en-US" dirty="0"/>
              <a:t>over a period of time.</a:t>
            </a:r>
            <a:endParaRPr lang="en-US" dirty="0"/>
          </a:p>
        </p:txBody>
      </p:sp>
    </p:spTree>
    <p:extLst>
      <p:ext uri="{BB962C8B-B14F-4D97-AF65-F5344CB8AC3E}">
        <p14:creationId xmlns:p14="http://schemas.microsoft.com/office/powerpoint/2010/main" val="221291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50.13 This battery has a cranking amperes (CA) rating of 1,000. This means that this battery is capable of cranking an engine for 30 seconds at a temperature of 32°F (0°C) at a minimum of 1.2 volts per cell (7.2 volts for a 12-volt battery)</a:t>
            </a:r>
            <a:endParaRPr lang="en-US" sz="2000" dirty="0"/>
          </a:p>
        </p:txBody>
      </p:sp>
      <p:pic>
        <p:nvPicPr>
          <p:cNvPr id="3" name="Picture 2" descr="A photo shows an EXIDE battery with a cranking amperes (CA) rating of 1000 labeled on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95988" y="2343817"/>
            <a:ext cx="5752025" cy="396235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326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BATTERY SIZES</a:t>
            </a:r>
            <a:endParaRPr lang="en-US" dirty="0">
              <a:latin typeface="+mj-lt"/>
            </a:endParaRPr>
          </a:p>
        </p:txBody>
      </p:sp>
      <p:sp>
        <p:nvSpPr>
          <p:cNvPr id="3" name="Content Placeholder 2"/>
          <p:cNvSpPr>
            <a:spLocks noGrp="1"/>
          </p:cNvSpPr>
          <p:nvPr>
            <p:ph idx="1"/>
          </p:nvPr>
        </p:nvSpPr>
        <p:spPr/>
        <p:txBody>
          <a:bodyPr/>
          <a:lstStyle/>
          <a:p>
            <a:r>
              <a:rPr lang="en-US" dirty="0" smtClean="0"/>
              <a:t>BCI Group Sizes</a:t>
            </a:r>
          </a:p>
          <a:p>
            <a:pPr lvl="1"/>
            <a:r>
              <a:rPr lang="en-US" dirty="0"/>
              <a:t>Battery sizes are standardized </a:t>
            </a:r>
            <a:r>
              <a:rPr lang="en-US" dirty="0" smtClean="0"/>
              <a:t>by the </a:t>
            </a:r>
            <a:r>
              <a:rPr lang="en-US" dirty="0"/>
              <a:t>Battery Council International (BCI).</a:t>
            </a:r>
            <a:endParaRPr lang="en-US" dirty="0" smtClean="0"/>
          </a:p>
          <a:p>
            <a:r>
              <a:rPr lang="en-US" dirty="0" smtClean="0"/>
              <a:t>Typical Group Size Applications</a:t>
            </a:r>
          </a:p>
          <a:p>
            <a:pPr lvl="1"/>
            <a:r>
              <a:rPr lang="en-US" dirty="0"/>
              <a:t>24/24F (top terminals</a:t>
            </a:r>
            <a:r>
              <a:rPr lang="en-US" dirty="0" smtClean="0"/>
              <a:t>)</a:t>
            </a:r>
          </a:p>
          <a:p>
            <a:pPr lvl="1"/>
            <a:r>
              <a:rPr lang="en-US" dirty="0"/>
              <a:t>34/78 (dual terminals, both side and top posts</a:t>
            </a:r>
            <a:r>
              <a:rPr lang="en-US" dirty="0" smtClean="0"/>
              <a:t>)</a:t>
            </a:r>
          </a:p>
          <a:p>
            <a:pPr lvl="1"/>
            <a:r>
              <a:rPr lang="en-US" dirty="0"/>
              <a:t>35 (top terminals</a:t>
            </a:r>
            <a:r>
              <a:rPr lang="en-US" dirty="0" smtClean="0"/>
              <a:t>)</a:t>
            </a:r>
          </a:p>
          <a:p>
            <a:pPr lvl="1"/>
            <a:r>
              <a:rPr lang="en-US" dirty="0"/>
              <a:t>65 (top terminals</a:t>
            </a:r>
            <a:r>
              <a:rPr lang="en-US" dirty="0" smtClean="0"/>
              <a:t>)</a:t>
            </a:r>
          </a:p>
          <a:p>
            <a:pPr lvl="1"/>
            <a:r>
              <a:rPr lang="en-US" dirty="0"/>
              <a:t>75 (side terminals</a:t>
            </a:r>
            <a:r>
              <a:rPr lang="en-US" dirty="0" smtClean="0"/>
              <a:t>)</a:t>
            </a:r>
          </a:p>
          <a:p>
            <a:pPr lvl="1"/>
            <a:r>
              <a:rPr lang="en-US" dirty="0"/>
              <a:t>78 (side terminals)</a:t>
            </a:r>
            <a:endParaRPr lang="en-US" dirty="0"/>
          </a:p>
        </p:txBody>
      </p:sp>
    </p:spTree>
    <p:extLst>
      <p:ext uri="{BB962C8B-B14F-4D97-AF65-F5344CB8AC3E}">
        <p14:creationId xmlns:p14="http://schemas.microsoft.com/office/powerpoint/2010/main" val="840039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What does the BCI group number mean?</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The battery is a specific size and terminal configuration.</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INTRODUCTION</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Purpose and Function</a:t>
            </a:r>
          </a:p>
          <a:p>
            <a:pPr lvl="1"/>
            <a:r>
              <a:rPr lang="en-US" dirty="0"/>
              <a:t>The primary purpose of </a:t>
            </a:r>
            <a:r>
              <a:rPr lang="en-US" dirty="0" smtClean="0"/>
              <a:t>an automotive </a:t>
            </a:r>
            <a:r>
              <a:rPr lang="en-US" dirty="0"/>
              <a:t>battery is to provide a source of electrical power </a:t>
            </a:r>
            <a:r>
              <a:rPr lang="en-US" dirty="0" smtClean="0"/>
              <a:t>for starting</a:t>
            </a:r>
            <a:r>
              <a:rPr lang="en-US" dirty="0"/>
              <a:t>, and for electrical demands that exceed alternator output</a:t>
            </a:r>
            <a:r>
              <a:rPr lang="en-US" dirty="0" smtClean="0"/>
              <a:t>.</a:t>
            </a:r>
          </a:p>
          <a:p>
            <a:r>
              <a:rPr lang="en-US" dirty="0" smtClean="0"/>
              <a:t>Why Batteries are Important</a:t>
            </a:r>
          </a:p>
          <a:p>
            <a:pPr lvl="1"/>
            <a:r>
              <a:rPr lang="en-US" dirty="0" smtClean="0"/>
              <a:t>The </a:t>
            </a:r>
            <a:r>
              <a:rPr lang="en-US" dirty="0"/>
              <a:t>battery also </a:t>
            </a:r>
            <a:r>
              <a:rPr lang="en-US" dirty="0" smtClean="0"/>
              <a:t>acts as </a:t>
            </a:r>
            <a:r>
              <a:rPr lang="en-US" dirty="0"/>
              <a:t>a voltage stabilizer for the entire electrical system.</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BATTERY CONSTRUCTION (1 OF 3)</a:t>
            </a:r>
            <a:endParaRPr lang="en-US" dirty="0">
              <a:latin typeface="+mj-lt"/>
            </a:endParaRPr>
          </a:p>
        </p:txBody>
      </p:sp>
      <p:sp>
        <p:nvSpPr>
          <p:cNvPr id="3" name="Content Placeholder 2"/>
          <p:cNvSpPr>
            <a:spLocks noGrp="1"/>
          </p:cNvSpPr>
          <p:nvPr>
            <p:ph idx="1"/>
          </p:nvPr>
        </p:nvSpPr>
        <p:spPr/>
        <p:txBody>
          <a:bodyPr/>
          <a:lstStyle/>
          <a:p>
            <a:r>
              <a:rPr lang="en-US" dirty="0" smtClean="0"/>
              <a:t>Case</a:t>
            </a:r>
          </a:p>
          <a:p>
            <a:pPr lvl="1"/>
            <a:r>
              <a:rPr lang="en-US" dirty="0" smtClean="0"/>
              <a:t>Constructed </a:t>
            </a:r>
            <a:r>
              <a:rPr lang="en-US" dirty="0"/>
              <a:t>of polypropylene, a thin (approximately 0.08 inch </a:t>
            </a:r>
            <a:r>
              <a:rPr lang="en-US" dirty="0" smtClean="0"/>
              <a:t>or 0.02 </a:t>
            </a:r>
            <a:r>
              <a:rPr lang="en-US" dirty="0"/>
              <a:t>millimeter thick), strong, and lightweight plastic</a:t>
            </a:r>
            <a:r>
              <a:rPr lang="en-US" dirty="0" smtClean="0"/>
              <a:t>.</a:t>
            </a:r>
          </a:p>
          <a:p>
            <a:r>
              <a:rPr lang="en-US" dirty="0" smtClean="0"/>
              <a:t>Grids</a:t>
            </a:r>
          </a:p>
          <a:p>
            <a:pPr lvl="1"/>
            <a:r>
              <a:rPr lang="en-US" dirty="0" smtClean="0"/>
              <a:t>Each </a:t>
            </a:r>
            <a:r>
              <a:rPr lang="en-US" dirty="0"/>
              <a:t>positive and negative plate in a battery is </a:t>
            </a:r>
            <a:r>
              <a:rPr lang="en-US" dirty="0" smtClean="0"/>
              <a:t>constructed on </a:t>
            </a:r>
            <a:r>
              <a:rPr lang="en-US" dirty="0"/>
              <a:t>a framework, or grid, made primarily of lead</a:t>
            </a:r>
            <a:r>
              <a:rPr lang="en-US" dirty="0" smtClean="0"/>
              <a:t>.</a:t>
            </a:r>
          </a:p>
          <a:p>
            <a:r>
              <a:rPr lang="en-US" dirty="0" smtClean="0"/>
              <a:t>Positive Plates</a:t>
            </a:r>
          </a:p>
          <a:p>
            <a:pPr lvl="1"/>
            <a:r>
              <a:rPr lang="en-US" dirty="0" smtClean="0"/>
              <a:t>The </a:t>
            </a:r>
            <a:r>
              <a:rPr lang="en-US" dirty="0"/>
              <a:t>positive plates have lead </a:t>
            </a:r>
            <a:r>
              <a:rPr lang="en-US" dirty="0" smtClean="0"/>
              <a:t>dioxide (peroxide</a:t>
            </a:r>
            <a:r>
              <a:rPr lang="en-US" dirty="0"/>
              <a:t>) placed onto the grid framework</a:t>
            </a:r>
          </a:p>
        </p:txBody>
      </p:sp>
    </p:spTree>
    <p:extLst>
      <p:ext uri="{BB962C8B-B14F-4D97-AF65-F5344CB8AC3E}">
        <p14:creationId xmlns:p14="http://schemas.microsoft.com/office/powerpoint/2010/main" val="356256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BATTERY </a:t>
            </a:r>
            <a:r>
              <a:rPr lang="en-US" dirty="0" smtClean="0">
                <a:latin typeface="+mj-lt"/>
              </a:rPr>
              <a:t>CONSTRUCTION (2 OF 3)</a:t>
            </a:r>
            <a:endParaRPr lang="en-US" dirty="0">
              <a:latin typeface="+mj-lt"/>
            </a:endParaRPr>
          </a:p>
        </p:txBody>
      </p:sp>
      <p:sp>
        <p:nvSpPr>
          <p:cNvPr id="3" name="Content Placeholder 2"/>
          <p:cNvSpPr>
            <a:spLocks noGrp="1"/>
          </p:cNvSpPr>
          <p:nvPr>
            <p:ph idx="1"/>
          </p:nvPr>
        </p:nvSpPr>
        <p:spPr/>
        <p:txBody>
          <a:bodyPr/>
          <a:lstStyle/>
          <a:p>
            <a:r>
              <a:rPr lang="en-US" dirty="0" smtClean="0"/>
              <a:t>Negative Plates</a:t>
            </a:r>
          </a:p>
          <a:p>
            <a:pPr lvl="1"/>
            <a:r>
              <a:rPr lang="en-US" dirty="0" smtClean="0"/>
              <a:t>The </a:t>
            </a:r>
            <a:r>
              <a:rPr lang="en-US" dirty="0"/>
              <a:t>negative plates are pasted to the </a:t>
            </a:r>
            <a:r>
              <a:rPr lang="en-US" dirty="0" smtClean="0"/>
              <a:t>grid with </a:t>
            </a:r>
            <a:r>
              <a:rPr lang="en-US" dirty="0"/>
              <a:t>a pure porous </a:t>
            </a:r>
            <a:r>
              <a:rPr lang="en-US" dirty="0" smtClean="0"/>
              <a:t>lead.</a:t>
            </a:r>
          </a:p>
          <a:p>
            <a:r>
              <a:rPr lang="en-US" dirty="0" smtClean="0"/>
              <a:t>Separators</a:t>
            </a:r>
          </a:p>
          <a:p>
            <a:pPr lvl="1"/>
            <a:r>
              <a:rPr lang="en-US" dirty="0" smtClean="0"/>
              <a:t>Non-conducting </a:t>
            </a:r>
            <a:r>
              <a:rPr lang="en-US" dirty="0"/>
              <a:t>separators</a:t>
            </a:r>
            <a:r>
              <a:rPr lang="en-US" i="1" dirty="0"/>
              <a:t> </a:t>
            </a:r>
            <a:r>
              <a:rPr lang="en-US" dirty="0"/>
              <a:t>are used, which allow room for the </a:t>
            </a:r>
            <a:r>
              <a:rPr lang="en-US" dirty="0" smtClean="0"/>
              <a:t>reaction of </a:t>
            </a:r>
            <a:r>
              <a:rPr lang="en-US" dirty="0"/>
              <a:t>the acid with both plate </a:t>
            </a:r>
            <a:r>
              <a:rPr lang="en-US" dirty="0" smtClean="0"/>
              <a:t>materials.</a:t>
            </a:r>
          </a:p>
          <a:p>
            <a:r>
              <a:rPr lang="en-US" dirty="0" smtClean="0"/>
              <a:t>Cells</a:t>
            </a:r>
          </a:p>
          <a:p>
            <a:pPr lvl="1"/>
            <a:r>
              <a:rPr lang="en-US" dirty="0"/>
              <a:t>Cells are constructed of positive and negative plates </a:t>
            </a:r>
            <a:r>
              <a:rPr lang="en-US" dirty="0" smtClean="0"/>
              <a:t>with insulating </a:t>
            </a:r>
            <a:r>
              <a:rPr lang="en-US" dirty="0"/>
              <a:t>separators between each plate.</a:t>
            </a:r>
            <a:endParaRPr lang="en-US" dirty="0" smtClean="0"/>
          </a:p>
          <a:p>
            <a:pPr lvl="1"/>
            <a:endParaRPr lang="en-US" dirty="0"/>
          </a:p>
        </p:txBody>
      </p:sp>
    </p:spTree>
    <p:extLst>
      <p:ext uri="{BB962C8B-B14F-4D97-AF65-F5344CB8AC3E}">
        <p14:creationId xmlns:p14="http://schemas.microsoft.com/office/powerpoint/2010/main" val="799610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BATTERY </a:t>
            </a:r>
            <a:r>
              <a:rPr lang="en-US" dirty="0" smtClean="0">
                <a:latin typeface="+mj-lt"/>
              </a:rPr>
              <a:t>CONSTRUCTION (3 OF 3)</a:t>
            </a:r>
            <a:endParaRPr lang="en-US" dirty="0">
              <a:latin typeface="+mj-lt"/>
            </a:endParaRPr>
          </a:p>
        </p:txBody>
      </p:sp>
      <p:sp>
        <p:nvSpPr>
          <p:cNvPr id="3" name="Content Placeholder 2"/>
          <p:cNvSpPr>
            <a:spLocks noGrp="1"/>
          </p:cNvSpPr>
          <p:nvPr>
            <p:ph idx="1"/>
          </p:nvPr>
        </p:nvSpPr>
        <p:spPr/>
        <p:txBody>
          <a:bodyPr/>
          <a:lstStyle/>
          <a:p>
            <a:r>
              <a:rPr lang="en-US" dirty="0" smtClean="0"/>
              <a:t>Partitions</a:t>
            </a:r>
          </a:p>
          <a:p>
            <a:pPr lvl="1"/>
            <a:r>
              <a:rPr lang="en-US" dirty="0" smtClean="0"/>
              <a:t>Each </a:t>
            </a:r>
            <a:r>
              <a:rPr lang="en-US" dirty="0"/>
              <a:t>cell is separated from the other cells </a:t>
            </a:r>
            <a:r>
              <a:rPr lang="en-US" dirty="0" smtClean="0"/>
              <a:t>by partitions</a:t>
            </a:r>
            <a:r>
              <a:rPr lang="en-US" dirty="0"/>
              <a:t>, which are made of the same material as that used </a:t>
            </a:r>
            <a:r>
              <a:rPr lang="en-US" dirty="0" smtClean="0"/>
              <a:t>for the </a:t>
            </a:r>
            <a:r>
              <a:rPr lang="en-US" dirty="0"/>
              <a:t>outside case of the battery</a:t>
            </a:r>
            <a:r>
              <a:rPr lang="en-US" dirty="0" smtClean="0"/>
              <a:t>.</a:t>
            </a:r>
          </a:p>
          <a:p>
            <a:r>
              <a:rPr lang="en-US" dirty="0" smtClean="0"/>
              <a:t>Electrolyte</a:t>
            </a:r>
          </a:p>
          <a:p>
            <a:pPr lvl="1"/>
            <a:r>
              <a:rPr lang="en-US" dirty="0" smtClean="0"/>
              <a:t>The </a:t>
            </a:r>
            <a:r>
              <a:rPr lang="en-US" dirty="0"/>
              <a:t>term used to describe the </a:t>
            </a:r>
            <a:r>
              <a:rPr lang="en-US" dirty="0" smtClean="0"/>
              <a:t>acid solution </a:t>
            </a:r>
            <a:r>
              <a:rPr lang="en-US" dirty="0"/>
              <a:t>in a battery.</a:t>
            </a:r>
          </a:p>
        </p:txBody>
      </p:sp>
    </p:spTree>
    <p:extLst>
      <p:ext uri="{BB962C8B-B14F-4D97-AF65-F5344CB8AC3E}">
        <p14:creationId xmlns:p14="http://schemas.microsoft.com/office/powerpoint/2010/main" val="674504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50.1 Batteries are constructed of plates grouped into cells and installed in a plastic case</a:t>
            </a:r>
            <a:endParaRPr lang="en-US" sz="2400" dirty="0"/>
          </a:p>
        </p:txBody>
      </p:sp>
      <p:pic>
        <p:nvPicPr>
          <p:cNvPr id="5" name="Picture 2" descr="In the illustration, positive grids are made of lead dioxide paste and negative grids are made of lead paste. Each cell is separated by cell separators and connected to cell connectors on the to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62985" y="1964878"/>
            <a:ext cx="4818031" cy="435673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50.2 A grid from a battery used in both positive and negative plates</a:t>
            </a:r>
            <a:endParaRPr lang="en-US" dirty="0"/>
          </a:p>
        </p:txBody>
      </p:sp>
      <p:pic>
        <p:nvPicPr>
          <p:cNvPr id="3" name="Picture 2" descr="An illustration shows a square frame with vertical and horizontal lines that form a gri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75122" y="1600303"/>
            <a:ext cx="5393756" cy="471070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592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386</TotalTime>
  <Words>1370</Words>
  <Application>Microsoft Office PowerPoint</Application>
  <PresentationFormat>On-screen Show (4:3)</PresentationFormat>
  <Paragraphs>128</Paragraphs>
  <Slides>38</Slides>
  <Notes>0</Notes>
  <HiddenSlides>0</HiddenSlides>
  <MMClips>0</MMClips>
  <ScaleCrop>false</ScaleCrop>
  <HeadingPairs>
    <vt:vector size="4" baseType="variant">
      <vt:variant>
        <vt:lpstr>Theme</vt:lpstr>
      </vt:variant>
      <vt:variant>
        <vt:i4>6</vt:i4>
      </vt:variant>
      <vt:variant>
        <vt:lpstr>Slide Titles</vt:lpstr>
      </vt:variant>
      <vt:variant>
        <vt:i4>38</vt:i4>
      </vt:variant>
    </vt:vector>
  </HeadingPairs>
  <TitlesOfParts>
    <vt:vector size="44"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INTRODUCTION</vt:lpstr>
      <vt:lpstr>BATTERY CONSTRUCTION (1 OF 3)</vt:lpstr>
      <vt:lpstr>BATTERY CONSTRUCTION (2 OF 3)</vt:lpstr>
      <vt:lpstr>BATTERY CONSTRUCTION (3 OF 3)</vt:lpstr>
      <vt:lpstr>Figure 50.1 Batteries are constructed of plates grouped into cells and installed in a plastic case</vt:lpstr>
      <vt:lpstr>Figure 50.2 A grid from a battery used in both positive and negative plates</vt:lpstr>
      <vt:lpstr>Figure 50.3 Two groups of plates are combined to form a battery element</vt:lpstr>
      <vt:lpstr>Figure 50.4 A cutaway battery showing the connection of the cells to each other through the partition</vt:lpstr>
      <vt:lpstr>QUESTION 1: ?</vt:lpstr>
      <vt:lpstr>ANSWER 1:</vt:lpstr>
      <vt:lpstr>HOW A BATTERY WORKS (1 OF 2)</vt:lpstr>
      <vt:lpstr>HOW A BATTERY WORKS (2 OF 2)</vt:lpstr>
      <vt:lpstr>Figure 50.5 Chemical reaction for a lead–acid battery that is fully charged being discharged by the attached electrical load</vt:lpstr>
      <vt:lpstr>Figure 50.6 Chemical reaction for a lead–acid battery that is fully discharged being charged by the attached generator</vt:lpstr>
      <vt:lpstr>SPECIFIC GRAVITY</vt:lpstr>
      <vt:lpstr>Figure 50.7 As the battery becomes discharged, the specific gravity of the battery acid decreases. Because the electrolyte is close to water when discharged, a dead battery can freeze in cold weather</vt:lpstr>
      <vt:lpstr>Figure 50.8 Typical battery charge indicator. If the specific gravity is low (battery discharged), the ball drops away from the reflective prism. When the battery is charged enough, the ball floats and reflects the color of the ball (usually green) back up through the sight glass and the sight glass is dark</vt:lpstr>
      <vt:lpstr>Chart 50-1 A comparison showing the relationship among specific gravity, battery voltage, and state of charge.</vt:lpstr>
      <vt:lpstr>BATTERY CONSTRUCTION TYPES (1 OF 2)</vt:lpstr>
      <vt:lpstr>BATTERY CONSTRUCTION TYPES (2 OF 2)</vt:lpstr>
      <vt:lpstr>Figure 50.9 A close up of a AGM cell showing the mat totally encasing the plates</vt:lpstr>
      <vt:lpstr>Figure 50.10 A AGM battery under the floor next to the spare tire on a Lexus NX300h hybrid-electric vehicle</vt:lpstr>
      <vt:lpstr>CAUSES AND TYPES OF BATTERY FAILURE (1 OF 2)</vt:lpstr>
      <vt:lpstr>CAUSES AND TYPES OF BATTERY FAILURE (2 OF 2)</vt:lpstr>
      <vt:lpstr>Figure 50.11 A typical battery hold-down bracket. All batteries should use a bracket to prevent battery damage due to vibration and shock</vt:lpstr>
      <vt:lpstr>Figure 50.12 A battery installed under the rear seat of a Cadillac showing the vent tubes</vt:lpstr>
      <vt:lpstr>QUESTION 2: ?</vt:lpstr>
      <vt:lpstr>ANSWER 2:</vt:lpstr>
      <vt:lpstr>BATTERY RATINGS (1 OF 2)</vt:lpstr>
      <vt:lpstr>BATTERY RATINGS (2 OF 2)</vt:lpstr>
      <vt:lpstr>Figure 50.13 This battery has a cranking amperes (CA) rating of 1,000. This means that this battery is capable of cranking an engine for 30 seconds at a temperature of 32°F (0°C) at a minimum of 1.2 volts per cell (7.2 volts for a 12-volt battery)</vt:lpstr>
      <vt:lpstr>BATTERY SIZES</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50</dc:title>
  <dc:creator>Curt &amp; Tammy</dc:creator>
  <cp:lastModifiedBy>Curt &amp; Tammy</cp:lastModifiedBy>
  <cp:revision>54</cp:revision>
  <dcterms:created xsi:type="dcterms:W3CDTF">2018-09-25T19:30:15Z</dcterms:created>
  <dcterms:modified xsi:type="dcterms:W3CDTF">2019-05-07T01:15:27Z</dcterms:modified>
</cp:coreProperties>
</file>