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7" r:id="rId12"/>
    <p:sldId id="268" r:id="rId13"/>
    <p:sldId id="357" r:id="rId14"/>
    <p:sldId id="326" r:id="rId15"/>
    <p:sldId id="358" r:id="rId16"/>
    <p:sldId id="327" r:id="rId17"/>
    <p:sldId id="328" r:id="rId18"/>
    <p:sldId id="359" r:id="rId19"/>
    <p:sldId id="329" r:id="rId20"/>
    <p:sldId id="360" r:id="rId21"/>
    <p:sldId id="361" r:id="rId22"/>
    <p:sldId id="330" r:id="rId23"/>
    <p:sldId id="331" r:id="rId24"/>
    <p:sldId id="332" r:id="rId25"/>
    <p:sldId id="333" r:id="rId26"/>
    <p:sldId id="334" r:id="rId27"/>
    <p:sldId id="274" r:id="rId28"/>
    <p:sldId id="335" r:id="rId29"/>
    <p:sldId id="336" r:id="rId30"/>
    <p:sldId id="286" r:id="rId31"/>
    <p:sldId id="287" r:id="rId32"/>
    <p:sldId id="362" r:id="rId33"/>
    <p:sldId id="337" r:id="rId34"/>
    <p:sldId id="338" r:id="rId35"/>
    <p:sldId id="339" r:id="rId36"/>
    <p:sldId id="363" r:id="rId37"/>
    <p:sldId id="340" r:id="rId38"/>
    <p:sldId id="341" r:id="rId39"/>
    <p:sldId id="342" r:id="rId40"/>
    <p:sldId id="364" r:id="rId41"/>
    <p:sldId id="343" r:id="rId42"/>
    <p:sldId id="344" r:id="rId43"/>
    <p:sldId id="365" r:id="rId44"/>
    <p:sldId id="345" r:id="rId45"/>
    <p:sldId id="346" r:id="rId46"/>
    <p:sldId id="366" r:id="rId47"/>
    <p:sldId id="347" r:id="rId48"/>
    <p:sldId id="272" r:id="rId49"/>
    <p:sldId id="348" r:id="rId50"/>
    <p:sldId id="367" r:id="rId51"/>
    <p:sldId id="349" r:id="rId52"/>
    <p:sldId id="350" r:id="rId53"/>
    <p:sldId id="351" r:id="rId54"/>
    <p:sldId id="352" r:id="rId55"/>
    <p:sldId id="353" r:id="rId56"/>
    <p:sldId id="354" r:id="rId57"/>
    <p:sldId id="368" r:id="rId58"/>
    <p:sldId id="355" r:id="rId59"/>
    <p:sldId id="369" r:id="rId60"/>
    <p:sldId id="356" r:id="rId61"/>
    <p:sldId id="299" r:id="rId62"/>
    <p:sldId id="300" r:id="rId63"/>
    <p:sldId id="32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49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CAN and Network Communications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MODULE COMMUNICATIONS CONFIGURATION</a:t>
            </a:r>
            <a:endParaRPr lang="en-US" dirty="0">
              <a:latin typeface="+mj-lt"/>
            </a:endParaRPr>
          </a:p>
        </p:txBody>
      </p:sp>
      <p:sp>
        <p:nvSpPr>
          <p:cNvPr id="3" name="Content Placeholder 2"/>
          <p:cNvSpPr>
            <a:spLocks noGrp="1"/>
          </p:cNvSpPr>
          <p:nvPr>
            <p:ph idx="1"/>
          </p:nvPr>
        </p:nvSpPr>
        <p:spPr/>
        <p:txBody>
          <a:bodyPr/>
          <a:lstStyle/>
          <a:p>
            <a:r>
              <a:rPr lang="en-US" dirty="0" smtClean="0"/>
              <a:t>Ring Link Networks</a:t>
            </a:r>
          </a:p>
          <a:p>
            <a:pPr lvl="1"/>
            <a:r>
              <a:rPr lang="en-US" dirty="0" smtClean="0"/>
              <a:t>All modules are connected in a ring</a:t>
            </a:r>
          </a:p>
          <a:p>
            <a:r>
              <a:rPr lang="en-US" dirty="0" smtClean="0"/>
              <a:t>Star Link Networks</a:t>
            </a:r>
          </a:p>
          <a:p>
            <a:pPr lvl="1"/>
            <a:r>
              <a:rPr lang="en-US" dirty="0" smtClean="0"/>
              <a:t>Each module is connected at a single point</a:t>
            </a:r>
          </a:p>
          <a:p>
            <a:r>
              <a:rPr lang="en-US" dirty="0" smtClean="0"/>
              <a:t>Ring/Star Hybrid</a:t>
            </a:r>
          </a:p>
          <a:p>
            <a:pPr lvl="1"/>
            <a:r>
              <a:rPr lang="en-US" dirty="0"/>
              <a:t>In a ring/star network, the modules are </a:t>
            </a:r>
            <a:r>
              <a:rPr lang="en-US" dirty="0" smtClean="0"/>
              <a:t>connected using </a:t>
            </a:r>
            <a:r>
              <a:rPr lang="en-US" dirty="0"/>
              <a:t>both types of network configurations</a:t>
            </a:r>
            <a:endParaRPr lang="en-US" dirty="0" smtClean="0"/>
          </a:p>
          <a:p>
            <a:endParaRPr lang="en-US" dirty="0"/>
          </a:p>
        </p:txBody>
      </p:sp>
    </p:spTree>
    <p:extLst>
      <p:ext uri="{BB962C8B-B14F-4D97-AF65-F5344CB8AC3E}">
        <p14:creationId xmlns:p14="http://schemas.microsoft.com/office/powerpoint/2010/main" val="385305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49.3 </a:t>
            </a:r>
            <a:r>
              <a:rPr lang="en-IN" sz="2400" dirty="0">
                <a:latin typeface="Arial (Headings)"/>
              </a:rPr>
              <a:t>A ring link network reduces the number of wires it takes to interconnect all of the modules</a:t>
            </a:r>
            <a:endParaRPr lang="en-US" dirty="0"/>
          </a:p>
        </p:txBody>
      </p:sp>
      <p:pic>
        <p:nvPicPr>
          <p:cNvPr id="3" name="Picture 2" descr="The ring network shows the following components connected to each other in the following order:&#10;• 16 pin DLC port&#10;• Dash integration module&#10;• Sensing diagnostic module &#10;• Compact disc changer &#10;• Heads up display &#10;• Vehicle interface module and rear integration module&#10;• Rear integration module &#10;• Remote function module&#10;• Memory seat module and electronic brake control module&#10;• Power train control module&#10;• LH door control module&#10;• Instrument cluster, Radio, and heater and A/C control&#10;• Instrument panel module&#10;• Vehicle theft module is again connected to 16 pin DLC plug and dash integration modul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330" y="1690627"/>
            <a:ext cx="7685338" cy="42617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26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49.4 </a:t>
            </a:r>
            <a:r>
              <a:rPr lang="en-IN" sz="2400" dirty="0">
                <a:latin typeface="Arial (Headings)"/>
              </a:rPr>
              <a:t>In a star link network, all of the modules are connected using splice packs</a:t>
            </a:r>
            <a:endParaRPr lang="en-US" dirty="0"/>
          </a:p>
        </p:txBody>
      </p:sp>
      <p:pic>
        <p:nvPicPr>
          <p:cNvPr id="3" name="Picture 2" descr="The following modules are connected to splice pack which is connected to DLC on pin 2.&#10;1. LH door control module&#10;2. RH door control module&#10;3. LH seat control module&#10;4. Powertrain control module (PCM) which is connected to Throttle actuator control (TAC) module via Class c connection&#10;5. Electronic brake/ traction control (EBTCM) &#10;6. Electronic suspension control (ESC) module &#10;7. HVAC programmer module &#10;8. Body control module (BCM) &#10;9. Remote control door lock module&#10;Sensing diagnostic module (SDM) is connected to pin 9.&#10;Pin 14 is connected to COMPACT DISC (CO) CHANGER which is connected to IP Electrical center which is connected to Audio system Radio which is connected to Instrument clust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406419"/>
            <a:ext cx="6676185" cy="48863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9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NETWORK COMMUNICATION CLASSIFICATIONS</a:t>
            </a:r>
            <a:endParaRPr lang="en-US" dirty="0">
              <a:latin typeface="+mj-lt"/>
            </a:endParaRPr>
          </a:p>
        </p:txBody>
      </p:sp>
      <p:sp>
        <p:nvSpPr>
          <p:cNvPr id="3" name="Content Placeholder 2"/>
          <p:cNvSpPr>
            <a:spLocks noGrp="1"/>
          </p:cNvSpPr>
          <p:nvPr>
            <p:ph idx="1"/>
          </p:nvPr>
        </p:nvSpPr>
        <p:spPr/>
        <p:txBody>
          <a:bodyPr/>
          <a:lstStyle/>
          <a:p>
            <a:r>
              <a:rPr lang="en-US" dirty="0" smtClean="0"/>
              <a:t>Class A</a:t>
            </a:r>
          </a:p>
          <a:p>
            <a:pPr lvl="1"/>
            <a:r>
              <a:rPr lang="en-US" dirty="0"/>
              <a:t>Low-speed networks, meaning less than 10,000 </a:t>
            </a:r>
            <a:r>
              <a:rPr lang="en-US" dirty="0" smtClean="0"/>
              <a:t>bits per </a:t>
            </a:r>
            <a:r>
              <a:rPr lang="en-US" dirty="0"/>
              <a:t>second (bps, or 10 </a:t>
            </a:r>
            <a:r>
              <a:rPr lang="en-US" dirty="0" err="1"/>
              <a:t>Kbs</a:t>
            </a:r>
            <a:r>
              <a:rPr lang="en-US" dirty="0" smtClean="0"/>
              <a:t>)</a:t>
            </a:r>
          </a:p>
          <a:p>
            <a:r>
              <a:rPr lang="en-US" dirty="0" smtClean="0"/>
              <a:t>Class B</a:t>
            </a:r>
          </a:p>
          <a:p>
            <a:pPr lvl="1"/>
            <a:r>
              <a:rPr lang="en-US" dirty="0"/>
              <a:t>Medium-speed networks, meaning 10,000 </a:t>
            </a:r>
            <a:r>
              <a:rPr lang="en-US" dirty="0" smtClean="0"/>
              <a:t>to 125,000 </a:t>
            </a:r>
            <a:r>
              <a:rPr lang="en-US" dirty="0"/>
              <a:t>bps (10 to 125 </a:t>
            </a:r>
            <a:r>
              <a:rPr lang="en-US" dirty="0" err="1"/>
              <a:t>Kbs</a:t>
            </a:r>
            <a:r>
              <a:rPr lang="en-US" dirty="0" smtClean="0"/>
              <a:t>)</a:t>
            </a:r>
          </a:p>
          <a:p>
            <a:r>
              <a:rPr lang="en-US" dirty="0" smtClean="0"/>
              <a:t>Class C</a:t>
            </a:r>
          </a:p>
          <a:p>
            <a:pPr lvl="1"/>
            <a:r>
              <a:rPr lang="en-US" dirty="0"/>
              <a:t>High-speed networks, meaning 125,000 to 1,000,000 bps</a:t>
            </a:r>
            <a:endParaRPr lang="en-US" dirty="0"/>
          </a:p>
        </p:txBody>
      </p:sp>
    </p:spTree>
    <p:extLst>
      <p:ext uri="{BB962C8B-B14F-4D97-AF65-F5344CB8AC3E}">
        <p14:creationId xmlns:p14="http://schemas.microsoft.com/office/powerpoint/2010/main" val="76545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49.5 </a:t>
            </a:r>
            <a:r>
              <a:rPr lang="en-IN" sz="2400" dirty="0">
                <a:latin typeface="Arial (Headings)"/>
              </a:rPr>
              <a:t>A typical BUS system showing module CAN communications and twisted pairs of wire</a:t>
            </a:r>
            <a:endParaRPr lang="en-US" sz="2400" dirty="0"/>
          </a:p>
        </p:txBody>
      </p:sp>
      <p:pic>
        <p:nvPicPr>
          <p:cNvPr id="3" name="Picture 2" descr="2 points from 16 pin DLC connector connected to a scan tool are connected to Can C Diagnostics (one positive one negative). &#10;A 2 wire bus CAN (b+ and b-) connection connects &#10;1. Air bag module.&#10;2. Remote keyless entry&#10;3. Radio&#10;4. Instrument panel&#10;5. HVAC &#10;6. Seat heaters &#10;7. Tire pressure monitor&#10;8. Left front door module&#10;9. Right front door module&#10;10. Left rear door module&#10;11. Right rear door module&#10;12. Cell phone module&#10;13. Memory card module&#10;14. Abs control modul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5600" y="1447800"/>
            <a:ext cx="3341562" cy="47676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0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GM COMMUNICATIONS PROTOCOLS (1 OF 2)</a:t>
            </a:r>
            <a:endParaRPr lang="en-US" dirty="0">
              <a:latin typeface="+mj-lt"/>
            </a:endParaRPr>
          </a:p>
        </p:txBody>
      </p:sp>
      <p:sp>
        <p:nvSpPr>
          <p:cNvPr id="3" name="Content Placeholder 2"/>
          <p:cNvSpPr>
            <a:spLocks noGrp="1"/>
          </p:cNvSpPr>
          <p:nvPr>
            <p:ph idx="1"/>
          </p:nvPr>
        </p:nvSpPr>
        <p:spPr/>
        <p:txBody>
          <a:bodyPr/>
          <a:lstStyle/>
          <a:p>
            <a:r>
              <a:rPr lang="en-US" dirty="0" smtClean="0"/>
              <a:t>UART</a:t>
            </a:r>
          </a:p>
          <a:p>
            <a:pPr lvl="1"/>
            <a:r>
              <a:rPr lang="en-US" dirty="0"/>
              <a:t>UART uses a fixed pulse-width switching between 0 </a:t>
            </a:r>
            <a:r>
              <a:rPr lang="en-US" dirty="0" smtClean="0"/>
              <a:t>and 5 </a:t>
            </a:r>
            <a:r>
              <a:rPr lang="en-US" dirty="0"/>
              <a:t>volts</a:t>
            </a:r>
            <a:r>
              <a:rPr lang="en-US" dirty="0" smtClean="0"/>
              <a:t>.</a:t>
            </a:r>
          </a:p>
          <a:p>
            <a:r>
              <a:rPr lang="en-US" dirty="0" smtClean="0"/>
              <a:t>Entertainment and Comfort Communications</a:t>
            </a:r>
          </a:p>
          <a:p>
            <a:pPr lvl="1"/>
            <a:r>
              <a:rPr lang="en-US" dirty="0" smtClean="0"/>
              <a:t>Serial </a:t>
            </a:r>
            <a:r>
              <a:rPr lang="en-US" dirty="0"/>
              <a:t>data is </a:t>
            </a:r>
            <a:r>
              <a:rPr lang="en-US" dirty="0" smtClean="0"/>
              <a:t>similar to </a:t>
            </a:r>
            <a:r>
              <a:rPr lang="en-US" dirty="0"/>
              <a:t>UART, but uses a 0 to 12 volts toggle</a:t>
            </a:r>
            <a:r>
              <a:rPr lang="en-US" dirty="0" smtClean="0"/>
              <a:t>.</a:t>
            </a:r>
          </a:p>
          <a:p>
            <a:r>
              <a:rPr lang="en-US" dirty="0" smtClean="0"/>
              <a:t>Class 2 Communications</a:t>
            </a:r>
          </a:p>
          <a:p>
            <a:pPr lvl="1"/>
            <a:r>
              <a:rPr lang="en-US" dirty="0" smtClean="0"/>
              <a:t>Operates </a:t>
            </a:r>
            <a:r>
              <a:rPr lang="en-US" dirty="0"/>
              <a:t>by toggling between 0 and 7 volts at a </a:t>
            </a:r>
            <a:r>
              <a:rPr lang="en-US" dirty="0" smtClean="0"/>
              <a:t>transfer rate </a:t>
            </a:r>
            <a:r>
              <a:rPr lang="en-US" dirty="0"/>
              <a:t>of 10.4 </a:t>
            </a:r>
            <a:r>
              <a:rPr lang="en-US" dirty="0" err="1"/>
              <a:t>Kbs</a:t>
            </a:r>
            <a:r>
              <a:rPr lang="en-US" dirty="0"/>
              <a:t>.</a:t>
            </a:r>
            <a:endParaRPr lang="en-US" dirty="0"/>
          </a:p>
        </p:txBody>
      </p:sp>
    </p:spTree>
    <p:extLst>
      <p:ext uri="{BB962C8B-B14F-4D97-AF65-F5344CB8AC3E}">
        <p14:creationId xmlns:p14="http://schemas.microsoft.com/office/powerpoint/2010/main" val="285052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GM </a:t>
            </a:r>
            <a:r>
              <a:rPr lang="en-US" dirty="0">
                <a:latin typeface="+mj-lt"/>
              </a:rPr>
              <a:t>COMMUNICATIONS </a:t>
            </a:r>
            <a:r>
              <a:rPr lang="en-US" dirty="0" smtClean="0">
                <a:latin typeface="+mj-lt"/>
              </a:rPr>
              <a:t>PROTOCOLS (2 OF 2)</a:t>
            </a:r>
            <a:endParaRPr lang="en-US" dirty="0">
              <a:latin typeface="+mj-lt"/>
            </a:endParaRPr>
          </a:p>
        </p:txBody>
      </p:sp>
      <p:sp>
        <p:nvSpPr>
          <p:cNvPr id="3" name="Content Placeholder 2"/>
          <p:cNvSpPr>
            <a:spLocks noGrp="1"/>
          </p:cNvSpPr>
          <p:nvPr>
            <p:ph idx="1"/>
          </p:nvPr>
        </p:nvSpPr>
        <p:spPr/>
        <p:txBody>
          <a:bodyPr/>
          <a:lstStyle/>
          <a:p>
            <a:r>
              <a:rPr lang="en-US" dirty="0" smtClean="0"/>
              <a:t>Keyword Communication</a:t>
            </a:r>
          </a:p>
          <a:p>
            <a:pPr lvl="1"/>
            <a:r>
              <a:rPr lang="en-US" dirty="0"/>
              <a:t>Keyword data BUS signals </a:t>
            </a:r>
            <a:r>
              <a:rPr lang="en-US" dirty="0" smtClean="0"/>
              <a:t>are toggled </a:t>
            </a:r>
            <a:r>
              <a:rPr lang="en-US" dirty="0"/>
              <a:t>from 0 to 12 volts when communicating</a:t>
            </a:r>
            <a:r>
              <a:rPr lang="en-US" dirty="0" smtClean="0"/>
              <a:t>.</a:t>
            </a:r>
          </a:p>
          <a:p>
            <a:r>
              <a:rPr lang="en-US" dirty="0" smtClean="0"/>
              <a:t>GM LAN</a:t>
            </a:r>
          </a:p>
          <a:p>
            <a:pPr lvl="1"/>
            <a:r>
              <a:rPr lang="en-US" dirty="0" smtClean="0"/>
              <a:t>Low speed GM LAN</a:t>
            </a:r>
          </a:p>
          <a:p>
            <a:pPr lvl="1"/>
            <a:r>
              <a:rPr lang="en-US" dirty="0" smtClean="0"/>
              <a:t>High Speed GM LAN</a:t>
            </a:r>
          </a:p>
          <a:p>
            <a:pPr lvl="1"/>
            <a:r>
              <a:rPr lang="en-US" dirty="0" err="1" smtClean="0"/>
              <a:t>CANDi</a:t>
            </a:r>
            <a:r>
              <a:rPr lang="en-US" dirty="0" smtClean="0"/>
              <a:t> Module needed when use Tech2</a:t>
            </a:r>
          </a:p>
          <a:p>
            <a:endParaRPr lang="en-US" dirty="0"/>
          </a:p>
        </p:txBody>
      </p:sp>
    </p:spTree>
    <p:extLst>
      <p:ext uri="{BB962C8B-B14F-4D97-AF65-F5344CB8AC3E}">
        <p14:creationId xmlns:p14="http://schemas.microsoft.com/office/powerpoint/2010/main" val="156079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49.6 </a:t>
            </a:r>
            <a:r>
              <a:rPr lang="en-IN" sz="2400" dirty="0">
                <a:latin typeface="Arial (Headings)"/>
              </a:rPr>
              <a:t>UART serial data master control module is connected to the data link connector (DLC) at pin 9</a:t>
            </a:r>
            <a:endParaRPr lang="en-US" dirty="0"/>
          </a:p>
        </p:txBody>
      </p:sp>
      <p:pic>
        <p:nvPicPr>
          <p:cNvPr id="3" name="Picture 2" descr="An illustration shows a DLC with pin 1, 8,9,16 marked, pin 9 is marked as UART. It also shows a wave with discreet 0 and 1 levels where 1 represents 5v and width of each discreet unit is 128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3769" y="1774395"/>
            <a:ext cx="3776461" cy="44603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29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49.7 </a:t>
            </a:r>
            <a:r>
              <a:rPr lang="en-IN" sz="2400" dirty="0">
                <a:latin typeface="Arial (Headings)"/>
              </a:rPr>
              <a:t>The E &amp; C serial data is connected to the data link connector at pin 14</a:t>
            </a:r>
            <a:endParaRPr lang="en-US" dirty="0"/>
          </a:p>
        </p:txBody>
      </p:sp>
      <p:pic>
        <p:nvPicPr>
          <p:cNvPr id="3" name="Picture 2" descr="An illustration shows a DLC with pin 1, 8,9,16 marked, pin 14 is marked as E and C. It also shows a wave with discreet 0 and 1 levels where 1 represents 12 V and width of each discreet unit is 128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0241" y="1774395"/>
            <a:ext cx="3263516" cy="44603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6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49.8 </a:t>
            </a:r>
            <a:r>
              <a:rPr lang="en-IN" sz="2400" dirty="0">
                <a:latin typeface="Arial (Headings)"/>
              </a:rPr>
              <a:t>Class 2 serial data communication is accessible at the data link connector at pin 2</a:t>
            </a:r>
            <a:endParaRPr lang="en-US" dirty="0"/>
          </a:p>
        </p:txBody>
      </p:sp>
      <p:pic>
        <p:nvPicPr>
          <p:cNvPr id="3" name="Picture 2" descr="An illustration shows a DLC with pin 1, 8,9,16 marked, pin 2 is marked as Class 2 pin. It also shows a wave with discreet 0 and 1 levels where 1 represents 7 V and width of each discreet unit is either 64 or 128 microseco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8885" y="1524000"/>
            <a:ext cx="3546228" cy="48578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8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49.1</a:t>
            </a:r>
            <a:r>
              <a:rPr lang="en-US" dirty="0" smtClean="0"/>
              <a:t> </a:t>
            </a:r>
            <a:r>
              <a:rPr lang="en-US" dirty="0"/>
              <a:t>Discuss how networks connect to the data link connector </a:t>
            </a:r>
            <a:r>
              <a:rPr lang="en-US" dirty="0" smtClean="0"/>
              <a:t>and to </a:t>
            </a:r>
            <a:r>
              <a:rPr lang="en-US" dirty="0"/>
              <a:t>other modules</a:t>
            </a:r>
            <a:r>
              <a:rPr lang="en-US" dirty="0" smtClean="0"/>
              <a:t>.</a:t>
            </a:r>
          </a:p>
          <a:p>
            <a:pPr marL="0" indent="0">
              <a:buNone/>
            </a:pPr>
            <a:r>
              <a:rPr lang="en-US" b="1" dirty="0" smtClean="0">
                <a:solidFill>
                  <a:srgbClr val="005A70"/>
                </a:solidFill>
              </a:rPr>
              <a:t>49.2  </a:t>
            </a:r>
            <a:r>
              <a:rPr lang="en-US" dirty="0"/>
              <a:t>Describe the types of networks and serial </a:t>
            </a:r>
            <a:r>
              <a:rPr lang="en-US" dirty="0" smtClean="0"/>
              <a:t>communications used </a:t>
            </a:r>
            <a:r>
              <a:rPr lang="en-US" dirty="0"/>
              <a:t>on vehicles</a:t>
            </a:r>
            <a:r>
              <a:rPr lang="en-US" dirty="0" smtClean="0"/>
              <a:t>.</a:t>
            </a:r>
          </a:p>
          <a:p>
            <a:pPr marL="0" indent="0">
              <a:buNone/>
            </a:pPr>
            <a:r>
              <a:rPr lang="en-US" b="1" dirty="0" smtClean="0">
                <a:solidFill>
                  <a:srgbClr val="005A70"/>
                </a:solidFill>
              </a:rPr>
              <a:t>49.3  </a:t>
            </a:r>
            <a:r>
              <a:rPr lang="en-US" dirty="0"/>
              <a:t>Describe the features of a controller area network.</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49.9 </a:t>
            </a:r>
            <a:r>
              <a:rPr lang="en-IN" sz="2400" dirty="0">
                <a:latin typeface="Arial (Headings)"/>
              </a:rPr>
              <a:t>Keyword 82 operates at a rate of 8,192 bps, similar to UART, and keyword 2000 operates at a baud rate of 10,400 bps (the same as a Class 2 communicator)</a:t>
            </a:r>
            <a:endParaRPr lang="en-US" dirty="0"/>
          </a:p>
        </p:txBody>
      </p:sp>
      <p:pic>
        <p:nvPicPr>
          <p:cNvPr id="3" name="Picture 2" descr="An illustration shows a wave with discreet 0 and 1 levels where 1 represents 12 V and width of each discreet unit is fixed. The wave is in the form of 110010101100.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6686" y="2332174"/>
            <a:ext cx="6990627" cy="366867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49.10 </a:t>
            </a:r>
            <a:r>
              <a:rPr lang="en-IN" sz="2400" dirty="0">
                <a:latin typeface="Arial (Headings)"/>
              </a:rPr>
              <a:t>GMLAN uses pins at terminals 6 and 14. Pin 1 is used for low-speed GMLAN on 2006 and newer GM vehicles</a:t>
            </a:r>
            <a:endParaRPr lang="en-US" dirty="0"/>
          </a:p>
        </p:txBody>
      </p:sp>
      <p:pic>
        <p:nvPicPr>
          <p:cNvPr id="3" name="Picture 2" descr="A photo shows a DLC with pin marked with various purposes. Pin 2 is for class 2, Pin 4 is for chassis ground, Pin 5 is for PLC (signal) ground, Pin 6 is for CAN plus, Pin 14 is for CAN minus and an arrow is marked indicating 12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2598" y="1680262"/>
            <a:ext cx="5918802" cy="44391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885950"/>
            <a:ext cx="61245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49.11 </a:t>
            </a:r>
            <a:r>
              <a:rPr lang="en-IN" dirty="0">
                <a:latin typeface="Arial (Headings)"/>
              </a:rPr>
              <a:t>A twisted pair is used by several different network communications protocols to reduce interference that can be induced in the wiring from nearby electromagnetic sources</a:t>
            </a:r>
            <a:endParaRPr lang="en-US" dirty="0"/>
          </a:p>
        </p:txBody>
      </p:sp>
      <p:pic>
        <p:nvPicPr>
          <p:cNvPr id="3" name="Picture 2" descr="An illustration shows a wire twisted at 1 twist per inch in a high voltage magnetic fie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0801" y="2048600"/>
            <a:ext cx="6382396" cy="42739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5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49.12 </a:t>
            </a:r>
            <a:r>
              <a:rPr lang="en-IN" sz="2400" dirty="0">
                <a:latin typeface="Arial (Headings)"/>
              </a:rPr>
              <a:t>A </a:t>
            </a:r>
            <a:r>
              <a:rPr lang="en-IN" sz="2400" dirty="0" err="1">
                <a:latin typeface="Arial (Headings)"/>
              </a:rPr>
              <a:t>CANDi</a:t>
            </a:r>
            <a:r>
              <a:rPr lang="en-IN" sz="2400" dirty="0">
                <a:latin typeface="Arial (Headings)"/>
              </a:rPr>
              <a:t> module flashes the green LED rapidly if communication is detected</a:t>
            </a:r>
            <a:endParaRPr lang="en-US" dirty="0"/>
          </a:p>
        </p:txBody>
      </p:sp>
      <p:pic>
        <p:nvPicPr>
          <p:cNvPr id="3" name="Picture 2" descr="A photo shows a box shaped CANDi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2598" y="1600200"/>
            <a:ext cx="5918802" cy="44391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2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Why are the two wires twisted if used for network communications?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reduce the effects of outside electrical interference.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FORD NETWORK COMMUNICATION PROTOCOLS</a:t>
            </a:r>
            <a:endParaRPr lang="en-US" dirty="0">
              <a:latin typeface="+mj-lt"/>
            </a:endParaRPr>
          </a:p>
        </p:txBody>
      </p:sp>
      <p:sp>
        <p:nvSpPr>
          <p:cNvPr id="3" name="Content Placeholder 2"/>
          <p:cNvSpPr>
            <a:spLocks noGrp="1"/>
          </p:cNvSpPr>
          <p:nvPr>
            <p:ph idx="1"/>
          </p:nvPr>
        </p:nvSpPr>
        <p:spPr/>
        <p:txBody>
          <a:bodyPr/>
          <a:lstStyle/>
          <a:p>
            <a:r>
              <a:rPr lang="en-US" dirty="0" smtClean="0"/>
              <a:t>Standard Corporate Protocol</a:t>
            </a:r>
          </a:p>
          <a:p>
            <a:pPr lvl="1"/>
            <a:r>
              <a:rPr lang="en-US" dirty="0"/>
              <a:t>SCP uses the J-1850 protocol and is active with the key on</a:t>
            </a:r>
            <a:r>
              <a:rPr lang="en-US" dirty="0" smtClean="0"/>
              <a:t>.</a:t>
            </a:r>
          </a:p>
          <a:p>
            <a:r>
              <a:rPr lang="en-US" dirty="0" smtClean="0"/>
              <a:t>CAN Protocol</a:t>
            </a:r>
          </a:p>
          <a:p>
            <a:pPr lvl="1"/>
            <a:r>
              <a:rPr lang="en-US" dirty="0"/>
              <a:t>Newer Fords use the CAN </a:t>
            </a:r>
            <a:r>
              <a:rPr lang="en-US" dirty="0" smtClean="0"/>
              <a:t>for scan </a:t>
            </a:r>
            <a:r>
              <a:rPr lang="en-US" dirty="0"/>
              <a:t>tool </a:t>
            </a:r>
            <a:r>
              <a:rPr lang="en-US" dirty="0" smtClean="0"/>
              <a:t>diagnosis</a:t>
            </a:r>
          </a:p>
          <a:p>
            <a:r>
              <a:rPr lang="en-US" dirty="0" smtClean="0"/>
              <a:t>SPC and UART-Based Protocols</a:t>
            </a:r>
          </a:p>
          <a:p>
            <a:pPr lvl="1"/>
            <a:r>
              <a:rPr lang="en-US" dirty="0" smtClean="0"/>
              <a:t>Some newer Fords retain </a:t>
            </a:r>
            <a:r>
              <a:rPr lang="en-US" dirty="0"/>
              <a:t>SCP and UART-based </a:t>
            </a:r>
            <a:r>
              <a:rPr lang="en-US" dirty="0" smtClean="0"/>
              <a:t>protocol (UBP</a:t>
            </a:r>
            <a:r>
              <a:rPr lang="en-US" dirty="0"/>
              <a:t>) for some modules.</a:t>
            </a:r>
            <a:endParaRPr lang="en-US" dirty="0"/>
          </a:p>
        </p:txBody>
      </p:sp>
    </p:spTree>
    <p:extLst>
      <p:ext uri="{BB962C8B-B14F-4D97-AF65-F5344CB8AC3E}">
        <p14:creationId xmlns:p14="http://schemas.microsoft.com/office/powerpoint/2010/main" val="280160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49.13 </a:t>
            </a:r>
            <a:r>
              <a:rPr lang="en-IN" sz="2400" dirty="0">
                <a:latin typeface="Arial (Headings)"/>
              </a:rPr>
              <a:t>A Ford OBD-I diagnostic link connector showing that SCP communication uses terminals in cavities 1 (upper left) and 3 (lower left)</a:t>
            </a:r>
            <a:endParaRPr lang="en-US" sz="2400" dirty="0"/>
          </a:p>
        </p:txBody>
      </p:sp>
      <p:pic>
        <p:nvPicPr>
          <p:cNvPr id="3" name="Picture 2" descr="The illustration shows a 6 pin connector with pin 1 and 3 acting as Data minus and Data plus connector respectively. All the pins are connected to power train control module except pin 6. Pin 1, 3, and 5 are also connected to variable control relay module (VC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5325" y="1614668"/>
            <a:ext cx="4533349" cy="46655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4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49.14 </a:t>
            </a:r>
            <a:r>
              <a:rPr lang="en-IN" dirty="0">
                <a:latin typeface="Arial (Headings)"/>
              </a:rPr>
              <a:t>A scan tool can be used to check communications with the SCP BUS through terminals 2 and 10 and to the other modules connected to terminal 7 of the data link connector</a:t>
            </a:r>
            <a:endParaRPr lang="en-US" dirty="0"/>
          </a:p>
        </p:txBody>
      </p:sp>
      <p:pic>
        <p:nvPicPr>
          <p:cNvPr id="3" name="Picture 2" descr="An illustration shows 16 pin DLC with pin 2 and 10 connected to Powertrain Control Module. Pin 7 is connected to ABS control module, restrains control module, and generic electronic module; and ABS control module is connected to pin 2, 10, and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9323" y="2033007"/>
            <a:ext cx="5485352" cy="42522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44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49.4</a:t>
            </a:r>
            <a:r>
              <a:rPr lang="en-US" dirty="0" smtClean="0"/>
              <a:t> </a:t>
            </a:r>
            <a:r>
              <a:rPr lang="en-US" dirty="0"/>
              <a:t>Compare the network communications of common U.S</a:t>
            </a:r>
            <a:r>
              <a:rPr lang="en-US" dirty="0" smtClean="0"/>
              <a:t>., Asian</a:t>
            </a:r>
            <a:r>
              <a:rPr lang="en-US" dirty="0"/>
              <a:t>, and European vehicle brands</a:t>
            </a:r>
            <a:r>
              <a:rPr lang="en-US" dirty="0" smtClean="0"/>
              <a:t>.</a:t>
            </a:r>
          </a:p>
          <a:p>
            <a:pPr marL="0" indent="0">
              <a:buNone/>
            </a:pPr>
            <a:r>
              <a:rPr lang="en-US" b="1" dirty="0" smtClean="0">
                <a:solidFill>
                  <a:srgbClr val="005A70"/>
                </a:solidFill>
              </a:rPr>
              <a:t>49.5</a:t>
            </a:r>
            <a:r>
              <a:rPr lang="en-US" dirty="0" smtClean="0"/>
              <a:t> </a:t>
            </a:r>
            <a:r>
              <a:rPr lang="en-US" dirty="0"/>
              <a:t>Explain how to diagnose module </a:t>
            </a:r>
            <a:r>
              <a:rPr lang="en-US" dirty="0" smtClean="0"/>
              <a:t>communication </a:t>
            </a:r>
            <a:r>
              <a:rPr lang="en-US" dirty="0"/>
              <a:t>faults</a:t>
            </a:r>
            <a:r>
              <a:rPr lang="en-US" dirty="0" smtClean="0"/>
              <a:t>.</a:t>
            </a:r>
          </a:p>
          <a:p>
            <a:pPr marL="0" indent="0">
              <a:buNone/>
            </a:pPr>
            <a:r>
              <a:rPr lang="en-US" b="1" dirty="0" smtClean="0">
                <a:solidFill>
                  <a:schemeClr val="accent2"/>
                </a:solidFill>
              </a:rPr>
              <a:t>49.6</a:t>
            </a:r>
            <a:r>
              <a:rPr lang="en-US" dirty="0" smtClean="0"/>
              <a:t> </a:t>
            </a:r>
            <a:r>
              <a:rPr lang="en-US" dirty="0"/>
              <a:t>List the shared features of all OBD-II vehicles</a:t>
            </a:r>
            <a:r>
              <a:rPr lang="en-US" dirty="0" smtClean="0"/>
              <a:t>.</a:t>
            </a:r>
          </a:p>
          <a:p>
            <a:pPr marL="0" indent="0">
              <a:buNone/>
            </a:pPr>
            <a:r>
              <a:rPr lang="en-US" b="1" dirty="0" smtClean="0">
                <a:solidFill>
                  <a:schemeClr val="accent2"/>
                </a:solidFill>
              </a:rPr>
              <a:t>49.7</a:t>
            </a:r>
            <a:r>
              <a:rPr lang="en-US" dirty="0" smtClean="0"/>
              <a:t> </a:t>
            </a:r>
            <a:r>
              <a:rPr lang="en-US" dirty="0"/>
              <a:t>This chapter will help you prepare for the ASE </a:t>
            </a:r>
            <a:r>
              <a:rPr lang="en-US" dirty="0" smtClean="0"/>
              <a:t>Electrical/Electronic </a:t>
            </a:r>
            <a:r>
              <a:rPr lang="en-US" dirty="0"/>
              <a:t>Systems (A6) certification test content area “A</a:t>
            </a:r>
            <a:r>
              <a:rPr lang="en-US" dirty="0" smtClean="0"/>
              <a:t>” (</a:t>
            </a:r>
            <a:r>
              <a:rPr lang="en-US" dirty="0"/>
              <a:t>General Electrical/Electronic System Diagnosis).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49.15 </a:t>
            </a:r>
            <a:r>
              <a:rPr lang="en-IN" sz="2400" dirty="0">
                <a:latin typeface="Arial (Headings)"/>
              </a:rPr>
              <a:t>Many Fords use UBP module communications along with CAN</a:t>
            </a:r>
            <a:endParaRPr lang="en-US" dirty="0"/>
          </a:p>
        </p:txBody>
      </p:sp>
      <p:pic>
        <p:nvPicPr>
          <p:cNvPr id="3" name="Picture 2" descr="An illustration shows UBP being used along with CAN. Pin 3 of a DLC is connected to Driver seat module via UBP. ABS control module, Powertrain module, and Instrument cluster are connected via CAN to pin 6 and 14 of DLC connect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3361" y="1661380"/>
            <a:ext cx="6637276" cy="43858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5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CHRYSLER COMMUNICATION PROTOCOLS</a:t>
            </a:r>
            <a:endParaRPr lang="en-US" dirty="0">
              <a:latin typeface="+mj-lt"/>
            </a:endParaRPr>
          </a:p>
        </p:txBody>
      </p:sp>
      <p:sp>
        <p:nvSpPr>
          <p:cNvPr id="3" name="Content Placeholder 2"/>
          <p:cNvSpPr>
            <a:spLocks noGrp="1"/>
          </p:cNvSpPr>
          <p:nvPr>
            <p:ph idx="1"/>
          </p:nvPr>
        </p:nvSpPr>
        <p:spPr/>
        <p:txBody>
          <a:bodyPr/>
          <a:lstStyle/>
          <a:p>
            <a:r>
              <a:rPr lang="en-US" dirty="0" smtClean="0"/>
              <a:t>CCD</a:t>
            </a:r>
          </a:p>
          <a:p>
            <a:pPr lvl="1"/>
            <a:r>
              <a:rPr lang="en-US" dirty="0"/>
              <a:t>Since the late 1980s, the Chrysler Collision Detection (</a:t>
            </a:r>
            <a:r>
              <a:rPr lang="en-US" dirty="0" smtClean="0"/>
              <a:t>CCD) multiplex </a:t>
            </a:r>
            <a:r>
              <a:rPr lang="en-US" dirty="0"/>
              <a:t>network is used for scan tool and module </a:t>
            </a:r>
            <a:r>
              <a:rPr lang="en-US" dirty="0" smtClean="0"/>
              <a:t>communications</a:t>
            </a:r>
          </a:p>
          <a:p>
            <a:r>
              <a:rPr lang="en-US" dirty="0" smtClean="0"/>
              <a:t>Programmable Communication Interface</a:t>
            </a:r>
          </a:p>
          <a:p>
            <a:pPr lvl="1"/>
            <a:r>
              <a:rPr lang="en-US" dirty="0" smtClean="0"/>
              <a:t>A one wire J1850 communication </a:t>
            </a:r>
            <a:r>
              <a:rPr lang="en-US" dirty="0"/>
              <a:t>protocol that connects at the OBD-II </a:t>
            </a:r>
            <a:r>
              <a:rPr lang="en-US" dirty="0" smtClean="0"/>
              <a:t>DLC at </a:t>
            </a:r>
            <a:r>
              <a:rPr lang="en-US" dirty="0"/>
              <a:t>terminal 2</a:t>
            </a:r>
            <a:r>
              <a:rPr lang="en-US" dirty="0" smtClean="0"/>
              <a:t>.</a:t>
            </a:r>
          </a:p>
          <a:p>
            <a:r>
              <a:rPr lang="en-US" dirty="0" smtClean="0"/>
              <a:t>Serial Communication Interface</a:t>
            </a:r>
          </a:p>
          <a:p>
            <a:pPr lvl="1"/>
            <a:r>
              <a:rPr lang="en-US" dirty="0" smtClean="0"/>
              <a:t>Used for </a:t>
            </a:r>
            <a:r>
              <a:rPr lang="en-US" dirty="0"/>
              <a:t>most scan tool </a:t>
            </a:r>
            <a:r>
              <a:rPr lang="en-US" dirty="0" smtClean="0"/>
              <a:t>and flash </a:t>
            </a:r>
            <a:r>
              <a:rPr lang="en-US" dirty="0"/>
              <a:t>reprogramming functions until it was replaced with CAN.</a:t>
            </a:r>
            <a:endParaRPr lang="en-US" dirty="0"/>
          </a:p>
        </p:txBody>
      </p:sp>
    </p:spTree>
    <p:extLst>
      <p:ext uri="{BB962C8B-B14F-4D97-AF65-F5344CB8AC3E}">
        <p14:creationId xmlns:p14="http://schemas.microsoft.com/office/powerpoint/2010/main" val="70931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49.16 </a:t>
            </a:r>
            <a:r>
              <a:rPr lang="en-IN" sz="2000" dirty="0">
                <a:latin typeface="Arial (Headings)"/>
              </a:rPr>
              <a:t>CCD signals are </a:t>
            </a:r>
            <a:r>
              <a:rPr lang="en-IN" sz="2000" dirty="0" err="1">
                <a:latin typeface="Arial (Headings)"/>
              </a:rPr>
              <a:t>labeled</a:t>
            </a:r>
            <a:r>
              <a:rPr lang="en-IN" sz="2000" dirty="0">
                <a:latin typeface="Arial (Headings)"/>
              </a:rPr>
              <a:t> plus (+) and minus (-) and use a twisted pair of wires. Notice that terminals 3 and 11 of the data link connector are used to access the CCD BUS from a scan tool. Pin 16 is used to supply 12 volts to the scan tool</a:t>
            </a:r>
            <a:endParaRPr lang="en-US" dirty="0"/>
          </a:p>
        </p:txBody>
      </p:sp>
      <p:pic>
        <p:nvPicPr>
          <p:cNvPr id="3" name="Picture 2" descr="In the illustration, powertrain control module is connected to CCD bus plus and minus in the Joint Conn. 3. CCD bus plus is connected to Pin 2 and CCD bus minus is connected to pin 11 these are connected to CCD bus in Joint CONN.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2221" y="1828800"/>
            <a:ext cx="4039557" cy="4090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68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49.17 </a:t>
            </a:r>
            <a:r>
              <a:rPr lang="en-IN" sz="2400" dirty="0">
                <a:latin typeface="Arial (Headings)"/>
              </a:rPr>
              <a:t>The differential voltage for the CCD BUS is created by using resistors in a module</a:t>
            </a:r>
            <a:endParaRPr lang="en-US" dirty="0"/>
          </a:p>
        </p:txBody>
      </p:sp>
      <p:pic>
        <p:nvPicPr>
          <p:cNvPr id="3" name="Picture 2" descr="An illustration shows BUS plus at 2.39 volt and BUS minus at 2.52 volt. Bus minus is connected to 5 V supply via 13K Ohm resistor. Bus plus is connected to ground via 13K Ohm resistor and BUS plus and BUS minus are connected via 120 Ohm resis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4842" y="2138393"/>
            <a:ext cx="5914315" cy="39737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49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49.18 </a:t>
            </a:r>
            <a:r>
              <a:rPr lang="en-IN" sz="2400" dirty="0">
                <a:latin typeface="Arial (Headings)"/>
              </a:rPr>
              <a:t>Many Chrysler vehicles use both SCI and CCD for module communication</a:t>
            </a:r>
            <a:endParaRPr lang="en-US" dirty="0"/>
          </a:p>
        </p:txBody>
      </p:sp>
      <p:pic>
        <p:nvPicPr>
          <p:cNvPr id="3" name="Picture 2" descr="An illustration shows SCI transmit and receive in powertrain control module connected to pin 2 and 6 respectively. Antilock brakes, Radio, Vehicle Theft and ATC module connected to Powertrain control module via CCD Bus plus and minu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3078" y="1922053"/>
            <a:ext cx="4257843" cy="43895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0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CONTROLLER AREA NETWORK</a:t>
            </a:r>
            <a:endParaRPr lang="en-US" dirty="0">
              <a:latin typeface="+mj-lt"/>
            </a:endParaRPr>
          </a:p>
        </p:txBody>
      </p:sp>
      <p:sp>
        <p:nvSpPr>
          <p:cNvPr id="3" name="Content Placeholder 2"/>
          <p:cNvSpPr>
            <a:spLocks noGrp="1"/>
          </p:cNvSpPr>
          <p:nvPr>
            <p:ph idx="1"/>
          </p:nvPr>
        </p:nvSpPr>
        <p:spPr/>
        <p:txBody>
          <a:bodyPr/>
          <a:lstStyle/>
          <a:p>
            <a:r>
              <a:rPr lang="en-US" dirty="0" smtClean="0"/>
              <a:t>Background</a:t>
            </a:r>
          </a:p>
          <a:p>
            <a:pPr lvl="1"/>
            <a:r>
              <a:rPr lang="en-US" dirty="0"/>
              <a:t>Robert Bosch Corporation developed the </a:t>
            </a:r>
            <a:r>
              <a:rPr lang="en-US" dirty="0" smtClean="0"/>
              <a:t>CAN protocol</a:t>
            </a:r>
            <a:r>
              <a:rPr lang="en-US" dirty="0"/>
              <a:t>, which was called CAN 1.2, in 1993</a:t>
            </a:r>
            <a:r>
              <a:rPr lang="en-US" dirty="0" smtClean="0"/>
              <a:t>.</a:t>
            </a:r>
          </a:p>
          <a:p>
            <a:r>
              <a:rPr lang="en-US" dirty="0" smtClean="0"/>
              <a:t>CAN Features</a:t>
            </a:r>
          </a:p>
          <a:p>
            <a:pPr lvl="1"/>
            <a:r>
              <a:rPr lang="en-US" dirty="0"/>
              <a:t>Faster than other </a:t>
            </a:r>
            <a:r>
              <a:rPr lang="en-US" dirty="0" smtClean="0"/>
              <a:t>communication protocols</a:t>
            </a:r>
          </a:p>
          <a:p>
            <a:pPr lvl="1"/>
            <a:r>
              <a:rPr lang="en-US" dirty="0"/>
              <a:t>Cost-effective because it is an easier </a:t>
            </a:r>
            <a:r>
              <a:rPr lang="en-US" dirty="0" smtClean="0"/>
              <a:t>system to use</a:t>
            </a:r>
          </a:p>
          <a:p>
            <a:r>
              <a:rPr lang="en-US" dirty="0" smtClean="0"/>
              <a:t>CAN Class A, B and C</a:t>
            </a:r>
          </a:p>
          <a:p>
            <a:pPr lvl="1"/>
            <a:r>
              <a:rPr lang="en-US" dirty="0"/>
              <a:t>There are three classes of CAN </a:t>
            </a:r>
            <a:r>
              <a:rPr lang="en-US" dirty="0" smtClean="0"/>
              <a:t>and they </a:t>
            </a:r>
            <a:r>
              <a:rPr lang="en-US" dirty="0"/>
              <a:t>operate at different speeds. The </a:t>
            </a:r>
            <a:r>
              <a:rPr lang="en-US" dirty="0" smtClean="0"/>
              <a:t>networks can all </a:t>
            </a:r>
            <a:r>
              <a:rPr lang="en-US" dirty="0"/>
              <a:t>be linked using a gateway within the same vehicle.</a:t>
            </a:r>
            <a:endParaRPr lang="en-US" dirty="0"/>
          </a:p>
        </p:txBody>
      </p:sp>
    </p:spTree>
    <p:extLst>
      <p:ext uri="{BB962C8B-B14F-4D97-AF65-F5344CB8AC3E}">
        <p14:creationId xmlns:p14="http://schemas.microsoft.com/office/powerpoint/2010/main" val="222502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49.19 </a:t>
            </a:r>
            <a:r>
              <a:rPr lang="en-IN" sz="2000" dirty="0">
                <a:latin typeface="Arial (Headings)"/>
              </a:rPr>
              <a:t>CAN uses a differential type of module </a:t>
            </a:r>
            <a:r>
              <a:rPr lang="en-IN" sz="2000" dirty="0" smtClean="0">
                <a:latin typeface="Arial (Headings)"/>
              </a:rPr>
              <a:t>communication. When </a:t>
            </a:r>
            <a:r>
              <a:rPr lang="en-IN" sz="2000" dirty="0">
                <a:latin typeface="Arial (Headings)"/>
              </a:rPr>
              <a:t>no communication is occurring, both wires have 2.5 volts applied. When communication is occurring, CAN H goes up 1 to 3.5 volts and CAN L goes down 1 to 1.5 volts</a:t>
            </a:r>
            <a:endParaRPr lang="en-US" dirty="0"/>
          </a:p>
        </p:txBody>
      </p:sp>
      <p:pic>
        <p:nvPicPr>
          <p:cNvPr id="3" name="Picture 2" descr="An illustration shows a graph of voltage against time. In the initial Inactive (recessive) stage the voltage of CAN H and CAN L is same at 2.5 V, but in active (dominant) stage CAN H is at 3.5 V and CAN L is at 1.5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7891" y="2209800"/>
            <a:ext cx="6857299" cy="34986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4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49.20 </a:t>
            </a:r>
            <a:r>
              <a:rPr lang="en-IN" sz="2400" dirty="0">
                <a:latin typeface="Arial (Headings)"/>
              </a:rPr>
              <a:t>A typical (generic) system showing how the CAN BUS is connected to various electrical accessories and systems in the vehicle</a:t>
            </a:r>
            <a:endParaRPr lang="en-US" dirty="0"/>
          </a:p>
        </p:txBody>
      </p:sp>
      <p:pic>
        <p:nvPicPr>
          <p:cNvPr id="3" name="Picture 2" descr="CAN BUS plus and minus are connected to CAN BUS of immobilizer module. CAN BUS also connects to CCD plus and minus points of instrument cluster, node 3, node 4 and nod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6943" y="2303610"/>
            <a:ext cx="4910112" cy="39650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3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HONDA/TOYOTA COMMUNICATIONS</a:t>
            </a:r>
            <a:endParaRPr lang="en-US" dirty="0">
              <a:latin typeface="+mj-lt"/>
            </a:endParaRPr>
          </a:p>
        </p:txBody>
      </p:sp>
      <p:sp>
        <p:nvSpPr>
          <p:cNvPr id="3" name="Content Placeholder 2"/>
          <p:cNvSpPr>
            <a:spLocks noGrp="1"/>
          </p:cNvSpPr>
          <p:nvPr>
            <p:ph idx="1"/>
          </p:nvPr>
        </p:nvSpPr>
        <p:spPr/>
        <p:txBody>
          <a:bodyPr/>
          <a:lstStyle/>
          <a:p>
            <a:r>
              <a:rPr lang="en-US" dirty="0"/>
              <a:t>The primary BUS communication on pre-CAN-equipped vehicles </a:t>
            </a:r>
            <a:r>
              <a:rPr lang="en-US" dirty="0" smtClean="0"/>
              <a:t>is ISO </a:t>
            </a:r>
            <a:r>
              <a:rPr lang="en-US" dirty="0"/>
              <a:t>9141-2 using terminals 7 and 15 at the OBD-II DLC</a:t>
            </a:r>
            <a:r>
              <a:rPr lang="en-US" dirty="0" smtClean="0"/>
              <a:t>.</a:t>
            </a:r>
          </a:p>
          <a:p>
            <a:r>
              <a:rPr lang="en-US" dirty="0"/>
              <a:t>A factory scan tool or an aftermarket scan tool equipped </a:t>
            </a:r>
            <a:r>
              <a:rPr lang="en-US" dirty="0" smtClean="0"/>
              <a:t>with enhanced </a:t>
            </a:r>
            <a:r>
              <a:rPr lang="en-US" dirty="0"/>
              <a:t>original equipment (OE) software is needed to </a:t>
            </a:r>
            <a:r>
              <a:rPr lang="en-US" dirty="0" smtClean="0"/>
              <a:t>access many </a:t>
            </a:r>
            <a:r>
              <a:rPr lang="en-US" dirty="0"/>
              <a:t>of the BUS messages.</a:t>
            </a:r>
            <a:endParaRPr lang="en-US" dirty="0"/>
          </a:p>
        </p:txBody>
      </p:sp>
    </p:spTree>
    <p:extLst>
      <p:ext uri="{BB962C8B-B14F-4D97-AF65-F5344CB8AC3E}">
        <p14:creationId xmlns:p14="http://schemas.microsoft.com/office/powerpoint/2010/main" val="229114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49.21 </a:t>
            </a:r>
            <a:r>
              <a:rPr lang="en-IN" sz="2400" dirty="0">
                <a:latin typeface="Arial (Headings)"/>
              </a:rPr>
              <a:t>A DLC from a pre-CAN Acura. It shows terminals in cavities 4, 5 (grounds), 7, 10, 14, and 16 (B+)</a:t>
            </a:r>
            <a:endParaRPr lang="en-US" dirty="0"/>
          </a:p>
        </p:txBody>
      </p:sp>
      <p:pic>
        <p:nvPicPr>
          <p:cNvPr id="3" name="Picture 2" descr="A photos shows 16 cavity DLC with cavity 4, 5, 7, 10, 14, and 16(B+) label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1382" y="1711065"/>
            <a:ext cx="5941235" cy="44559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3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MODULE COMMUNICATIONS AND NETWORKS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Need for Network</a:t>
            </a:r>
          </a:p>
          <a:p>
            <a:pPr lvl="1"/>
            <a:r>
              <a:rPr lang="en-US" dirty="0"/>
              <a:t>A typical vehicle has 10 or more modules, and they </a:t>
            </a:r>
            <a:r>
              <a:rPr lang="en-US" dirty="0" smtClean="0"/>
              <a:t>communicate with </a:t>
            </a:r>
            <a:r>
              <a:rPr lang="en-US" dirty="0"/>
              <a:t>each other over data lines or hard wiring, depending on </a:t>
            </a:r>
            <a:r>
              <a:rPr lang="en-US" dirty="0" smtClean="0"/>
              <a:t>the application.</a:t>
            </a:r>
          </a:p>
          <a:p>
            <a:r>
              <a:rPr lang="en-US" dirty="0" smtClean="0"/>
              <a:t>Advantages</a:t>
            </a:r>
          </a:p>
          <a:p>
            <a:pPr lvl="1"/>
            <a:r>
              <a:rPr lang="en-US" dirty="0"/>
              <a:t>A decreased number of wires are </a:t>
            </a:r>
            <a:r>
              <a:rPr lang="en-US" dirty="0" smtClean="0"/>
              <a:t>needed</a:t>
            </a:r>
          </a:p>
          <a:p>
            <a:pPr lvl="1"/>
            <a:r>
              <a:rPr lang="en-US" dirty="0"/>
              <a:t>Common sensor data can be shared</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49.22 </a:t>
            </a:r>
            <a:r>
              <a:rPr lang="en-IN" sz="2400" dirty="0">
                <a:latin typeface="Arial (Headings)"/>
              </a:rPr>
              <a:t>A Honda scan display showing a B and two U codes, all indicating a BUS-related problem(s)</a:t>
            </a:r>
            <a:endParaRPr lang="en-US" dirty="0"/>
          </a:p>
        </p:txBody>
      </p:sp>
      <p:pic>
        <p:nvPicPr>
          <p:cNvPr id="3" name="Picture 2" descr="A photo shows Honda scan tool showing B2107, U0184, and U0141 cod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1382" y="1711065"/>
            <a:ext cx="5941234" cy="44559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5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EUROPEAN BUS COMMUNICATIONS</a:t>
            </a:r>
            <a:endParaRPr lang="en-US" dirty="0">
              <a:latin typeface="+mj-lt"/>
            </a:endParaRPr>
          </a:p>
        </p:txBody>
      </p:sp>
      <p:sp>
        <p:nvSpPr>
          <p:cNvPr id="3" name="Content Placeholder 2"/>
          <p:cNvSpPr>
            <a:spLocks noGrp="1"/>
          </p:cNvSpPr>
          <p:nvPr>
            <p:ph idx="1"/>
          </p:nvPr>
        </p:nvSpPr>
        <p:spPr/>
        <p:txBody>
          <a:bodyPr/>
          <a:lstStyle/>
          <a:p>
            <a:r>
              <a:rPr lang="en-US" dirty="0" smtClean="0"/>
              <a:t>Media-Oriented Transport BUS</a:t>
            </a:r>
          </a:p>
          <a:p>
            <a:r>
              <a:rPr lang="en-US" dirty="0" smtClean="0"/>
              <a:t>Motorola Interconnect BUS</a:t>
            </a:r>
          </a:p>
          <a:p>
            <a:r>
              <a:rPr lang="en-US" dirty="0" smtClean="0"/>
              <a:t>Distributed System Interface BUS</a:t>
            </a:r>
          </a:p>
          <a:p>
            <a:r>
              <a:rPr lang="en-US" dirty="0" smtClean="0"/>
              <a:t>Bosch-</a:t>
            </a:r>
            <a:r>
              <a:rPr lang="en-US" dirty="0" err="1" smtClean="0"/>
              <a:t>Siemans</a:t>
            </a:r>
            <a:r>
              <a:rPr lang="en-US" dirty="0" smtClean="0"/>
              <a:t>-Temic BUS</a:t>
            </a:r>
          </a:p>
          <a:p>
            <a:r>
              <a:rPr lang="en-US" dirty="0" err="1" smtClean="0"/>
              <a:t>Byteflight</a:t>
            </a:r>
            <a:r>
              <a:rPr lang="en-US" dirty="0" smtClean="0"/>
              <a:t> BUS</a:t>
            </a:r>
          </a:p>
          <a:p>
            <a:r>
              <a:rPr lang="en-US" dirty="0" err="1" smtClean="0"/>
              <a:t>Flexray</a:t>
            </a:r>
            <a:r>
              <a:rPr lang="en-US" dirty="0" smtClean="0"/>
              <a:t> BUS</a:t>
            </a:r>
          </a:p>
          <a:p>
            <a:r>
              <a:rPr lang="en-US" dirty="0" smtClean="0"/>
              <a:t>Domestic Digital BUS</a:t>
            </a:r>
          </a:p>
          <a:p>
            <a:r>
              <a:rPr lang="en-US" dirty="0" smtClean="0"/>
              <a:t>Local Interconnect Network BUS</a:t>
            </a:r>
          </a:p>
          <a:p>
            <a:endParaRPr lang="en-US" dirty="0" smtClean="0"/>
          </a:p>
          <a:p>
            <a:endParaRPr lang="en-US" dirty="0" smtClean="0"/>
          </a:p>
          <a:p>
            <a:endParaRPr lang="en-US" dirty="0"/>
          </a:p>
        </p:txBody>
      </p:sp>
    </p:spTree>
    <p:extLst>
      <p:ext uri="{BB962C8B-B14F-4D97-AF65-F5344CB8AC3E}">
        <p14:creationId xmlns:p14="http://schemas.microsoft.com/office/powerpoint/2010/main" val="5888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49.23 </a:t>
            </a:r>
            <a:r>
              <a:rPr lang="en-IN" sz="2000" dirty="0">
                <a:latin typeface="Arial (Headings)"/>
              </a:rPr>
              <a:t>A typical 38-cavity diagnostic connector as found on many BMW and Mercedes vehicles under the hood. The use of a breakout box (BOB) connected to this connector can help gain access to module BUS information</a:t>
            </a:r>
            <a:endParaRPr lang="en-US" dirty="0"/>
          </a:p>
        </p:txBody>
      </p:sp>
      <p:pic>
        <p:nvPicPr>
          <p:cNvPr id="3" name="Picture 2" descr="A photo show pug and pin end of a typical 38-cavity diagnostic connector. Both plug and pin are placed in a circular interlocking plastic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3527" y="2292320"/>
            <a:ext cx="5316945" cy="39877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8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348288" cy="487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49.24 </a:t>
            </a:r>
            <a:r>
              <a:rPr lang="en-IN" dirty="0">
                <a:latin typeface="Arial (Headings)"/>
              </a:rPr>
              <a:t>A breakout box (BOB) used to access the BUS terminals while using a scan tool to activate the modules. This breakout box is equipped with LEDs that light when circuits are active</a:t>
            </a:r>
            <a:endParaRPr lang="en-US" dirty="0"/>
          </a:p>
        </p:txBody>
      </p:sp>
      <p:pic>
        <p:nvPicPr>
          <p:cNvPr id="3" name="Picture 2" descr="A photo shows a breakout box with push switches and LEDs accompanying the switch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5920" y="1944586"/>
            <a:ext cx="5852160" cy="43891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72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NETWORK COMMUNICATIONS DIAGNOSIS</a:t>
            </a:r>
            <a:endParaRPr lang="en-US" dirty="0">
              <a:latin typeface="+mj-lt"/>
            </a:endParaRPr>
          </a:p>
        </p:txBody>
      </p:sp>
      <p:sp>
        <p:nvSpPr>
          <p:cNvPr id="3" name="Content Placeholder 2"/>
          <p:cNvSpPr>
            <a:spLocks noGrp="1"/>
          </p:cNvSpPr>
          <p:nvPr>
            <p:ph idx="1"/>
          </p:nvPr>
        </p:nvSpPr>
        <p:spPr/>
        <p:txBody>
          <a:bodyPr/>
          <a:lstStyle/>
          <a:p>
            <a:r>
              <a:rPr lang="en-US" dirty="0" smtClean="0"/>
              <a:t>Step 1: </a:t>
            </a:r>
            <a:r>
              <a:rPr lang="en-US" dirty="0"/>
              <a:t>Check everything that does and does not work</a:t>
            </a:r>
            <a:r>
              <a:rPr lang="en-US" dirty="0" smtClean="0"/>
              <a:t>.</a:t>
            </a:r>
          </a:p>
          <a:p>
            <a:r>
              <a:rPr lang="en-US" dirty="0" smtClean="0"/>
              <a:t>Step 2: </a:t>
            </a:r>
            <a:r>
              <a:rPr lang="en-US" dirty="0"/>
              <a:t>Perform module status test</a:t>
            </a:r>
            <a:r>
              <a:rPr lang="en-US" dirty="0" smtClean="0"/>
              <a:t>.</a:t>
            </a:r>
          </a:p>
          <a:p>
            <a:r>
              <a:rPr lang="en-US" dirty="0" smtClean="0"/>
              <a:t>Step 3:  </a:t>
            </a:r>
            <a:r>
              <a:rPr lang="en-US" dirty="0"/>
              <a:t>Check the resistance of the terminating resistors</a:t>
            </a:r>
            <a:r>
              <a:rPr lang="en-US" dirty="0" smtClean="0"/>
              <a:t>.</a:t>
            </a:r>
          </a:p>
          <a:p>
            <a:r>
              <a:rPr lang="en-US" dirty="0" smtClean="0"/>
              <a:t>Step 4: </a:t>
            </a:r>
            <a:r>
              <a:rPr lang="en-US" dirty="0"/>
              <a:t>Check data BUS for voltages</a:t>
            </a:r>
            <a:r>
              <a:rPr lang="en-US" dirty="0" smtClean="0"/>
              <a:t>.</a:t>
            </a:r>
          </a:p>
          <a:p>
            <a:r>
              <a:rPr lang="en-US" dirty="0" smtClean="0"/>
              <a:t>Step 5: </a:t>
            </a:r>
            <a:r>
              <a:rPr lang="en-US" dirty="0"/>
              <a:t>Use a </a:t>
            </a:r>
            <a:r>
              <a:rPr lang="en-US" dirty="0" smtClean="0"/>
              <a:t>DSO to monitor the BUS waveforms</a:t>
            </a:r>
          </a:p>
          <a:p>
            <a:r>
              <a:rPr lang="en-US" dirty="0" smtClean="0"/>
              <a:t>Step 6: Isolate and repair the fault.</a:t>
            </a:r>
            <a:endParaRPr lang="en-US" dirty="0"/>
          </a:p>
        </p:txBody>
      </p:sp>
    </p:spTree>
    <p:extLst>
      <p:ext uri="{BB962C8B-B14F-4D97-AF65-F5344CB8AC3E}">
        <p14:creationId xmlns:p14="http://schemas.microsoft.com/office/powerpoint/2010/main" val="35344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49.25 </a:t>
            </a:r>
            <a:r>
              <a:rPr lang="en-IN" sz="2000" dirty="0">
                <a:latin typeface="Arial (Headings)"/>
              </a:rPr>
              <a:t>This Honda scan tool allows the technician to turn on individual lights and operate individual power windows and other accessories that are connected to the BUS system</a:t>
            </a:r>
            <a:endParaRPr lang="en-US" dirty="0"/>
          </a:p>
        </p:txBody>
      </p:sp>
      <p:pic>
        <p:nvPicPr>
          <p:cNvPr id="3" name="Picture 2" descr="A photo shows the screen of a Honda scan tool with the functional tests like interior light command and ignition key cylinder light command display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5920" y="1828559"/>
            <a:ext cx="5852160" cy="43891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7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49.26 </a:t>
            </a:r>
            <a:r>
              <a:rPr lang="en-IN" sz="2400" dirty="0">
                <a:latin typeface="Arial (Headings)"/>
              </a:rPr>
              <a:t>Modules used in a General Motors vehicle can be “pinged” using a Tech 2 scan tool</a:t>
            </a:r>
            <a:endParaRPr lang="en-US" dirty="0"/>
          </a:p>
        </p:txBody>
      </p:sp>
      <p:pic>
        <p:nvPicPr>
          <p:cNvPr id="3" name="Picture 2" descr="An illustration shows sample of Class 2 message monitor. The display shows a list of modules against their status as active.  Buttons at bottom are labeled as: sleep mode, ping module and ping all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6248" y="1787712"/>
            <a:ext cx="6031504" cy="44622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7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49.27 </a:t>
            </a:r>
            <a:r>
              <a:rPr lang="en-IN" sz="2400" dirty="0">
                <a:latin typeface="Arial (Headings)"/>
              </a:rPr>
              <a:t>Checking the terminating resistors using an ohmmeter at the DLC</a:t>
            </a:r>
            <a:endParaRPr lang="en-US" dirty="0"/>
          </a:p>
        </p:txBody>
      </p:sp>
      <p:pic>
        <p:nvPicPr>
          <p:cNvPr id="3" name="Picture 2" descr="The terminal connects the following modules BCM, VCIM, PSCM, VCIM, and PCM. Both the terminals are connected to each other via 120 Ohm terminator resistor at BCM and PC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0" y="1484248"/>
            <a:ext cx="4145585" cy="47760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7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49.28 </a:t>
            </a:r>
            <a:r>
              <a:rPr lang="en-IN" dirty="0">
                <a:latin typeface="Arial (Headings)"/>
              </a:rPr>
              <a:t>Use front-probe terminals to access the data link connector. Always follow the specified back-probe and front-probe procedures as found in service information</a:t>
            </a:r>
            <a:endParaRPr lang="en-US" dirty="0"/>
          </a:p>
        </p:txBody>
      </p:sp>
      <p:pic>
        <p:nvPicPr>
          <p:cNvPr id="3" name="Picture 2" descr="A photo shows probe terminals inserted into the terminals of OB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9215" y="1752600"/>
            <a:ext cx="5754624" cy="43159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3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49.1 </a:t>
            </a:r>
            <a:r>
              <a:rPr lang="en-IN" sz="2000" dirty="0">
                <a:latin typeface="Arial (Headings)"/>
              </a:rPr>
              <a:t>Module communications makes controlling multiple electrical devices and accessories easier by utilizing simple low-current switches to signal another module, which does the actual switching of the current to the device</a:t>
            </a:r>
            <a:endParaRPr lang="en-US" sz="2000" dirty="0"/>
          </a:p>
        </p:txBody>
      </p:sp>
      <p:pic>
        <p:nvPicPr>
          <p:cNvPr id="5" name="Picture 2" descr="Conventional wiring has 4 switches connected to 4 loads (Motor, Light, Heater and Solenoid) via individual wires where as in ECU based control switches are connected to ECU which sends discrete signal to another ECU which in turn controls the 4 loa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6911" y="1626220"/>
            <a:ext cx="5570178" cy="46784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49.29 </a:t>
            </a:r>
            <a:r>
              <a:rPr lang="en-IN" sz="2400" dirty="0">
                <a:latin typeface="Arial (Headings)"/>
              </a:rPr>
              <a:t>(a) Data is sent in packets, so it is normal to see activity and then a flat line between messages</a:t>
            </a:r>
            <a:endParaRPr lang="en-US" dirty="0"/>
          </a:p>
        </p:txBody>
      </p:sp>
      <p:pic>
        <p:nvPicPr>
          <p:cNvPr id="3" name="Picture 2" descr="An illustration shows that data sent in packets in form of square waves from low and high."/>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6688" y="2079821"/>
            <a:ext cx="5630625" cy="37906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4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49.29 </a:t>
            </a:r>
            <a:r>
              <a:rPr lang="en-IN" sz="2000" dirty="0">
                <a:latin typeface="Arial (Headings)"/>
              </a:rPr>
              <a:t>(b) A CAN BUS should show voltages that are opposite when there is normal communications. CAN H circuit should go from 2.5 volts at rest to 3.5 volts when active. The CAN L circuit goes from 2.5 volts at rest to 1.5 volts when active</a:t>
            </a:r>
            <a:endParaRPr lang="en-US" dirty="0"/>
          </a:p>
        </p:txBody>
      </p:sp>
      <p:pic>
        <p:nvPicPr>
          <p:cNvPr id="3" name="Picture 2" descr="An illustration compares CAN LOW and CAN HIGH wave. CAN LOW and CAN HIGH are opposite to each other that is. in points where Can low is at 0, CAN high is at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083" y="2331467"/>
            <a:ext cx="7801833" cy="39771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65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OBDII DATA LINK CONNECTOR</a:t>
            </a:r>
            <a:endParaRPr lang="en-US" dirty="0">
              <a:latin typeface="+mj-lt"/>
            </a:endParaRPr>
          </a:p>
        </p:txBody>
      </p:sp>
      <p:sp>
        <p:nvSpPr>
          <p:cNvPr id="3" name="Content Placeholder 2"/>
          <p:cNvSpPr>
            <a:spLocks noGrp="1"/>
          </p:cNvSpPr>
          <p:nvPr>
            <p:ph idx="1"/>
          </p:nvPr>
        </p:nvSpPr>
        <p:spPr/>
        <p:txBody>
          <a:bodyPr/>
          <a:lstStyle/>
          <a:p>
            <a:r>
              <a:rPr lang="en-US" dirty="0"/>
              <a:t>All OBD-II vehicles use a 16-pin connector that includes</a:t>
            </a:r>
            <a:r>
              <a:rPr lang="en-US" dirty="0" smtClean="0"/>
              <a:t>:</a:t>
            </a:r>
          </a:p>
          <a:p>
            <a:pPr lvl="1"/>
            <a:r>
              <a:rPr lang="en-US" dirty="0"/>
              <a:t>Pin 4 = chassis </a:t>
            </a:r>
            <a:r>
              <a:rPr lang="en-US" dirty="0" smtClean="0"/>
              <a:t>ground</a:t>
            </a:r>
          </a:p>
          <a:p>
            <a:pPr lvl="1"/>
            <a:r>
              <a:rPr lang="en-US" dirty="0"/>
              <a:t>Pin 5 = signal </a:t>
            </a:r>
            <a:r>
              <a:rPr lang="en-US" dirty="0" smtClean="0"/>
              <a:t>ground</a:t>
            </a:r>
          </a:p>
          <a:p>
            <a:pPr lvl="1"/>
            <a:r>
              <a:rPr lang="en-US" dirty="0"/>
              <a:t>Pin 16 = battery power (4 A max</a:t>
            </a:r>
            <a:r>
              <a:rPr lang="en-US" dirty="0" smtClean="0"/>
              <a:t>)</a:t>
            </a:r>
          </a:p>
          <a:p>
            <a:r>
              <a:rPr lang="en-US" dirty="0" smtClean="0"/>
              <a:t>Manufacturer specific pins very by make, model, and year.</a:t>
            </a:r>
          </a:p>
          <a:p>
            <a:endParaRPr lang="en-US" dirty="0"/>
          </a:p>
        </p:txBody>
      </p:sp>
    </p:spTree>
    <p:extLst>
      <p:ext uri="{BB962C8B-B14F-4D97-AF65-F5344CB8AC3E}">
        <p14:creationId xmlns:p14="http://schemas.microsoft.com/office/powerpoint/2010/main" val="421004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49.30 </a:t>
            </a:r>
            <a:r>
              <a:rPr lang="en-IN" dirty="0">
                <a:latin typeface="Arial (Headings)"/>
              </a:rPr>
              <a:t>A 16-pin OBD-II DLC with terminals identified. Scan tools use the power pin (16) and ground pin (4) for power so that a separate cigarette lighter plug is not necessary on OBD-II vehicles</a:t>
            </a:r>
            <a:endParaRPr lang="en-US" dirty="0"/>
          </a:p>
        </p:txBody>
      </p:sp>
      <p:pic>
        <p:nvPicPr>
          <p:cNvPr id="3" name="Picture 2" descr="The terminals are marked as follows:&#10;1. Vendor Option&#10;2. J1850 Bus+&#10;3. Vendor Option&#10;4. Chassis Ground&#10;5. Signal Ground&#10;6. CAN (J-2234) High&#10;7. ISO 9141-2 K-Line&#10;8. Vendor Option&#10;9. Vendor Option&#10;10. J1850 Bus–&#10;11. Vendor Option&#10;12. Vendor Option&#10;13. Vendor Option&#10;14. CAN (J-2234) Low&#10;15. ISO 9141-2 L-Line&#10;16. Battery Pow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143" y="2057400"/>
            <a:ext cx="4115714" cy="38404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58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852613"/>
            <a:ext cx="60579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3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49.31 </a:t>
            </a:r>
            <a:r>
              <a:rPr lang="en-IN" dirty="0">
                <a:latin typeface="Arial (Headings)"/>
              </a:rPr>
              <a:t>This schematic of a Chevrolet</a:t>
            </a:r>
            <a:br>
              <a:rPr lang="en-IN" dirty="0">
                <a:latin typeface="Arial (Headings)"/>
              </a:rPr>
            </a:br>
            <a:r>
              <a:rPr lang="en-IN" dirty="0">
                <a:latin typeface="Arial (Headings)"/>
              </a:rPr>
              <a:t>Equinox shows that the vehicle uses a GMLAN BUS (DLC pins 6 and 14), plus a Class 2 (pin 2) and UART. Pin 1 connects to the low-speed GMLAN network</a:t>
            </a:r>
            <a:endParaRPr lang="en-US" dirty="0"/>
          </a:p>
        </p:txBody>
      </p:sp>
      <p:pic>
        <p:nvPicPr>
          <p:cNvPr id="3" name="Picture 2" descr="The illustration shows the following:&#10;• Pin 1 is connected to Radio, VCI module, Heads up display and Body Control Module gateway via Low-speed GMLAN.&#10;• Pin 2 is connected to HVAC control module, Instrument panel cluster, 4 door modules, Sensing diagnostic module (SDM), memory seat module, Navigation radio and Body Control Module gateway via Class 2 connection.&#10;• Pin 6 and 4 are connected to Transmission control module, Electronic Brake/ Traction control, and Vehicle communication interface (VCIM) and Body Control Module gateway via GMLAN bus. &#10;• Throttle Actuator is connected to Powertrain control module via UART data 1 and 2 which is connected to VCIM via High speed GMLA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6432" y="2057400"/>
            <a:ext cx="5051135" cy="38217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7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common pins in a DLC Connector?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Pin 4: Chassis Ground, Pin 5: Signal Ground and Pin 16: Battery Voltage.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Why is a communication network used?</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t>A decreased number of wires are </a:t>
            </a:r>
            <a:r>
              <a:rPr lang="en-US" sz="4000" dirty="0" smtClean="0"/>
              <a:t>needed and common </a:t>
            </a:r>
            <a:r>
              <a:rPr lang="en-US" sz="4000" dirty="0"/>
              <a:t>sensor data can be </a:t>
            </a:r>
            <a:r>
              <a:rPr lang="en-US" sz="4000" dirty="0" smtClean="0"/>
              <a:t>shared.</a:t>
            </a:r>
            <a:endParaRPr lang="en-US" sz="4000" dirty="0">
              <a:solidFill>
                <a:srgbClr val="0000FF"/>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NETWORK FUNDAMENTALS</a:t>
            </a:r>
            <a:endParaRPr lang="en-US" dirty="0">
              <a:latin typeface="+mj-lt"/>
            </a:endParaRPr>
          </a:p>
        </p:txBody>
      </p:sp>
      <p:sp>
        <p:nvSpPr>
          <p:cNvPr id="3" name="Content Placeholder 2"/>
          <p:cNvSpPr>
            <a:spLocks noGrp="1"/>
          </p:cNvSpPr>
          <p:nvPr>
            <p:ph idx="1"/>
          </p:nvPr>
        </p:nvSpPr>
        <p:spPr/>
        <p:txBody>
          <a:bodyPr/>
          <a:lstStyle/>
          <a:p>
            <a:r>
              <a:rPr lang="en-US" dirty="0" smtClean="0"/>
              <a:t>Modules and Nodes</a:t>
            </a:r>
          </a:p>
          <a:p>
            <a:pPr lvl="1"/>
            <a:r>
              <a:rPr lang="en-US" dirty="0"/>
              <a:t>Each module, also called a node, </a:t>
            </a:r>
            <a:r>
              <a:rPr lang="en-US" dirty="0" smtClean="0"/>
              <a:t>must communicate </a:t>
            </a:r>
            <a:r>
              <a:rPr lang="en-US" dirty="0"/>
              <a:t>to other modules</a:t>
            </a:r>
            <a:r>
              <a:rPr lang="en-US" dirty="0" smtClean="0"/>
              <a:t>.</a:t>
            </a:r>
          </a:p>
          <a:p>
            <a:r>
              <a:rPr lang="en-US" dirty="0" smtClean="0"/>
              <a:t>Types of Communication</a:t>
            </a:r>
          </a:p>
          <a:p>
            <a:pPr lvl="1"/>
            <a:r>
              <a:rPr lang="en-US" dirty="0" smtClean="0"/>
              <a:t>Differential</a:t>
            </a:r>
          </a:p>
          <a:p>
            <a:pPr lvl="1"/>
            <a:r>
              <a:rPr lang="en-US" dirty="0" smtClean="0"/>
              <a:t>Parallel</a:t>
            </a:r>
          </a:p>
          <a:p>
            <a:pPr lvl="1"/>
            <a:r>
              <a:rPr lang="en-US" dirty="0" smtClean="0"/>
              <a:t>Serial data</a:t>
            </a:r>
          </a:p>
          <a:p>
            <a:pPr lvl="1"/>
            <a:r>
              <a:rPr lang="en-US" dirty="0" smtClean="0"/>
              <a:t>Multiplexing</a:t>
            </a:r>
          </a:p>
          <a:p>
            <a:pPr lvl="1"/>
            <a:endParaRPr lang="en-US" dirty="0"/>
          </a:p>
        </p:txBody>
      </p:sp>
    </p:spTree>
    <p:extLst>
      <p:ext uri="{BB962C8B-B14F-4D97-AF65-F5344CB8AC3E}">
        <p14:creationId xmlns:p14="http://schemas.microsoft.com/office/powerpoint/2010/main" val="57053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49.2 </a:t>
            </a:r>
            <a:r>
              <a:rPr lang="en-IN" sz="2400" dirty="0">
                <a:latin typeface="Arial (Headings)"/>
              </a:rPr>
              <a:t>A network allows all modules to communicate with other modules</a:t>
            </a:r>
            <a:endParaRPr lang="en-US" dirty="0"/>
          </a:p>
        </p:txBody>
      </p:sp>
      <p:pic>
        <p:nvPicPr>
          <p:cNvPr id="3" name="Picture 2" descr="An illustration shows a network of modules programmed to use vehicle speed signal. Following modules are in a cycle body control module (BCM), driver’s door module (DDM), anti-lock brake control module and powertrain control module (PC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6004" y="1411401"/>
            <a:ext cx="4771990" cy="48201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1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916</TotalTime>
  <Words>1698</Words>
  <Application>Microsoft Office PowerPoint</Application>
  <PresentationFormat>On-screen Show (4:3)</PresentationFormat>
  <Paragraphs>152</Paragraphs>
  <Slides>58</Slides>
  <Notes>0</Notes>
  <HiddenSlides>0</HiddenSlides>
  <MMClips>0</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MODULE COMMUNICATIONS AND NETWORKS</vt:lpstr>
      <vt:lpstr>Figure 49.1 Module communications makes controlling multiple electrical devices and accessories easier by utilizing simple low-current switches to signal another module, which does the actual switching of the current to the device</vt:lpstr>
      <vt:lpstr>QUESTION 1: ?</vt:lpstr>
      <vt:lpstr>ANSWER 1:</vt:lpstr>
      <vt:lpstr>NETWORK FUNDAMENTALS</vt:lpstr>
      <vt:lpstr>Figure 49.2 A network allows all modules to communicate with other modules</vt:lpstr>
      <vt:lpstr>MODULE COMMUNICATIONS CONFIGURATION</vt:lpstr>
      <vt:lpstr>Figure 49.3 A ring link network reduces the number of wires it takes to interconnect all of the modules</vt:lpstr>
      <vt:lpstr>Figure 49.4 In a star link network, all of the modules are connected using splice packs</vt:lpstr>
      <vt:lpstr>NETWORK COMMUNICATION CLASSIFICATIONS</vt:lpstr>
      <vt:lpstr>Figure 49.5 A typical BUS system showing module CAN communications and twisted pairs of wire</vt:lpstr>
      <vt:lpstr>GM COMMUNICATIONS PROTOCOLS (1 OF 2)</vt:lpstr>
      <vt:lpstr>GM COMMUNICATIONS PROTOCOLS (2 OF 2)</vt:lpstr>
      <vt:lpstr>Figure 49.6 UART serial data master control module is connected to the data link connector (DLC) at pin 9</vt:lpstr>
      <vt:lpstr>Figure 49.7 The E &amp; C serial data is connected to the data link connector at pin 14</vt:lpstr>
      <vt:lpstr>Figure 49.8 Class 2 serial data communication is accessible at the data link connector at pin 2</vt:lpstr>
      <vt:lpstr>Figure 49.9 Keyword 82 operates at a rate of 8,192 bps, similar to UART, and keyword 2000 operates at a baud rate of 10,400 bps (the same as a Class 2 communicator)</vt:lpstr>
      <vt:lpstr>Figure 49.10 GMLAN uses pins at terminals 6 and 14. Pin 1 is used for low-speed GMLAN on 2006 and newer GM vehicles</vt:lpstr>
      <vt:lpstr>FREQUENTLY ASKED QUESTION</vt:lpstr>
      <vt:lpstr>Figure 49.11 A twisted pair is used by several different network communications protocols to reduce interference that can be induced in the wiring from nearby electromagnetic sources</vt:lpstr>
      <vt:lpstr>Figure 49.12 A CANDi module flashes the green LED rapidly if communication is detected</vt:lpstr>
      <vt:lpstr>QUESTION 2: ?</vt:lpstr>
      <vt:lpstr>ANSWER 2:</vt:lpstr>
      <vt:lpstr>FORD NETWORK COMMUNICATION PROTOCOLS</vt:lpstr>
      <vt:lpstr>Figure 49.13 A Ford OBD-I diagnostic link connector showing that SCP communication uses terminals in cavities 1 (upper left) and 3 (lower left)</vt:lpstr>
      <vt:lpstr>Figure 49.14 A scan tool can be used to check communications with the SCP BUS through terminals 2 and 10 and to the other modules connected to terminal 7 of the data link connector</vt:lpstr>
      <vt:lpstr>Figure 49.15 Many Fords use UBP module communications along with CAN</vt:lpstr>
      <vt:lpstr>CHRYSLER COMMUNICATION PROTOCOLS</vt:lpstr>
      <vt:lpstr>Figure 49.16 CCD signals are labeled plus (+) and minus (-) and use a twisted pair of wires. Notice that terminals 3 and 11 of the data link connector are used to access the CCD BUS from a scan tool. Pin 16 is used to supply 12 volts to the scan tool</vt:lpstr>
      <vt:lpstr>Figure 49.17 The differential voltage for the CCD BUS is created by using resistors in a module</vt:lpstr>
      <vt:lpstr>Figure 49.18 Many Chrysler vehicles use both SCI and CCD for module communication</vt:lpstr>
      <vt:lpstr>CONTROLLER AREA NETWORK</vt:lpstr>
      <vt:lpstr>Figure 49.19 CAN uses a differential type of module communication. When no communication is occurring, both wires have 2.5 volts applied. When communication is occurring, CAN H goes up 1 to 3.5 volts and CAN L goes down 1 to 1.5 volts</vt:lpstr>
      <vt:lpstr>Figure 49.20 A typical (generic) system showing how the CAN BUS is connected to various electrical accessories and systems in the vehicle</vt:lpstr>
      <vt:lpstr>HONDA/TOYOTA COMMUNICATIONS</vt:lpstr>
      <vt:lpstr>Figure 49.21 A DLC from a pre-CAN Acura. It shows terminals in cavities 4, 5 (grounds), 7, 10, 14, and 16 (B+)</vt:lpstr>
      <vt:lpstr>Figure 49.22 A Honda scan display showing a B and two U codes, all indicating a BUS-related problem(s)</vt:lpstr>
      <vt:lpstr>EUROPEAN BUS COMMUNICATIONS</vt:lpstr>
      <vt:lpstr>Figure 49.23 A typical 38-cavity diagnostic connector as found on many BMW and Mercedes vehicles under the hood. The use of a breakout box (BOB) connected to this connector can help gain access to module BUS information</vt:lpstr>
      <vt:lpstr>FREQUENTLY ASKED QUESTION </vt:lpstr>
      <vt:lpstr>Figure 49.24 A breakout box (BOB) used to access the BUS terminals while using a scan tool to activate the modules. This breakout box is equipped with LEDs that light when circuits are active</vt:lpstr>
      <vt:lpstr>NETWORK COMMUNICATIONS DIAGNOSIS</vt:lpstr>
      <vt:lpstr>Figure 49.25 This Honda scan tool allows the technician to turn on individual lights and operate individual power windows and other accessories that are connected to the BUS system</vt:lpstr>
      <vt:lpstr>Figure 49.26 Modules used in a General Motors vehicle can be “pinged” using a Tech 2 scan tool</vt:lpstr>
      <vt:lpstr>Figure 49.27 Checking the terminating resistors using an ohmmeter at the DLC</vt:lpstr>
      <vt:lpstr>Figure 49.28 Use front-probe terminals to access the data link connector. Always follow the specified back-probe and front-probe procedures as found in service information</vt:lpstr>
      <vt:lpstr>Figure 49.29 (a) Data is sent in packets, so it is normal to see activity and then a flat line between messages</vt:lpstr>
      <vt:lpstr>Figure 49.29 (b) A CAN BUS should show voltages that are opposite when there is normal communications. CAN H circuit should go from 2.5 volts at rest to 3.5 volts when active. The CAN L circuit goes from 2.5 volts at rest to 1.5 volts when active</vt:lpstr>
      <vt:lpstr>OBDII DATA LINK CONNECTOR</vt:lpstr>
      <vt:lpstr>Figure 49.30 A 16-pin OBD-II DLC with terminals identified. Scan tools use the power pin (16) and ground pin (4) for power so that a separate cigarette lighter plug is not necessary on OBD-II vehicles</vt:lpstr>
      <vt:lpstr>TECH TIP</vt:lpstr>
      <vt:lpstr>Figure 49.31 This schematic of a Chevrolet Equinox shows that the vehicle uses a GMLAN BUS (DLC pins 6 and 14), plus a Class 2 (pin 2) and UART. Pin 1 connects to the low-speed GMLAN network</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49</dc:title>
  <dc:creator>Curt &amp; Tammy</dc:creator>
  <cp:lastModifiedBy>Curt &amp; Tammy</cp:lastModifiedBy>
  <cp:revision>54</cp:revision>
  <dcterms:created xsi:type="dcterms:W3CDTF">2018-09-25T19:30:15Z</dcterms:created>
  <dcterms:modified xsi:type="dcterms:W3CDTF">2019-05-06T01:03:47Z</dcterms:modified>
</cp:coreProperties>
</file>